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  <p:sldMasterId id="2147483672" r:id="rId3"/>
    <p:sldMasterId id="2147483677" r:id="rId4"/>
    <p:sldMasterId id="2147483680" r:id="rId5"/>
    <p:sldMasterId id="2147483683" r:id="rId6"/>
  </p:sldMasterIdLst>
  <p:sldIdLst>
    <p:sldId id="270" r:id="rId7"/>
    <p:sldId id="271" r:id="rId8"/>
    <p:sldId id="299" r:id="rId9"/>
    <p:sldId id="298" r:id="rId10"/>
    <p:sldId id="300" r:id="rId11"/>
    <p:sldId id="301" r:id="rId12"/>
    <p:sldId id="278" r:id="rId13"/>
    <p:sldId id="302" r:id="rId14"/>
    <p:sldId id="283" r:id="rId15"/>
    <p:sldId id="284" r:id="rId16"/>
    <p:sldId id="281" r:id="rId17"/>
    <p:sldId id="282" r:id="rId18"/>
    <p:sldId id="280" r:id="rId19"/>
    <p:sldId id="304" r:id="rId20"/>
    <p:sldId id="279" r:id="rId21"/>
    <p:sldId id="285" r:id="rId22"/>
    <p:sldId id="286" r:id="rId23"/>
    <p:sldId id="296" r:id="rId24"/>
    <p:sldId id="294" r:id="rId25"/>
    <p:sldId id="303" r:id="rId26"/>
    <p:sldId id="295" r:id="rId27"/>
    <p:sldId id="308" r:id="rId28"/>
    <p:sldId id="297" r:id="rId29"/>
    <p:sldId id="287" r:id="rId30"/>
    <p:sldId id="309" r:id="rId31"/>
    <p:sldId id="288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292" r:id="rId40"/>
    <p:sldId id="305" r:id="rId41"/>
    <p:sldId id="306" r:id="rId42"/>
    <p:sldId id="307" r:id="rId43"/>
    <p:sldId id="289" r:id="rId44"/>
    <p:sldId id="290" r:id="rId45"/>
    <p:sldId id="318" r:id="rId46"/>
    <p:sldId id="317" r:id="rId47"/>
    <p:sldId id="291" r:id="rId48"/>
    <p:sldId id="273" r:id="rId49"/>
  </p:sldIdLst>
  <p:sldSz cx="9144000" cy="6858000" type="screen4x3"/>
  <p:notesSz cx="6799263" cy="9929813"/>
  <p:embeddedFontLst>
    <p:embeddedFont>
      <p:font typeface="Fira Sans ExtraBold" panose="020B0604020202020204" charset="0"/>
      <p:bold r:id="rId50"/>
      <p:boldItalic r:id="rId51"/>
    </p:embeddedFont>
    <p:embeddedFont>
      <p:font typeface="Poppins" panose="020B0604020202020204" charset="0"/>
      <p:regular r:id="rId52"/>
      <p:bold r:id="rId53"/>
      <p:italic r:id="rId54"/>
      <p:boldItalic r:id="rId55"/>
    </p:embeddedFont>
    <p:embeddedFont>
      <p:font typeface="Fira Sans Light" panose="020B0604020202020204" charset="0"/>
      <p:regular r:id="rId56"/>
      <p:italic r:id="rId57"/>
    </p:embeddedFont>
    <p:embeddedFont>
      <p:font typeface="Fira Sans" panose="020B0604020202020204" charset="0"/>
      <p:regular r:id="rId58"/>
      <p:bold r:id="rId59"/>
      <p:italic r:id="rId60"/>
      <p:boldItalic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</p:embeddedFont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47B8B2"/>
    <a:srgbClr val="D3B5E9"/>
    <a:srgbClr val="FFFFCC"/>
    <a:srgbClr val="223768"/>
    <a:srgbClr val="49BFBE"/>
    <a:srgbClr val="1F75C0"/>
    <a:srgbClr val="006CA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9"/>
    <p:restoredTop sz="99842" autoAdjust="0"/>
  </p:normalViewPr>
  <p:slideViewPr>
    <p:cSldViewPr snapToGrid="0" snapToObjects="1">
      <p:cViewPr>
        <p:scale>
          <a:sx n="75" d="100"/>
          <a:sy n="75" d="100"/>
        </p:scale>
        <p:origin x="-1776" y="-3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10.fntdata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5.fntdata"/><Relationship Id="rId62" Type="http://schemas.openxmlformats.org/officeDocument/2006/relationships/font" Target="fonts/font13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anna\dbu\My%20Documents\IPAC19\IPAC%20Summary%20Statistics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\\fianna\dbu\My%20Documents\IPAC19\Todd%20Data\Copy%20of%20editorProductivity%20(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6951203484037"/>
          <c:y val="6.307085108663045E-2"/>
          <c:w val="0.88127171304048935"/>
          <c:h val="0.83395541125273209"/>
        </c:manualLayout>
      </c:layout>
      <c:lineChart>
        <c:grouping val="standard"/>
        <c:varyColors val="0"/>
        <c:ser>
          <c:idx val="0"/>
          <c:order val="0"/>
          <c:tx>
            <c:strRef>
              <c:f>Papers!$V$1</c:f>
              <c:strCache>
                <c:ptCount val="1"/>
                <c:pt idx="0">
                  <c:v>DOC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Papers!$B$2:$B$11</c:f>
              <c:strCache>
                <c:ptCount val="10"/>
                <c:pt idx="0">
                  <c:v>IPAC2019
Australia</c:v>
                </c:pt>
                <c:pt idx="1">
                  <c:v>IPAC2018
Canada</c:v>
                </c:pt>
                <c:pt idx="2">
                  <c:v>IPAC2017
Denmark</c:v>
                </c:pt>
                <c:pt idx="3">
                  <c:v>IPAC2016
Korea</c:v>
                </c:pt>
                <c:pt idx="4">
                  <c:v>IPAC2015
USA</c:v>
                </c:pt>
                <c:pt idx="5">
                  <c:v>IPAC2014
Germany</c:v>
                </c:pt>
                <c:pt idx="6">
                  <c:v>IPAC2013
China</c:v>
                </c:pt>
                <c:pt idx="7">
                  <c:v>IPAC2012
USA</c:v>
                </c:pt>
                <c:pt idx="8">
                  <c:v>IPAC2011
Spain</c:v>
                </c:pt>
                <c:pt idx="9">
                  <c:v>IPAC2010
Japan</c:v>
                </c:pt>
              </c:strCache>
            </c:strRef>
          </c:cat>
          <c:val>
            <c:numRef>
              <c:f>Papers!$V$2:$V$11</c:f>
              <c:numCache>
                <c:formatCode>General</c:formatCode>
                <c:ptCount val="10"/>
                <c:pt idx="1">
                  <c:v>694</c:v>
                </c:pt>
                <c:pt idx="2">
                  <c:v>762</c:v>
                </c:pt>
                <c:pt idx="3">
                  <c:v>682</c:v>
                </c:pt>
                <c:pt idx="4">
                  <c:v>688</c:v>
                </c:pt>
                <c:pt idx="5">
                  <c:v>740</c:v>
                </c:pt>
                <c:pt idx="6">
                  <c:v>770</c:v>
                </c:pt>
                <c:pt idx="7">
                  <c:v>840</c:v>
                </c:pt>
                <c:pt idx="8">
                  <c:v>772</c:v>
                </c:pt>
                <c:pt idx="9">
                  <c:v>1033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Papers!$X$1</c:f>
              <c:strCache>
                <c:ptCount val="1"/>
                <c:pt idx="0">
                  <c:v>TeX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Papers!$X$2:$X$11</c:f>
              <c:numCache>
                <c:formatCode>General</c:formatCode>
                <c:ptCount val="10"/>
                <c:pt idx="1">
                  <c:v>670</c:v>
                </c:pt>
                <c:pt idx="2">
                  <c:v>577</c:v>
                </c:pt>
                <c:pt idx="3">
                  <c:v>502</c:v>
                </c:pt>
                <c:pt idx="4">
                  <c:v>534</c:v>
                </c:pt>
                <c:pt idx="5">
                  <c:v>506</c:v>
                </c:pt>
                <c:pt idx="6">
                  <c:v>477</c:v>
                </c:pt>
                <c:pt idx="7">
                  <c:v>498</c:v>
                </c:pt>
                <c:pt idx="8">
                  <c:v>454</c:v>
                </c:pt>
                <c:pt idx="9">
                  <c:v>493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Papers!$Z$1</c:f>
              <c:strCache>
                <c:ptCount val="1"/>
                <c:pt idx="0">
                  <c:v>ODF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Papers!$Z$2:$Z$11</c:f>
              <c:numCache>
                <c:formatCode>General</c:formatCode>
                <c:ptCount val="10"/>
                <c:pt idx="1">
                  <c:v>9</c:v>
                </c:pt>
                <c:pt idx="2">
                  <c:v>11</c:v>
                </c:pt>
                <c:pt idx="3">
                  <c:v>11</c:v>
                </c:pt>
                <c:pt idx="4">
                  <c:v>10</c:v>
                </c:pt>
                <c:pt idx="5">
                  <c:v>10</c:v>
                </c:pt>
                <c:pt idx="6">
                  <c:v>4</c:v>
                </c:pt>
                <c:pt idx="7">
                  <c:v>14</c:v>
                </c:pt>
                <c:pt idx="8">
                  <c:v>11</c:v>
                </c:pt>
                <c:pt idx="9">
                  <c:v>10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Papers!$AB$1</c:f>
              <c:strCache>
                <c:ptCount val="1"/>
                <c:pt idx="0">
                  <c:v>PDF  only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Papers!$AB$2:$AB$11</c:f>
              <c:numCache>
                <c:formatCode>General</c:formatCode>
                <c:ptCount val="10"/>
                <c:pt idx="2">
                  <c:v>0</c:v>
                </c:pt>
                <c:pt idx="3">
                  <c:v>84</c:v>
                </c:pt>
                <c:pt idx="4">
                  <c:v>0</c:v>
                </c:pt>
                <c:pt idx="5">
                  <c:v>47</c:v>
                </c:pt>
                <c:pt idx="6">
                  <c:v>32</c:v>
                </c:pt>
                <c:pt idx="7">
                  <c:v>23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Papers!$AC$1</c:f>
              <c:strCache>
                <c:ptCount val="1"/>
                <c:pt idx="0">
                  <c:v>Paper PDF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Papers!$AC$2:$AC$11</c:f>
              <c:numCache>
                <c:formatCode>General</c:formatCode>
                <c:ptCount val="10"/>
                <c:pt idx="1">
                  <c:v>1373</c:v>
                </c:pt>
                <c:pt idx="2">
                  <c:v>1396</c:v>
                </c:pt>
                <c:pt idx="3">
                  <c:v>1268</c:v>
                </c:pt>
                <c:pt idx="4">
                  <c:v>1220</c:v>
                </c:pt>
                <c:pt idx="5">
                  <c:v>1303</c:v>
                </c:pt>
                <c:pt idx="6">
                  <c:v>1320</c:v>
                </c:pt>
                <c:pt idx="7">
                  <c:v>1375</c:v>
                </c:pt>
                <c:pt idx="8">
                  <c:v>1246</c:v>
                </c:pt>
                <c:pt idx="9">
                  <c:v>1570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Papers!$AD$1</c:f>
              <c:strCache>
                <c:ptCount val="1"/>
                <c:pt idx="0">
                  <c:v>Talks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Papers!$AD$2:$AD$11</c:f>
              <c:numCache>
                <c:formatCode>General</c:formatCode>
                <c:ptCount val="10"/>
                <c:pt idx="1">
                  <c:v>124</c:v>
                </c:pt>
                <c:pt idx="2">
                  <c:v>96</c:v>
                </c:pt>
                <c:pt idx="3">
                  <c:v>97</c:v>
                </c:pt>
                <c:pt idx="4">
                  <c:v>110</c:v>
                </c:pt>
                <c:pt idx="5">
                  <c:v>94</c:v>
                </c:pt>
                <c:pt idx="6">
                  <c:v>94</c:v>
                </c:pt>
                <c:pt idx="7">
                  <c:v>106</c:v>
                </c:pt>
                <c:pt idx="8">
                  <c:v>91</c:v>
                </c:pt>
                <c:pt idx="9">
                  <c:v>101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980736"/>
        <c:axId val="94990720"/>
      </c:lineChart>
      <c:catAx>
        <c:axId val="94980736"/>
        <c:scaling>
          <c:orientation val="maxMin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94990720"/>
        <c:crosses val="autoZero"/>
        <c:auto val="1"/>
        <c:lblAlgn val="ctr"/>
        <c:lblOffset val="100"/>
        <c:noMultiLvlLbl val="0"/>
      </c:catAx>
      <c:valAx>
        <c:axId val="94990720"/>
        <c:scaling>
          <c:orientation val="minMax"/>
          <c:max val="1600"/>
          <c:min val="0"/>
        </c:scaling>
        <c:delete val="0"/>
        <c:axPos val="l"/>
        <c:majorGridlines/>
        <c:numFmt formatCode="General" sourceLinked="1"/>
        <c:majorTickMark val="out"/>
        <c:minorTickMark val="in"/>
        <c:tickLblPos val="nextTo"/>
        <c:spPr>
          <a:ln>
            <a:noFill/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94980736"/>
        <c:crosses val="max"/>
        <c:crossBetween val="between"/>
        <c:majorUnit val="100"/>
        <c:minorUnit val="10"/>
      </c:valAx>
    </c:plotArea>
    <c:legend>
      <c:legendPos val="r"/>
      <c:layout>
        <c:manualLayout>
          <c:xMode val="edge"/>
          <c:yMode val="edge"/>
          <c:x val="0.79787548401615882"/>
          <c:y val="0.20689439473575494"/>
          <c:w val="0.18021826090406326"/>
          <c:h val="0.27889835601468216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cat>
            <c:strRef>
              <c:f>Sheet1!$E$6:$E$13</c:f>
              <c:strCache>
                <c:ptCount val="8"/>
                <c:pt idx="0">
                  <c:v>IPAC12</c:v>
                </c:pt>
                <c:pt idx="1">
                  <c:v>IPAC13</c:v>
                </c:pt>
                <c:pt idx="2">
                  <c:v>IPAC14</c:v>
                </c:pt>
                <c:pt idx="3">
                  <c:v>IPAC15</c:v>
                </c:pt>
                <c:pt idx="4">
                  <c:v>IPAC16</c:v>
                </c:pt>
                <c:pt idx="5">
                  <c:v>IPAC17</c:v>
                </c:pt>
                <c:pt idx="6">
                  <c:v>IPAC18</c:v>
                </c:pt>
                <c:pt idx="7">
                  <c:v>IPAC19</c:v>
                </c:pt>
              </c:strCache>
            </c:strRef>
          </c:cat>
          <c:val>
            <c:numRef>
              <c:f>Sheet1!$F$6:$F$13</c:f>
              <c:numCache>
                <c:formatCode>_(* #,##0.00_);_(* \(#,##0.00\);_(* "-"??_);_(@_)</c:formatCode>
                <c:ptCount val="8"/>
                <c:pt idx="0">
                  <c:v>68.75</c:v>
                </c:pt>
                <c:pt idx="1">
                  <c:v>69.473684210526315</c:v>
                </c:pt>
                <c:pt idx="2">
                  <c:v>65.150000000000006</c:v>
                </c:pt>
                <c:pt idx="3">
                  <c:v>61</c:v>
                </c:pt>
                <c:pt idx="4">
                  <c:v>63.4</c:v>
                </c:pt>
                <c:pt idx="5">
                  <c:v>51.925925925925924</c:v>
                </c:pt>
                <c:pt idx="6">
                  <c:v>54.5</c:v>
                </c:pt>
                <c:pt idx="7">
                  <c:v>53.846153846153847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586368"/>
        <c:axId val="136587904"/>
      </c:lineChart>
      <c:catAx>
        <c:axId val="1365863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36587904"/>
        <c:crosses val="autoZero"/>
        <c:auto val="1"/>
        <c:lblAlgn val="ctr"/>
        <c:lblOffset val="100"/>
        <c:noMultiLvlLbl val="0"/>
      </c:catAx>
      <c:valAx>
        <c:axId val="136587904"/>
        <c:scaling>
          <c:orientation val="minMax"/>
          <c:max val="70"/>
          <c:min val="50"/>
        </c:scaling>
        <c:delete val="0"/>
        <c:axPos val="l"/>
        <c:majorGridlines/>
        <c:numFmt formatCode="_(* #,##0_);_(* \(#,##0\);_(* &quot;-&quot;_);_(@_)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365863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cat>
            <c:strRef>
              <c:f>Sheet1!$E$6:$E$13</c:f>
              <c:strCache>
                <c:ptCount val="8"/>
                <c:pt idx="0">
                  <c:v>IPAC12</c:v>
                </c:pt>
                <c:pt idx="1">
                  <c:v>IPAC13</c:v>
                </c:pt>
                <c:pt idx="2">
                  <c:v>IPAC14</c:v>
                </c:pt>
                <c:pt idx="3">
                  <c:v>IPAC15</c:v>
                </c:pt>
                <c:pt idx="4">
                  <c:v>IPAC16</c:v>
                </c:pt>
                <c:pt idx="5">
                  <c:v>IPAC17</c:v>
                </c:pt>
                <c:pt idx="6">
                  <c:v>IPAC18</c:v>
                </c:pt>
                <c:pt idx="7">
                  <c:v>IPAC19</c:v>
                </c:pt>
              </c:strCache>
            </c:strRef>
          </c:cat>
          <c:val>
            <c:numRef>
              <c:f>Sheet1!$F$6:$F$13</c:f>
              <c:numCache>
                <c:formatCode>_(* #,##0.00_);_(* \(#,##0.00\);_(* "-"??_);_(@_)</c:formatCode>
                <c:ptCount val="8"/>
                <c:pt idx="0">
                  <c:v>68.75</c:v>
                </c:pt>
                <c:pt idx="1">
                  <c:v>69.473684210526315</c:v>
                </c:pt>
                <c:pt idx="2">
                  <c:v>65.150000000000006</c:v>
                </c:pt>
                <c:pt idx="3">
                  <c:v>61</c:v>
                </c:pt>
                <c:pt idx="4">
                  <c:v>63.4</c:v>
                </c:pt>
                <c:pt idx="5">
                  <c:v>51.925925925925924</c:v>
                </c:pt>
                <c:pt idx="6">
                  <c:v>54.5</c:v>
                </c:pt>
                <c:pt idx="7">
                  <c:v>53.846153846153847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633728"/>
        <c:axId val="136709248"/>
      </c:lineChart>
      <c:catAx>
        <c:axId val="1366337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36709248"/>
        <c:crosses val="autoZero"/>
        <c:auto val="1"/>
        <c:lblAlgn val="ctr"/>
        <c:lblOffset val="100"/>
        <c:noMultiLvlLbl val="0"/>
      </c:catAx>
      <c:valAx>
        <c:axId val="136709248"/>
        <c:scaling>
          <c:orientation val="minMax"/>
          <c:max val="70"/>
          <c:min val="50"/>
        </c:scaling>
        <c:delete val="0"/>
        <c:axPos val="l"/>
        <c:majorGridlines/>
        <c:numFmt formatCode="_(* #,##0_);_(* \(#,##0\);_(* &quot;-&quot;_);_(@_)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366337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6486983179626614E-2"/>
          <c:y val="2.4416760810012102E-2"/>
          <c:w val="0.86314932714443593"/>
          <c:h val="0.87687527046933589"/>
        </c:manualLayout>
      </c:layout>
      <c:lineChart>
        <c:grouping val="standard"/>
        <c:varyColors val="0"/>
        <c:ser>
          <c:idx val="0"/>
          <c:order val="0"/>
          <c:tx>
            <c:v>Count Corrected</c:v>
          </c:tx>
          <c:cat>
            <c:strRef>
              <c:f>Sheet1!$G$17:$G$24</c:f>
              <c:strCache>
                <c:ptCount val="8"/>
                <c:pt idx="0">
                  <c:v>LINAC18</c:v>
                </c:pt>
                <c:pt idx="1">
                  <c:v>IPAC18</c:v>
                </c:pt>
                <c:pt idx="2">
                  <c:v>IPAC17</c:v>
                </c:pt>
                <c:pt idx="3">
                  <c:v>IPAC16</c:v>
                </c:pt>
                <c:pt idx="4">
                  <c:v>IPAC15</c:v>
                </c:pt>
                <c:pt idx="5">
                  <c:v>IPAC14</c:v>
                </c:pt>
                <c:pt idx="6">
                  <c:v>IPAC13</c:v>
                </c:pt>
                <c:pt idx="7">
                  <c:v>IPAC12</c:v>
                </c:pt>
              </c:strCache>
            </c:strRef>
          </c:cat>
          <c:val>
            <c:numRef>
              <c:f>Sheet1!$H$17:$H$24</c:f>
              <c:numCache>
                <c:formatCode>General</c:formatCode>
                <c:ptCount val="8"/>
                <c:pt idx="0">
                  <c:v>203</c:v>
                </c:pt>
                <c:pt idx="1">
                  <c:v>813</c:v>
                </c:pt>
                <c:pt idx="2">
                  <c:v>790</c:v>
                </c:pt>
                <c:pt idx="3">
                  <c:v>511</c:v>
                </c:pt>
                <c:pt idx="4">
                  <c:v>312</c:v>
                </c:pt>
                <c:pt idx="7">
                  <c:v>239</c:v>
                </c:pt>
              </c:numCache>
            </c:numRef>
          </c:val>
          <c:smooth val="0"/>
        </c:ser>
        <c:ser>
          <c:idx val="1"/>
          <c:order val="1"/>
          <c:tx>
            <c:v>Total Papers</c:v>
          </c:tx>
          <c:cat>
            <c:strRef>
              <c:f>Sheet1!$G$17:$G$24</c:f>
              <c:strCache>
                <c:ptCount val="8"/>
                <c:pt idx="0">
                  <c:v>LINAC18</c:v>
                </c:pt>
                <c:pt idx="1">
                  <c:v>IPAC18</c:v>
                </c:pt>
                <c:pt idx="2">
                  <c:v>IPAC17</c:v>
                </c:pt>
                <c:pt idx="3">
                  <c:v>IPAC16</c:v>
                </c:pt>
                <c:pt idx="4">
                  <c:v>IPAC15</c:v>
                </c:pt>
                <c:pt idx="5">
                  <c:v>IPAC14</c:v>
                </c:pt>
                <c:pt idx="6">
                  <c:v>IPAC13</c:v>
                </c:pt>
                <c:pt idx="7">
                  <c:v>IPAC12</c:v>
                </c:pt>
              </c:strCache>
            </c:strRef>
          </c:cat>
          <c:val>
            <c:numRef>
              <c:f>Sheet1!$J$17:$J$24</c:f>
              <c:numCache>
                <c:formatCode>General</c:formatCode>
                <c:ptCount val="8"/>
                <c:pt idx="0">
                  <c:v>258</c:v>
                </c:pt>
                <c:pt idx="1">
                  <c:v>1417</c:v>
                </c:pt>
                <c:pt idx="2">
                  <c:v>1402</c:v>
                </c:pt>
                <c:pt idx="3">
                  <c:v>1268</c:v>
                </c:pt>
                <c:pt idx="4">
                  <c:v>1220</c:v>
                </c:pt>
                <c:pt idx="7">
                  <c:v>1375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320896"/>
        <c:axId val="136322432"/>
      </c:lineChart>
      <c:lineChart>
        <c:grouping val="standard"/>
        <c:varyColors val="0"/>
        <c:ser>
          <c:idx val="2"/>
          <c:order val="2"/>
          <c:tx>
            <c:v>% Requiring Ref Corrections</c:v>
          </c:tx>
          <c:cat>
            <c:strRef>
              <c:f>Sheet1!$G$17:$G$24</c:f>
              <c:strCache>
                <c:ptCount val="8"/>
                <c:pt idx="0">
                  <c:v>LINAC18</c:v>
                </c:pt>
                <c:pt idx="1">
                  <c:v>IPAC18</c:v>
                </c:pt>
                <c:pt idx="2">
                  <c:v>IPAC17</c:v>
                </c:pt>
                <c:pt idx="3">
                  <c:v>IPAC16</c:v>
                </c:pt>
                <c:pt idx="4">
                  <c:v>IPAC15</c:v>
                </c:pt>
                <c:pt idx="5">
                  <c:v>IPAC14</c:v>
                </c:pt>
                <c:pt idx="6">
                  <c:v>IPAC13</c:v>
                </c:pt>
                <c:pt idx="7">
                  <c:v>IPAC12</c:v>
                </c:pt>
              </c:strCache>
            </c:strRef>
          </c:cat>
          <c:val>
            <c:numRef>
              <c:f>Sheet1!$L$17:$L$24</c:f>
              <c:numCache>
                <c:formatCode>0%</c:formatCode>
                <c:ptCount val="8"/>
                <c:pt idx="0">
                  <c:v>0.78682170542635654</c:v>
                </c:pt>
                <c:pt idx="1">
                  <c:v>0.5737473535638673</c:v>
                </c:pt>
                <c:pt idx="2">
                  <c:v>0.56348074179743224</c:v>
                </c:pt>
                <c:pt idx="3">
                  <c:v>0.4029968454258675</c:v>
                </c:pt>
                <c:pt idx="4">
                  <c:v>0.25573770491803277</c:v>
                </c:pt>
                <c:pt idx="7">
                  <c:v>0.17381818181818182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333952"/>
        <c:axId val="136332416"/>
      </c:lineChart>
      <c:catAx>
        <c:axId val="1363208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36322432"/>
        <c:crosses val="autoZero"/>
        <c:auto val="1"/>
        <c:lblAlgn val="ctr"/>
        <c:lblOffset val="100"/>
        <c:noMultiLvlLbl val="0"/>
      </c:catAx>
      <c:valAx>
        <c:axId val="1363224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36320896"/>
        <c:crosses val="autoZero"/>
        <c:crossBetween val="between"/>
      </c:valAx>
      <c:valAx>
        <c:axId val="136332416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36333952"/>
        <c:crosses val="max"/>
        <c:crossBetween val="between"/>
      </c:valAx>
      <c:catAx>
        <c:axId val="136333952"/>
        <c:scaling>
          <c:orientation val="minMax"/>
        </c:scaling>
        <c:delete val="1"/>
        <c:axPos val="b"/>
        <c:majorTickMark val="out"/>
        <c:minorTickMark val="none"/>
        <c:tickLblPos val="nextTo"/>
        <c:crossAx val="136332416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54482523458473997"/>
          <c:y val="0.32227718347261558"/>
          <c:w val="0.33661079957699069"/>
          <c:h val="0.26699275900182984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4.2279881815739995E-2"/>
          <c:y val="2.3153037766830871E-2"/>
          <c:w val="0.93609486972871336"/>
          <c:h val="0.924604597701149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IPAC18</c:v>
                </c:pt>
              </c:strCache>
            </c:strRef>
          </c:tx>
          <c:invertIfNegative val="0"/>
          <c:val>
            <c:numRef>
              <c:f>Sheet1!$A$2:$A$21</c:f>
              <c:numCache>
                <c:formatCode>General</c:formatCode>
                <c:ptCount val="20"/>
                <c:pt idx="0">
                  <c:v>118</c:v>
                </c:pt>
                <c:pt idx="1">
                  <c:v>109</c:v>
                </c:pt>
                <c:pt idx="2">
                  <c:v>101</c:v>
                </c:pt>
                <c:pt idx="3">
                  <c:v>91</c:v>
                </c:pt>
                <c:pt idx="4">
                  <c:v>88</c:v>
                </c:pt>
                <c:pt idx="5">
                  <c:v>85</c:v>
                </c:pt>
                <c:pt idx="6">
                  <c:v>84</c:v>
                </c:pt>
                <c:pt idx="7">
                  <c:v>71</c:v>
                </c:pt>
                <c:pt idx="8">
                  <c:v>57</c:v>
                </c:pt>
                <c:pt idx="9">
                  <c:v>57</c:v>
                </c:pt>
                <c:pt idx="10">
                  <c:v>56</c:v>
                </c:pt>
                <c:pt idx="11">
                  <c:v>56</c:v>
                </c:pt>
                <c:pt idx="12">
                  <c:v>53</c:v>
                </c:pt>
                <c:pt idx="13">
                  <c:v>50</c:v>
                </c:pt>
                <c:pt idx="14">
                  <c:v>44</c:v>
                </c:pt>
                <c:pt idx="15">
                  <c:v>38</c:v>
                </c:pt>
                <c:pt idx="16">
                  <c:v>37</c:v>
                </c:pt>
                <c:pt idx="17">
                  <c:v>35</c:v>
                </c:pt>
                <c:pt idx="18">
                  <c:v>32</c:v>
                </c:pt>
                <c:pt idx="19">
                  <c:v>31</c:v>
                </c:pt>
              </c:numCache>
            </c:numRef>
          </c:val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IPAC17</c:v>
                </c:pt>
              </c:strCache>
            </c:strRef>
          </c:tx>
          <c:invertIfNegative val="0"/>
          <c:val>
            <c:numRef>
              <c:f>Sheet1!$B$2:$B$21</c:f>
              <c:numCache>
                <c:formatCode>General</c:formatCode>
                <c:ptCount val="20"/>
                <c:pt idx="0">
                  <c:v>135</c:v>
                </c:pt>
                <c:pt idx="1">
                  <c:v>118</c:v>
                </c:pt>
                <c:pt idx="2">
                  <c:v>116</c:v>
                </c:pt>
                <c:pt idx="3">
                  <c:v>100</c:v>
                </c:pt>
                <c:pt idx="4">
                  <c:v>91</c:v>
                </c:pt>
                <c:pt idx="5">
                  <c:v>86</c:v>
                </c:pt>
                <c:pt idx="6">
                  <c:v>77</c:v>
                </c:pt>
                <c:pt idx="7">
                  <c:v>75</c:v>
                </c:pt>
                <c:pt idx="8">
                  <c:v>74</c:v>
                </c:pt>
                <c:pt idx="9">
                  <c:v>67</c:v>
                </c:pt>
                <c:pt idx="10">
                  <c:v>57</c:v>
                </c:pt>
                <c:pt idx="11">
                  <c:v>57</c:v>
                </c:pt>
                <c:pt idx="12">
                  <c:v>56</c:v>
                </c:pt>
                <c:pt idx="13">
                  <c:v>54</c:v>
                </c:pt>
                <c:pt idx="14">
                  <c:v>53</c:v>
                </c:pt>
                <c:pt idx="15">
                  <c:v>50</c:v>
                </c:pt>
                <c:pt idx="16">
                  <c:v>42</c:v>
                </c:pt>
                <c:pt idx="17">
                  <c:v>39</c:v>
                </c:pt>
                <c:pt idx="18">
                  <c:v>30</c:v>
                </c:pt>
                <c:pt idx="19">
                  <c:v>25</c:v>
                </c:pt>
              </c:numCache>
            </c:numRef>
          </c:val>
        </c:ser>
        <c:ser>
          <c:idx val="2"/>
          <c:order val="2"/>
          <c:tx>
            <c:strRef>
              <c:f>Sheet1!$C$1</c:f>
              <c:strCache>
                <c:ptCount val="1"/>
                <c:pt idx="0">
                  <c:v>IPAC16</c:v>
                </c:pt>
              </c:strCache>
            </c:strRef>
          </c:tx>
          <c:invertIfNegative val="0"/>
          <c:val>
            <c:numRef>
              <c:f>Sheet1!$C$2:$C$21</c:f>
              <c:numCache>
                <c:formatCode>General</c:formatCode>
                <c:ptCount val="20"/>
                <c:pt idx="0">
                  <c:v>148</c:v>
                </c:pt>
                <c:pt idx="1">
                  <c:v>133</c:v>
                </c:pt>
                <c:pt idx="2">
                  <c:v>93</c:v>
                </c:pt>
                <c:pt idx="3">
                  <c:v>85</c:v>
                </c:pt>
                <c:pt idx="4">
                  <c:v>82</c:v>
                </c:pt>
                <c:pt idx="5">
                  <c:v>73</c:v>
                </c:pt>
                <c:pt idx="6">
                  <c:v>57</c:v>
                </c:pt>
                <c:pt idx="7">
                  <c:v>55</c:v>
                </c:pt>
                <c:pt idx="8">
                  <c:v>54</c:v>
                </c:pt>
                <c:pt idx="9">
                  <c:v>52</c:v>
                </c:pt>
                <c:pt idx="10">
                  <c:v>51</c:v>
                </c:pt>
                <c:pt idx="11">
                  <c:v>49</c:v>
                </c:pt>
                <c:pt idx="12">
                  <c:v>47</c:v>
                </c:pt>
                <c:pt idx="13">
                  <c:v>45</c:v>
                </c:pt>
                <c:pt idx="14">
                  <c:v>41</c:v>
                </c:pt>
                <c:pt idx="15">
                  <c:v>40</c:v>
                </c:pt>
                <c:pt idx="16">
                  <c:v>38</c:v>
                </c:pt>
                <c:pt idx="17">
                  <c:v>31</c:v>
                </c:pt>
                <c:pt idx="18">
                  <c:v>29</c:v>
                </c:pt>
                <c:pt idx="19">
                  <c:v>26</c:v>
                </c:pt>
              </c:numCache>
            </c:numRef>
          </c:val>
        </c:ser>
        <c:ser>
          <c:idx val="3"/>
          <c:order val="3"/>
          <c:tx>
            <c:strRef>
              <c:f>Sheet1!$D$1</c:f>
              <c:strCache>
                <c:ptCount val="1"/>
                <c:pt idx="0">
                  <c:v>IPAC15</c:v>
                </c:pt>
              </c:strCache>
            </c:strRef>
          </c:tx>
          <c:invertIfNegative val="0"/>
          <c:val>
            <c:numRef>
              <c:f>Sheet1!$D$2:$D$21</c:f>
              <c:numCache>
                <c:formatCode>General</c:formatCode>
                <c:ptCount val="20"/>
                <c:pt idx="0">
                  <c:v>135</c:v>
                </c:pt>
                <c:pt idx="1">
                  <c:v>130</c:v>
                </c:pt>
                <c:pt idx="2">
                  <c:v>125</c:v>
                </c:pt>
                <c:pt idx="3">
                  <c:v>100</c:v>
                </c:pt>
                <c:pt idx="4">
                  <c:v>100</c:v>
                </c:pt>
                <c:pt idx="5">
                  <c:v>77</c:v>
                </c:pt>
                <c:pt idx="6">
                  <c:v>70</c:v>
                </c:pt>
                <c:pt idx="7">
                  <c:v>67</c:v>
                </c:pt>
                <c:pt idx="8">
                  <c:v>62</c:v>
                </c:pt>
                <c:pt idx="9">
                  <c:v>60</c:v>
                </c:pt>
                <c:pt idx="10">
                  <c:v>59</c:v>
                </c:pt>
                <c:pt idx="11">
                  <c:v>59</c:v>
                </c:pt>
                <c:pt idx="12">
                  <c:v>37</c:v>
                </c:pt>
                <c:pt idx="13">
                  <c:v>34</c:v>
                </c:pt>
                <c:pt idx="14">
                  <c:v>32</c:v>
                </c:pt>
                <c:pt idx="15">
                  <c:v>28</c:v>
                </c:pt>
                <c:pt idx="16">
                  <c:v>28</c:v>
                </c:pt>
                <c:pt idx="17">
                  <c:v>28</c:v>
                </c:pt>
                <c:pt idx="18">
                  <c:v>20</c:v>
                </c:pt>
                <c:pt idx="19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5120768"/>
        <c:axId val="95122560"/>
      </c:barChart>
      <c:catAx>
        <c:axId val="951207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95122560"/>
        <c:crosses val="autoZero"/>
        <c:auto val="1"/>
        <c:lblAlgn val="ctr"/>
        <c:lblOffset val="100"/>
        <c:noMultiLvlLbl val="0"/>
      </c:catAx>
      <c:valAx>
        <c:axId val="951225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951207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449895465969167"/>
          <c:y val="0.1277055877330166"/>
          <c:w val="0.18013864861671275"/>
          <c:h val="0.25167093596059115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0.12118</cdr:x>
      <cdr:y>0.79958</cdr:y>
    </cdr:from>
    <cdr:to>
      <cdr:x>0.87823</cdr:x>
      <cdr:y>0.8952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11916" y="3969200"/>
          <a:ext cx="6321970" cy="4746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AU" sz="2400" b="1" dirty="0"/>
            <a:t>Papers Per Editor - Has Reduced</a:t>
          </a:r>
          <a:r>
            <a:rPr lang="en-AU" sz="2400" b="1" baseline="0" dirty="0"/>
            <a:t> by </a:t>
          </a:r>
          <a:r>
            <a:rPr lang="en-AU" sz="2400" b="1" baseline="0" dirty="0" smtClean="0"/>
            <a:t>Approx. </a:t>
          </a:r>
          <a:r>
            <a:rPr lang="en-AU" sz="2400" b="1" baseline="0" dirty="0"/>
            <a:t>20%</a:t>
          </a:r>
          <a:endParaRPr lang="en-AU" sz="24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0.1488</cdr:x>
      <cdr:y>0.79792</cdr:y>
    </cdr:from>
    <cdr:to>
      <cdr:x>0.90585</cdr:x>
      <cdr:y>0.89354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42605" y="3960983"/>
          <a:ext cx="6321946" cy="4746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AU" sz="2400" b="1" dirty="0"/>
            <a:t>Papers Per Editor - Has Reduced</a:t>
          </a:r>
          <a:r>
            <a:rPr lang="en-AU" sz="2400" b="1" baseline="0" dirty="0"/>
            <a:t> by </a:t>
          </a:r>
          <a:r>
            <a:rPr lang="en-AU" sz="2400" b="1" baseline="0" dirty="0" smtClean="0"/>
            <a:t>Approx. </a:t>
          </a:r>
          <a:r>
            <a:rPr lang="en-AU" sz="2400" b="1" baseline="0" dirty="0"/>
            <a:t>20%</a:t>
          </a:r>
          <a:endParaRPr lang="en-AU" sz="24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0.5611</cdr:x>
      <cdr:y>0.14899</cdr:y>
    </cdr:from>
    <cdr:to>
      <cdr:x>0.87938</cdr:x>
      <cdr:y>0.23487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4544932" y="756756"/>
          <a:ext cx="2578060" cy="436179"/>
        </a:xfrm>
        <a:prstGeom xmlns:a="http://schemas.openxmlformats.org/drawingml/2006/main" prst="line">
          <a:avLst/>
        </a:prstGeom>
        <a:ln xmlns:a="http://schemas.openxmlformats.org/drawingml/2006/main">
          <a:prstDash val="sysDot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0.56305</cdr:x>
      <cdr:y>0.65701</cdr:y>
    </cdr:from>
    <cdr:to>
      <cdr:x>0.87678</cdr:x>
      <cdr:y>0.73461</cdr:y>
    </cdr:to>
    <cdr:cxnSp macro="">
      <cdr:nvCxnSpPr>
        <cdr:cNvPr id="5" name="Straight Connector 4"/>
        <cdr:cNvCxnSpPr/>
      </cdr:nvCxnSpPr>
      <cdr:spPr>
        <a:xfrm xmlns:a="http://schemas.openxmlformats.org/drawingml/2006/main">
          <a:off x="4560699" y="3337044"/>
          <a:ext cx="2541272" cy="394139"/>
        </a:xfrm>
        <a:prstGeom xmlns:a="http://schemas.openxmlformats.org/drawingml/2006/main" prst="line">
          <a:avLst/>
        </a:prstGeom>
        <a:ln xmlns:a="http://schemas.openxmlformats.org/drawingml/2006/main">
          <a:prstDash val="sysDot"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0.56013</cdr:x>
      <cdr:y>0.73151</cdr:y>
    </cdr:from>
    <cdr:to>
      <cdr:x>0.87808</cdr:x>
      <cdr:y>0.77393</cdr:y>
    </cdr:to>
    <cdr:cxnSp macro="">
      <cdr:nvCxnSpPr>
        <cdr:cNvPr id="7" name="Straight Connector 6"/>
        <cdr:cNvCxnSpPr/>
      </cdr:nvCxnSpPr>
      <cdr:spPr>
        <a:xfrm xmlns:a="http://schemas.openxmlformats.org/drawingml/2006/main">
          <a:off x="4537050" y="3715419"/>
          <a:ext cx="2575431" cy="215461"/>
        </a:xfrm>
        <a:prstGeom xmlns:a="http://schemas.openxmlformats.org/drawingml/2006/main" prst="line">
          <a:avLst/>
        </a:prstGeom>
        <a:ln xmlns:a="http://schemas.openxmlformats.org/drawingml/2006/main">
          <a:prstDash val="sys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0.12966</cdr:x>
      <cdr:y>0.04433</cdr:y>
    </cdr:from>
    <cdr:to>
      <cdr:x>0.89993</cdr:x>
      <cdr:y>0.21552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19419" y="228043"/>
          <a:ext cx="6055880" cy="8806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AU" sz="2400" dirty="0"/>
            <a:t>Number of Papers Edited by Ranking Each Year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96923A-B50F-2A44-9C76-3C9FFD0F8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303" y="1343988"/>
            <a:ext cx="6858000" cy="2165973"/>
          </a:xfrm>
        </p:spPr>
        <p:txBody>
          <a:bodyPr lIns="0" anchor="b"/>
          <a:lstStyle>
            <a:lvl1pPr algn="l">
              <a:defRPr sz="4500" spc="-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AB50290-CA83-1F4F-905C-EBE9354CA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303" y="3602039"/>
            <a:ext cx="5658338" cy="912812"/>
          </a:xfrm>
        </p:spPr>
        <p:txBody>
          <a:bodyPr lIns="0"/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E13CC7-FA84-5249-B18B-5A3E8CCE9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5303" y="6356351"/>
            <a:ext cx="2057400" cy="365125"/>
          </a:xfrm>
        </p:spPr>
        <p:txBody>
          <a:bodyPr lIns="0"/>
          <a:lstStyle/>
          <a:p>
            <a:fld id="{0352A42B-78AF-8D4D-94A5-85285646B5D9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="" xmlns:a16="http://schemas.microsoft.com/office/drawing/2014/main" id="{89993145-E805-8048-89C8-948B831975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189" y="4714876"/>
            <a:ext cx="4364831" cy="542925"/>
          </a:xfrm>
        </p:spPr>
        <p:txBody>
          <a:bodyPr lIns="0" anchor="b"/>
          <a:lstStyle>
            <a:lvl1pPr marL="0" indent="0">
              <a:buNone/>
              <a:defRPr b="1" i="0">
                <a:solidFill>
                  <a:schemeClr val="bg2">
                    <a:lumMod val="50000"/>
                  </a:schemeClr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E0351F6B-787D-2E4D-AFF5-594834FF43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5073" y="5280025"/>
            <a:ext cx="3175397" cy="792163"/>
          </a:xfrm>
        </p:spPr>
        <p:txBody>
          <a:bodyPr lIns="0" tIns="0">
            <a:normAutofit/>
          </a:bodyPr>
          <a:lstStyle>
            <a:lvl1pPr marL="0" indent="0">
              <a:buNone/>
              <a:defRPr sz="15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51561C7-A2F8-684F-B859-03705CA05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5073" y="530064"/>
            <a:ext cx="3969676" cy="8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98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891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891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891" y="5367338"/>
            <a:ext cx="5486400" cy="804863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4/12/2018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1152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4/12/2018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115" y="947085"/>
            <a:ext cx="7293770" cy="2852737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115" y="3826809"/>
            <a:ext cx="7293770" cy="150018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064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4/12/2018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12" y="800101"/>
            <a:ext cx="7825979" cy="3744865"/>
          </a:xfrm>
        </p:spPr>
        <p:txBody>
          <a:bodyPr anchor="b">
            <a:normAutofit/>
          </a:bodyPr>
          <a:lstStyle>
            <a:lvl1pPr marL="133350" indent="-133350" algn="l">
              <a:tabLst/>
              <a:defRPr sz="4100" b="1" i="0" spc="-5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012" y="4724866"/>
            <a:ext cx="7708106" cy="797345"/>
          </a:xfr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5030500000200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6409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4/12/2018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115" y="947085"/>
            <a:ext cx="7293770" cy="2852737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115" y="3826809"/>
            <a:ext cx="7293770" cy="150018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5214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4/12/2018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49779755-736F-9C48-9BB5-D3F50D211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12" y="800101"/>
            <a:ext cx="7825979" cy="3744865"/>
          </a:xfrm>
        </p:spPr>
        <p:txBody>
          <a:bodyPr anchor="b">
            <a:normAutofit/>
          </a:bodyPr>
          <a:lstStyle>
            <a:lvl1pPr marL="133350" indent="-133350" algn="l">
              <a:tabLst/>
              <a:defRPr sz="4100" b="1" i="0" spc="-5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B78F52C5-3DA3-F346-9157-91B347F7A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012" y="4724866"/>
            <a:ext cx="7708106" cy="797345"/>
          </a:xfr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5030500000200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449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4/12/2018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115" y="947085"/>
            <a:ext cx="7293770" cy="2852737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115" y="3826809"/>
            <a:ext cx="7293770" cy="150018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6044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4/12/2018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B7F93DDC-C65B-0841-B726-9B72EFE10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12" y="800101"/>
            <a:ext cx="7825979" cy="3744865"/>
          </a:xfrm>
        </p:spPr>
        <p:txBody>
          <a:bodyPr anchor="b">
            <a:normAutofit/>
          </a:bodyPr>
          <a:lstStyle>
            <a:lvl1pPr marL="133350" indent="-133350" algn="l">
              <a:tabLst/>
              <a:defRPr sz="4100" b="1" i="0" spc="-5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89E55AD1-0C6C-2C48-8CF0-73CC3C8A5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012" y="4724866"/>
            <a:ext cx="7708106" cy="797345"/>
          </a:xfr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5030500000200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7760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2237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96923A-B50F-2A44-9C76-3C9FFD0F8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303" y="1343988"/>
            <a:ext cx="6858000" cy="2165973"/>
          </a:xfrm>
        </p:spPr>
        <p:txBody>
          <a:bodyPr lIns="0" anchor="b"/>
          <a:lstStyle>
            <a:lvl1pPr algn="l">
              <a:defRPr sz="4500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C806539-6832-0841-8FBD-347F640F0B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303" y="3602038"/>
            <a:ext cx="5887892" cy="1655762"/>
          </a:xfrm>
        </p:spPr>
        <p:txBody>
          <a:bodyPr>
            <a:normAutofit/>
          </a:bodyPr>
          <a:lstStyle>
            <a:lvl1pPr marL="0" indent="0" algn="l">
              <a:buNone/>
              <a:defRPr sz="2200" spc="-100" baseline="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1524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4/12/2018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1B83ED6-62A2-CD4D-AA98-221CF8A492FF}"/>
              </a:ext>
            </a:extLst>
          </p:cNvPr>
          <p:cNvSpPr/>
          <p:nvPr userDrawn="1"/>
        </p:nvSpPr>
        <p:spPr>
          <a:xfrm>
            <a:off x="4322519" y="3713157"/>
            <a:ext cx="508820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15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4/12/2018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9213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710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710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4/12/2018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4491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370" y="1600201"/>
            <a:ext cx="4197744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3909" y="1600201"/>
            <a:ext cx="4122892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4/12/2018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2035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369" y="1535113"/>
            <a:ext cx="4288622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369" y="2174875"/>
            <a:ext cx="4288622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628" y="1535113"/>
            <a:ext cx="4042172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628" y="2174875"/>
            <a:ext cx="4042172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4/12/2018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8424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4/12/2018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9310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4/12/2018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925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710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449" y="273052"/>
            <a:ext cx="511135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710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4/12/2018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6284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E6080741-BAB6-414D-A1BD-F466F4FAE737}"/>
              </a:ext>
            </a:extLst>
          </p:cNvPr>
          <p:cNvGrpSpPr/>
          <p:nvPr/>
        </p:nvGrpSpPr>
        <p:grpSpPr>
          <a:xfrm>
            <a:off x="2810933" y="3761006"/>
            <a:ext cx="6333067" cy="3096994"/>
            <a:chOff x="-3432983" y="2736680"/>
            <a:chExt cx="8427720" cy="4121320"/>
          </a:xfrm>
        </p:grpSpPr>
        <p:sp>
          <p:nvSpPr>
            <p:cNvPr id="14" name="Right Triangle 13">
              <a:extLst>
                <a:ext uri="{FF2B5EF4-FFF2-40B4-BE49-F238E27FC236}">
                  <a16:creationId xmlns="" xmlns:a16="http://schemas.microsoft.com/office/drawing/2014/main" id="{9D40457D-9D3B-104E-A51D-D6C8B41424BD}"/>
                </a:ext>
              </a:extLst>
            </p:cNvPr>
            <p:cNvSpPr/>
            <p:nvPr userDrawn="1"/>
          </p:nvSpPr>
          <p:spPr>
            <a:xfrm flipH="1">
              <a:off x="-3432983" y="2736680"/>
              <a:ext cx="8427720" cy="4121320"/>
            </a:xfrm>
            <a:prstGeom prst="rtTriangle">
              <a:avLst/>
            </a:prstGeom>
            <a:solidFill>
              <a:srgbClr val="1F75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00CFDABF-9C61-A547-AC1E-1F693DE0F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7560" y="3212793"/>
              <a:ext cx="5202297" cy="3641607"/>
            </a:xfrm>
            <a:prstGeom prst="rect">
              <a:avLst/>
            </a:prstGeom>
          </p:spPr>
        </p:pic>
      </p:grp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EFBC827-767A-EB45-A727-C2A2F6C3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1BD145-B6AE-9B45-8E40-2E6CCAD25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794C053-46DF-1E43-AC20-586C2EC185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 b="1" i="0">
                <a:solidFill>
                  <a:schemeClr val="tx1">
                    <a:tint val="75000"/>
                  </a:schemeClr>
                </a:solidFill>
                <a:latin typeface="Fira Sans ExtraBold" panose="020B0503050000020004" pitchFamily="34" charset="0"/>
              </a:defRPr>
            </a:lvl1pPr>
          </a:lstStyle>
          <a:p>
            <a:fld id="{0352A42B-78AF-8D4D-94A5-85285646B5D9}" type="datetimeFigureOut">
              <a:rPr lang="en-US" smtClean="0"/>
              <a:pPr/>
              <a:t>12/4/2018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F66A9A6-43AA-1349-8AD0-23FABF906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2154" y="6271243"/>
            <a:ext cx="3454429" cy="2379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C132922-B569-124D-A516-279BE82230F3}"/>
              </a:ext>
            </a:extLst>
          </p:cNvPr>
          <p:cNvSpPr/>
          <p:nvPr/>
        </p:nvSpPr>
        <p:spPr>
          <a:xfrm>
            <a:off x="0" y="-1"/>
            <a:ext cx="9144000" cy="96601"/>
          </a:xfrm>
          <a:prstGeom prst="rect">
            <a:avLst/>
          </a:prstGeom>
          <a:solidFill>
            <a:srgbClr val="1F7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23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 spc="-113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 spc="0" baseline="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 spc="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 spc="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 spc="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 spc="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>
            <a:extLst>
              <a:ext uri="{FF2B5EF4-FFF2-40B4-BE49-F238E27FC236}">
                <a16:creationId xmlns="" xmlns:a16="http://schemas.microsoft.com/office/drawing/2014/main" id="{6739AB16-1617-CD4C-8A36-2579DFA917E4}"/>
              </a:ext>
            </a:extLst>
          </p:cNvPr>
          <p:cNvSpPr/>
          <p:nvPr/>
        </p:nvSpPr>
        <p:spPr>
          <a:xfrm flipH="1">
            <a:off x="6822830" y="5722902"/>
            <a:ext cx="2321170" cy="1135098"/>
          </a:xfrm>
          <a:prstGeom prst="rtTriangle">
            <a:avLst/>
          </a:prstGeom>
          <a:solidFill>
            <a:srgbClr val="1F7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D9CDF7B-6094-D341-91FD-53AA2397D9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1362" y="6411349"/>
            <a:ext cx="1211559" cy="31686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370" y="96600"/>
            <a:ext cx="8478431" cy="11430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370" y="1600201"/>
            <a:ext cx="8478431" cy="45259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370" y="6356351"/>
            <a:ext cx="987228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fld id="{AD4C762F-CA59-49E8-B588-821B631C7A3E}" type="datetimeFigureOut">
              <a:rPr lang="en-AU" smtClean="0"/>
              <a:pPr/>
              <a:t>4/12/2018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10911" y="6356351"/>
            <a:ext cx="5201155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8824" y="6356351"/>
            <a:ext cx="622076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fld id="{9094B4EA-4D9F-48E4-A7D5-A43E4F5E8708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619CF1D-7A70-CE42-A5F7-3A0D144BED4C}"/>
              </a:ext>
            </a:extLst>
          </p:cNvPr>
          <p:cNvSpPr/>
          <p:nvPr/>
        </p:nvSpPr>
        <p:spPr>
          <a:xfrm>
            <a:off x="0" y="-1"/>
            <a:ext cx="9144000" cy="96601"/>
          </a:xfrm>
          <a:prstGeom prst="rect">
            <a:avLst/>
          </a:prstGeom>
          <a:solidFill>
            <a:srgbClr val="1F7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84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 spc="-50" baseline="0">
          <a:solidFill>
            <a:schemeClr val="tx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201216" indent="-201216" algn="l" defTabSz="685800" rtl="0" eaLnBrk="1" latinLnBrk="0" hangingPunct="1">
        <a:spcBef>
          <a:spcPct val="20000"/>
        </a:spcBef>
        <a:buClr>
          <a:srgbClr val="47B8B2"/>
        </a:buClr>
        <a:buFont typeface="Wingdings" panose="05000000000000000000" pitchFamily="2" charset="2"/>
        <a:buChar char="§"/>
        <a:defRPr sz="2400" kern="1200" spc="-38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§"/>
        <a:defRPr sz="2100" kern="1200" spc="-38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Fira Sans" panose="020B0604020202020204" charset="0"/>
        <a:buChar char="›"/>
        <a:defRPr sz="1800" kern="1200" spc="-38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»"/>
        <a:defRPr sz="1500" kern="1200" spc="-38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4pPr>
      <a:lvl5pPr marL="1478756" indent="-107156" algn="l" defTabSz="6858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­"/>
        <a:defRPr sz="1500" kern="1200" spc="-38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F75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9838" y="2329962"/>
            <a:ext cx="7049575" cy="4528038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="" xmlns:a16="http://schemas.microsoft.com/office/drawing/2014/main" id="{69FBB49A-45FA-8949-B2F9-3C9B58BBD882}"/>
              </a:ext>
            </a:extLst>
          </p:cNvPr>
          <p:cNvSpPr/>
          <p:nvPr/>
        </p:nvSpPr>
        <p:spPr>
          <a:xfrm flipH="1">
            <a:off x="6822829" y="5725144"/>
            <a:ext cx="2316583" cy="1132855"/>
          </a:xfrm>
          <a:prstGeom prst="rtTriangle">
            <a:avLst/>
          </a:prstGeom>
          <a:solidFill>
            <a:srgbClr val="223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370" y="274639"/>
            <a:ext cx="8478431" cy="11430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370" y="1600201"/>
            <a:ext cx="8478431" cy="45259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370" y="6356351"/>
            <a:ext cx="987228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4/12/2018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17203" y="6356351"/>
            <a:ext cx="5194863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8824" y="6356351"/>
            <a:ext cx="622076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C745456-D403-5B4A-801D-0F9E8EAFA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1362" y="6411349"/>
            <a:ext cx="1211559" cy="31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4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6" r:id="rId2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b="1" kern="1200" spc="-5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37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9838" y="2329962"/>
            <a:ext cx="7049574" cy="4528037"/>
          </a:xfrm>
          <a:prstGeom prst="rect">
            <a:avLst/>
          </a:prstGeom>
        </p:spPr>
      </p:pic>
      <p:sp>
        <p:nvSpPr>
          <p:cNvPr id="15" name="Right Triangle 14">
            <a:extLst>
              <a:ext uri="{FF2B5EF4-FFF2-40B4-BE49-F238E27FC236}">
                <a16:creationId xmlns="" xmlns:a16="http://schemas.microsoft.com/office/drawing/2014/main" id="{BF0D2CE2-2B3F-1F48-9B9E-094B2DEEBD8D}"/>
              </a:ext>
            </a:extLst>
          </p:cNvPr>
          <p:cNvSpPr/>
          <p:nvPr/>
        </p:nvSpPr>
        <p:spPr>
          <a:xfrm flipH="1">
            <a:off x="6811468" y="5722902"/>
            <a:ext cx="2321171" cy="1135098"/>
          </a:xfrm>
          <a:prstGeom prst="rtTriangle">
            <a:avLst/>
          </a:prstGeom>
          <a:solidFill>
            <a:srgbClr val="0A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370" y="274639"/>
            <a:ext cx="8478431" cy="11430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370" y="1600201"/>
            <a:ext cx="8478431" cy="45259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370" y="6356351"/>
            <a:ext cx="987228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4/12/2018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17203" y="6356351"/>
            <a:ext cx="5194863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8824" y="6356351"/>
            <a:ext cx="622076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ACA645F-B6B7-774E-90CC-5ECEF7E3A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1362" y="6411349"/>
            <a:ext cx="1211559" cy="31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3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b="1" kern="1200" spc="-5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9B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9838" y="2329962"/>
            <a:ext cx="7049574" cy="4528037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="" xmlns:a16="http://schemas.microsoft.com/office/drawing/2014/main" id="{0E944C9B-0FD2-AB46-98E2-8844FC723524}"/>
              </a:ext>
            </a:extLst>
          </p:cNvPr>
          <p:cNvSpPr/>
          <p:nvPr/>
        </p:nvSpPr>
        <p:spPr>
          <a:xfrm flipH="1">
            <a:off x="6822830" y="5722902"/>
            <a:ext cx="2321170" cy="1135098"/>
          </a:xfrm>
          <a:prstGeom prst="rtTriangle">
            <a:avLst/>
          </a:prstGeom>
          <a:solidFill>
            <a:srgbClr val="136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370" y="274639"/>
            <a:ext cx="8478431" cy="11430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370" y="1600201"/>
            <a:ext cx="8478431" cy="45259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370" y="6356351"/>
            <a:ext cx="987228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4/12/2018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17203" y="6356351"/>
            <a:ext cx="5194863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8824" y="6356351"/>
            <a:ext cx="622076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2AC6089-A643-7C4C-9FB0-660D0C783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1362" y="6411349"/>
            <a:ext cx="1211559" cy="31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16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b="1" kern="1200" spc="-5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38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 spc="-38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 spc="-38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 spc="-38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 spc="-38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37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="" xmlns:a16="http://schemas.microsoft.com/office/drawing/2014/main" id="{2503E1A5-D4DB-C54D-A591-BA177F0EF85C}"/>
              </a:ext>
            </a:extLst>
          </p:cNvPr>
          <p:cNvSpPr/>
          <p:nvPr/>
        </p:nvSpPr>
        <p:spPr>
          <a:xfrm flipH="1">
            <a:off x="2833990" y="3772282"/>
            <a:ext cx="6310009" cy="308571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EFBC827-767A-EB45-A727-C2A2F6C3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1BD145-B6AE-9B45-8E40-2E6CCAD25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51561C7-A2F8-684F-B859-03705CA05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638" y="5784358"/>
            <a:ext cx="3761361" cy="76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2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 spc="-50" baseline="0">
          <a:solidFill>
            <a:schemeClr val="bg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 spc="-113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 spc="-113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 spc="-113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 spc="-113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 spc="-113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jacow.org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image" Target="../media/image27.png"/><Relationship Id="rId16" Type="http://schemas.openxmlformats.org/officeDocument/2006/relationships/hyperlink" Target="https://www.jacow.org/Editors/Tasks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hyperlink" Target="https://www.jacow.org/Editors/Scaling" TargetMode="External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hyperlink" Target="https://www.jacow.org/Editors/JACoWConferencesOverview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cow.org/Main/Timeline" TargetMode="External"/><Relationship Id="rId2" Type="http://schemas.openxmlformats.org/officeDocument/2006/relationships/hyperlink" Target="http://www.jacow.org/Editors/Tasks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jacow.org/Editors/Tasks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/edot.html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6.wmf"/><Relationship Id="rId3" Type="http://schemas.openxmlformats.org/officeDocument/2006/relationships/image" Target="../media/image47.png"/><Relationship Id="rId7" Type="http://schemas.openxmlformats.org/officeDocument/2006/relationships/image" Target="../media/image20.png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png"/><Relationship Id="rId11" Type="http://schemas.openxmlformats.org/officeDocument/2006/relationships/image" Target="../media/image45.wmf"/><Relationship Id="rId5" Type="http://schemas.openxmlformats.org/officeDocument/2006/relationships/image" Target="../media/image49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48.jpeg"/><Relationship Id="rId9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acow.org/JTM2017/RunningStaffingYourProceedingsOfficeOtherImportantRoles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hyperlink" Target="http://jacow.org/Editors/BasicPaperProcessingProcedure" TargetMode="External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/edot.html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acow.org/JTM2016/ProcessingTransparenciesEmbeddingAnimations" TargetMode="Externa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7.wmf"/><Relationship Id="rId5" Type="http://schemas.openxmlformats.org/officeDocument/2006/relationships/package" Target="../embeddings/Microsoft_Word_Document4.docx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cow.org/Editors/Scalin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://accelconf.web.cern.ch/AccelConf/JACoW/TM_2012_IFIC/TM2012/talks/thaa2_talk.pdf" TargetMode="Externa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jacow.org/Editors/Tasks" TargetMode="External"/><Relationship Id="rId5" Type="http://schemas.openxmlformats.org/officeDocument/2006/relationships/hyperlink" Target="https://www.jacow.org/NewWeb/HomePage" TargetMode="Externa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cow.org/JTM2017/RunningStaffingYourProceedingsOfficeOtherImportantRoles" TargetMode="External"/><Relationship Id="rId7" Type="http://schemas.openxmlformats.org/officeDocument/2006/relationships/hyperlink" Target="Jacow.org/Editors/HomePage" TargetMode="External"/><Relationship Id="rId2" Type="http://schemas.openxmlformats.org/officeDocument/2006/relationships/hyperlink" Target="http://jacow.org/Editors/ProceedingsProduction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jacow.web.psi.ch/cgi-bin/conf/y15/tm2014/editor.zipdownload?paper_id=WEAA3&amp;wanted_file=WEAA3_TALK.PDF&amp;hcheck=C979B719B3ABF80340E955E8DC357808" TargetMode="External"/><Relationship Id="rId5" Type="http://schemas.openxmlformats.org/officeDocument/2006/relationships/hyperlink" Target="https://www.jacow.org/uploads/Editors/TUC2A01_proceedings_workflow_editors.pdf" TargetMode="External"/><Relationship Id="rId4" Type="http://schemas.openxmlformats.org/officeDocument/2006/relationships/hyperlink" Target="http://www.jacow.org/JTM2016/RunningtheEditingOfficeandProcessingofPaper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31C823-4572-E149-BB37-2DB4531C44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Paper Processing Overview &amp; Work </a:t>
            </a:r>
            <a:r>
              <a:rPr lang="en-AU" dirty="0" smtClean="0"/>
              <a:t>Flows, </a:t>
            </a:r>
            <a:r>
              <a:rPr lang="en-AU" dirty="0"/>
              <a:t>and Editing Criteria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1397EDE-F4D0-B34C-B228-C595FA1F91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303" y="3707287"/>
            <a:ext cx="5658338" cy="912812"/>
          </a:xfrm>
        </p:spPr>
        <p:txBody>
          <a:bodyPr/>
          <a:lstStyle/>
          <a:p>
            <a:r>
              <a:rPr lang="en-US" dirty="0" smtClean="0"/>
              <a:t>The plight of the            </a:t>
            </a:r>
            <a:r>
              <a:rPr lang="en-US" b="1" dirty="0" smtClean="0"/>
              <a:t>Chief Editor</a:t>
            </a:r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1BFA7BF-7073-C84A-B934-349902396F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189" y="4820124"/>
            <a:ext cx="4364831" cy="542925"/>
          </a:xfrm>
        </p:spPr>
        <p:txBody>
          <a:bodyPr/>
          <a:lstStyle/>
          <a:p>
            <a:r>
              <a:rPr lang="en-US" spc="-38" dirty="0" smtClean="0"/>
              <a:t>David Button</a:t>
            </a:r>
            <a:endParaRPr lang="en-US" spc="-38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6A90B47-BF11-D249-B3A0-E75BA3A53E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5073" y="5385273"/>
            <a:ext cx="3175397" cy="792163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avid.button@ansto.gov.au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48DD86E-4DD2-AB4A-A98E-E4816E3DADD7}"/>
              </a:ext>
            </a:extLst>
          </p:cNvPr>
          <p:cNvSpPr/>
          <p:nvPr/>
        </p:nvSpPr>
        <p:spPr>
          <a:xfrm>
            <a:off x="575187" y="4684265"/>
            <a:ext cx="508820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6273" y="3961349"/>
            <a:ext cx="3598767" cy="6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322048" y="3257845"/>
            <a:ext cx="815847" cy="946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34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23" y="5772860"/>
            <a:ext cx="107950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3" y="4482376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958932" y="1495972"/>
            <a:ext cx="5879763" cy="4950962"/>
            <a:chOff x="1487378" y="2257322"/>
            <a:chExt cx="5879763" cy="4950962"/>
          </a:xfrm>
        </p:grpSpPr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776393" flipV="1">
              <a:off x="559073" y="3185627"/>
              <a:ext cx="4950962" cy="3094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3516" y="4620907"/>
              <a:ext cx="2333625" cy="196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Roles</a:t>
            </a:r>
            <a:endParaRPr lang="en-A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1499" y="1101205"/>
            <a:ext cx="1495425" cy="123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70" y="1138645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28092" y="1605077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b="1" dirty="0" smtClean="0"/>
              <a:t>Core Editor</a:t>
            </a:r>
            <a:endParaRPr lang="en-AU" sz="1800" b="1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0" y="3271149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74353" y="3782692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b="1" dirty="0"/>
              <a:t>IT Support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23" y="4259859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36253" y="4910957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b="1" dirty="0"/>
              <a:t>Quality </a:t>
            </a:r>
            <a:r>
              <a:rPr lang="en-AU" sz="1800" b="1" dirty="0" smtClean="0"/>
              <a:t>Editor</a:t>
            </a:r>
            <a:endParaRPr lang="en-AU" sz="1800" b="1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643" y="3059897"/>
            <a:ext cx="2526996" cy="321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70" y="5339859"/>
            <a:ext cx="1212303" cy="96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36253" y="5859728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b="1" dirty="0"/>
              <a:t>Presentation Processor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99629" y="6272611"/>
            <a:ext cx="252699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schemeClr val="bg1"/>
                </a:solidFill>
              </a:rPr>
              <a:t>Chief Editor</a:t>
            </a:r>
            <a:endParaRPr lang="en-AU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6595944" y="1715629"/>
            <a:ext cx="1087263" cy="12059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816433" y="1715629"/>
            <a:ext cx="1198206" cy="12059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3326">
            <a:off x="208369" y="2238462"/>
            <a:ext cx="1080000" cy="92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428092" y="262902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b="1" dirty="0"/>
              <a:t>Trainee</a:t>
            </a:r>
            <a:r>
              <a:rPr lang="en-AU" dirty="0" smtClean="0"/>
              <a:t> </a:t>
            </a:r>
            <a:r>
              <a:rPr lang="en-AU" sz="1800" b="1" dirty="0"/>
              <a:t>Editor</a:t>
            </a:r>
          </a:p>
        </p:txBody>
      </p:sp>
      <p:sp>
        <p:nvSpPr>
          <p:cNvPr id="19" name="Frame 18"/>
          <p:cNvSpPr/>
          <p:nvPr/>
        </p:nvSpPr>
        <p:spPr>
          <a:xfrm>
            <a:off x="6441348" y="2877093"/>
            <a:ext cx="2671012" cy="3951104"/>
          </a:xfrm>
          <a:prstGeom prst="frame">
            <a:avLst>
              <a:gd name="adj1" fmla="val 8577"/>
            </a:avLst>
          </a:prstGeom>
          <a:blipFill>
            <a:blip r:embed="rId12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542361" y="2573546"/>
            <a:ext cx="1480824" cy="165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45330" y="469522"/>
            <a:ext cx="61189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dirty="0" smtClean="0"/>
              <a:t>Tuesday 4</a:t>
            </a:r>
            <a:r>
              <a:rPr lang="en-AU" b="1" baseline="30000" dirty="0" smtClean="0"/>
              <a:t>th</a:t>
            </a:r>
            <a:r>
              <a:rPr lang="en-AU" b="1" dirty="0" smtClean="0"/>
              <a:t> </a:t>
            </a:r>
            <a:r>
              <a:rPr lang="en-AU" b="1" dirty="0"/>
              <a:t>December 2018 JACoW Team Meeting </a:t>
            </a:r>
          </a:p>
          <a:p>
            <a:r>
              <a:rPr lang="en-AU" dirty="0" smtClean="0"/>
              <a:t>11:45</a:t>
            </a:r>
            <a:r>
              <a:rPr lang="en-AU" dirty="0"/>
              <a:t> | </a:t>
            </a:r>
            <a:r>
              <a:rPr lang="en-AU" i="1" dirty="0"/>
              <a:t>Speaker: </a:t>
            </a:r>
            <a:r>
              <a:rPr lang="en-AU" b="1" i="1" dirty="0"/>
              <a:t>Todd Satogata</a:t>
            </a:r>
            <a:r>
              <a:rPr lang="en-AU" i="1" dirty="0"/>
              <a:t> - Thomas Jefferson National Accelerator Facility</a:t>
            </a:r>
            <a:endParaRPr lang="en-AU" dirty="0"/>
          </a:p>
          <a:p>
            <a:r>
              <a:rPr lang="en-AU" dirty="0">
                <a:hlinkClick r:id="rId14"/>
              </a:rPr>
              <a:t>General Overview of Running a JACoW Member Conference &amp; SPMS’s </a:t>
            </a:r>
            <a:r>
              <a:rPr lang="en-AU" dirty="0" smtClean="0">
                <a:hlinkClick r:id="rId14"/>
              </a:rPr>
              <a:t>Role</a:t>
            </a:r>
            <a:endParaRPr lang="en-AU" dirty="0"/>
          </a:p>
        </p:txBody>
      </p:sp>
      <p:sp>
        <p:nvSpPr>
          <p:cNvPr id="23" name="Rectangle 22"/>
          <p:cNvSpPr/>
          <p:nvPr/>
        </p:nvSpPr>
        <p:spPr>
          <a:xfrm>
            <a:off x="2752619" y="2272007"/>
            <a:ext cx="61727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16:00 | </a:t>
            </a:r>
            <a:r>
              <a:rPr lang="en-AU" i="1" dirty="0"/>
              <a:t>Speaker: </a:t>
            </a:r>
            <a:r>
              <a:rPr lang="en-AU" b="1" i="1" dirty="0"/>
              <a:t>Todd Satogata</a:t>
            </a:r>
            <a:r>
              <a:rPr lang="en-AU" i="1" dirty="0"/>
              <a:t> - Thomas Jefferson National Accelerator Facility</a:t>
            </a:r>
            <a:endParaRPr lang="en-AU" dirty="0"/>
          </a:p>
          <a:p>
            <a:r>
              <a:rPr lang="en-AU" dirty="0">
                <a:hlinkClick r:id="rId15"/>
              </a:rPr>
              <a:t>Scaling of Roles Tasks and Resources vs Size of your Conference</a:t>
            </a:r>
            <a:endParaRPr lang="en-AU" dirty="0"/>
          </a:p>
        </p:txBody>
      </p:sp>
      <p:sp>
        <p:nvSpPr>
          <p:cNvPr id="25" name="Rectangle 24"/>
          <p:cNvSpPr/>
          <p:nvPr/>
        </p:nvSpPr>
        <p:spPr>
          <a:xfrm>
            <a:off x="2734680" y="1580875"/>
            <a:ext cx="69776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dirty="0"/>
              <a:t>Wednesday 5</a:t>
            </a:r>
            <a:r>
              <a:rPr lang="en-AU" b="1" baseline="30000" dirty="0"/>
              <a:t>th</a:t>
            </a:r>
            <a:r>
              <a:rPr lang="en-AU" b="1" dirty="0"/>
              <a:t> December 2018 JACoW Team Meeting </a:t>
            </a:r>
          </a:p>
          <a:p>
            <a:r>
              <a:rPr lang="en-AU" dirty="0" smtClean="0"/>
              <a:t>11:00</a:t>
            </a:r>
            <a:r>
              <a:rPr lang="en-AU" dirty="0"/>
              <a:t> | </a:t>
            </a:r>
            <a:r>
              <a:rPr lang="en-AU" i="1" dirty="0"/>
              <a:t>Speaker</a:t>
            </a:r>
            <a:r>
              <a:rPr lang="en-AU" i="1" dirty="0" smtClean="0"/>
              <a:t>: </a:t>
            </a:r>
            <a:r>
              <a:rPr lang="en-AU" b="1" i="1" dirty="0" smtClean="0"/>
              <a:t>Christine </a:t>
            </a:r>
            <a:r>
              <a:rPr lang="en-AU" b="1" i="1" dirty="0"/>
              <a:t>Petit-Jean-Genaz</a:t>
            </a:r>
            <a:r>
              <a:rPr lang="en-AU" i="1" dirty="0"/>
              <a:t> - European Organization for Nuclear Research</a:t>
            </a:r>
            <a:endParaRPr lang="en-AU" dirty="0"/>
          </a:p>
          <a:p>
            <a:r>
              <a:rPr lang="en-AU" dirty="0">
                <a:hlinkClick r:id="rId16"/>
              </a:rPr>
              <a:t>General Timelines, When and Who to do What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3520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Time Lines and </a:t>
            </a:r>
            <a:r>
              <a:rPr lang="en-AU" dirty="0" smtClean="0"/>
              <a:t>Activities (BC)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743" y="1239601"/>
            <a:ext cx="7253461" cy="562886"/>
          </a:xfrm>
        </p:spPr>
        <p:txBody>
          <a:bodyPr>
            <a:normAutofit fontScale="62500" lnSpcReduction="20000"/>
          </a:bodyPr>
          <a:lstStyle/>
          <a:p>
            <a:r>
              <a:rPr lang="en-AU" dirty="0" smtClean="0">
                <a:hlinkClick r:id="rId2"/>
              </a:rPr>
              <a:t>jacow.org/Editors/Tasks</a:t>
            </a:r>
            <a:r>
              <a:rPr lang="en-AU" dirty="0" smtClean="0"/>
              <a:t> [</a:t>
            </a:r>
            <a:r>
              <a:rPr lang="en-AU" i="1" dirty="0" smtClean="0"/>
              <a:t>General </a:t>
            </a:r>
            <a:r>
              <a:rPr lang="en-AU" i="1" dirty="0"/>
              <a:t>Timelines, When and Who Does </a:t>
            </a:r>
            <a:r>
              <a:rPr lang="en-AU" i="1" dirty="0" smtClean="0"/>
              <a:t>What] (Subset)</a:t>
            </a:r>
          </a:p>
          <a:p>
            <a:r>
              <a:rPr lang="en-AU" dirty="0" smtClean="0">
                <a:hlinkClick r:id="rId3"/>
              </a:rPr>
              <a:t>jacow.org/Main/Timeline</a:t>
            </a:r>
            <a:endParaRPr lang="en-AU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313175"/>
              </p:ext>
            </p:extLst>
          </p:nvPr>
        </p:nvGraphicFramePr>
        <p:xfrm>
          <a:off x="142586" y="1754362"/>
          <a:ext cx="8863267" cy="4655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58999"/>
                <a:gridCol w="804268"/>
              </a:tblGrid>
              <a:tr h="329508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Action</a:t>
                      </a:r>
                      <a:endParaRPr lang="en-A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C-</a:t>
                      </a:r>
                      <a:endParaRPr lang="en-AU" sz="1600" dirty="0"/>
                    </a:p>
                  </a:txBody>
                  <a:tcPr/>
                </a:tc>
              </a:tr>
              <a:tr h="170755">
                <a:tc>
                  <a:txBody>
                    <a:bodyPr/>
                    <a:lstStyle/>
                    <a:p>
                      <a:r>
                        <a:rPr lang="en-AU" sz="1050" dirty="0" smtClean="0"/>
                        <a:t>Request an SPMS Instance, set parameters, import classifications from previous instance</a:t>
                      </a:r>
                      <a:endParaRPr lang="en-A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050" dirty="0" smtClean="0"/>
                        <a:t>C-24-20</a:t>
                      </a:r>
                      <a:endParaRPr lang="en-AU" sz="105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AU" sz="1050" dirty="0" smtClean="0"/>
                        <a:t>Composition of OC/SPC/LOC decided and entered in SPMS with privileges and roles</a:t>
                      </a:r>
                      <a:endParaRPr lang="en-A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50" dirty="0" smtClean="0"/>
                        <a:t>C-24-20</a:t>
                      </a:r>
                    </a:p>
                  </a:txBody>
                  <a:tcPr/>
                </a:tc>
              </a:tr>
              <a:tr h="139473">
                <a:tc>
                  <a:txBody>
                    <a:bodyPr/>
                    <a:lstStyle/>
                    <a:p>
                      <a:r>
                        <a:rPr lang="en-AU" sz="1050" dirty="0" smtClean="0"/>
                        <a:t>SPC decides Main and Sub-classifications, SPMS customisation and invited oral presentations</a:t>
                      </a:r>
                      <a:endParaRPr lang="en-A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050" dirty="0" smtClean="0"/>
                        <a:t>C-14</a:t>
                      </a:r>
                      <a:endParaRPr lang="en-AU" sz="1050" dirty="0"/>
                    </a:p>
                  </a:txBody>
                  <a:tcPr/>
                </a:tc>
              </a:tr>
              <a:tr h="119019">
                <a:tc>
                  <a:txBody>
                    <a:bodyPr/>
                    <a:lstStyle/>
                    <a:p>
                      <a:r>
                        <a:rPr lang="en-AU" sz="1050" dirty="0" smtClean="0"/>
                        <a:t>Conference Announcement and Call for Papers via SPMS</a:t>
                      </a:r>
                      <a:endParaRPr lang="en-A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050" dirty="0" smtClean="0"/>
                        <a:t>C-9</a:t>
                      </a:r>
                      <a:endParaRPr lang="en-AU" sz="105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AU" sz="1050" dirty="0" smtClean="0"/>
                        <a:t>Deadline for Abstract Submission</a:t>
                      </a:r>
                      <a:endParaRPr lang="en-A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050" dirty="0" smtClean="0"/>
                        <a:t>C-5</a:t>
                      </a:r>
                      <a:endParaRPr lang="en-AU" sz="1050" dirty="0"/>
                    </a:p>
                  </a:txBody>
                  <a:tcPr/>
                </a:tc>
              </a:tr>
              <a:tr h="164739">
                <a:tc>
                  <a:txBody>
                    <a:bodyPr/>
                    <a:lstStyle/>
                    <a:p>
                      <a:r>
                        <a:rPr lang="en-AU" sz="1050" dirty="0" smtClean="0"/>
                        <a:t>Invite Editorial Staff (Core Editors, Editors, Paper Reception, Poster Session Managers, Presentations Management)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050" dirty="0" smtClean="0"/>
                        <a:t>C-4</a:t>
                      </a:r>
                      <a:endParaRPr lang="en-AU" sz="1050" dirty="0"/>
                    </a:p>
                  </a:txBody>
                  <a:tcPr/>
                </a:tc>
              </a:tr>
              <a:tr h="490795">
                <a:tc>
                  <a:txBody>
                    <a:bodyPr/>
                    <a:lstStyle/>
                    <a:p>
                      <a:r>
                        <a:rPr lang="en-AU" sz="1050" dirty="0" smtClean="0"/>
                        <a:t>Publish the guidelines for the preparation and upload of papers and inform authors, remind concerning registered presenters</a:t>
                      </a:r>
                    </a:p>
                    <a:p>
                      <a:endParaRPr lang="en-AU" sz="1050" dirty="0" smtClean="0"/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50" dirty="0" smtClean="0"/>
                        <a:t>Set up a pc with all software required for Editors, and clone to several pcs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050" dirty="0" smtClean="0"/>
                        <a:t>C-3</a:t>
                      </a:r>
                      <a:endParaRPr lang="en-AU" sz="1050" dirty="0"/>
                    </a:p>
                  </a:txBody>
                  <a:tcPr/>
                </a:tc>
              </a:tr>
              <a:tr h="159926">
                <a:tc>
                  <a:txBody>
                    <a:bodyPr/>
                    <a:lstStyle/>
                    <a:p>
                      <a:r>
                        <a:rPr lang="en-AU" sz="1050" dirty="0" smtClean="0"/>
                        <a:t>Clone software setup to all pcs to be installed in Proceedings Office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050" dirty="0" smtClean="0"/>
                        <a:t>C-2</a:t>
                      </a:r>
                      <a:endParaRPr lang="en-AU" sz="1050" dirty="0"/>
                    </a:p>
                  </a:txBody>
                  <a:tcPr/>
                </a:tc>
              </a:tr>
              <a:tr h="649612">
                <a:tc>
                  <a:txBody>
                    <a:bodyPr/>
                    <a:lstStyle/>
                    <a:p>
                      <a:r>
                        <a:rPr lang="en-AU" sz="1050" dirty="0" smtClean="0"/>
                        <a:t>Write to all contributors to warn of deadline for registration</a:t>
                      </a:r>
                    </a:p>
                    <a:p>
                      <a:endParaRPr lang="en-AU" sz="1050" dirty="0" smtClean="0"/>
                    </a:p>
                    <a:p>
                      <a:r>
                        <a:rPr lang="en-AU" sz="1050" dirty="0" smtClean="0"/>
                        <a:t>Check there is a registered presenter to for ALL contributions (policy is that to be scheduled for presentation each contributions must have a registered presenter). Write to all primary authors where there is uncertainty. If necessary, withdraw contributions that cannot be presented.</a:t>
                      </a:r>
                      <a:endParaRPr lang="en-A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050" dirty="0" smtClean="0"/>
                        <a:t>C-2 – 1.5</a:t>
                      </a:r>
                      <a:endParaRPr lang="en-AU" sz="1050" dirty="0"/>
                    </a:p>
                  </a:txBody>
                  <a:tcPr/>
                </a:tc>
              </a:tr>
              <a:tr h="158723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50" dirty="0" smtClean="0"/>
                        <a:t>Enable upload of submissions via Upload Server</a:t>
                      </a:r>
                      <a:endParaRPr lang="en-A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050" dirty="0" smtClean="0"/>
                        <a:t>C-1.5</a:t>
                      </a:r>
                      <a:endParaRPr lang="en-AU" sz="105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50" dirty="0" smtClean="0"/>
                        <a:t>Write to Contributors to announce programme codes, remind of deadline, etc.</a:t>
                      </a:r>
                      <a:endParaRPr lang="en-A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050" dirty="0" smtClean="0"/>
                        <a:t>C-1</a:t>
                      </a:r>
                      <a:endParaRPr lang="en-AU" sz="1050" dirty="0"/>
                    </a:p>
                  </a:txBody>
                  <a:tcPr/>
                </a:tc>
              </a:tr>
              <a:tr h="137066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50" dirty="0" smtClean="0"/>
                        <a:t>Deadline for submission of papers for light peer review</a:t>
                      </a:r>
                      <a:endParaRPr lang="en-A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050" dirty="0" smtClean="0"/>
                        <a:t>C-21 days</a:t>
                      </a:r>
                      <a:endParaRPr lang="en-AU" sz="1050" dirty="0"/>
                    </a:p>
                  </a:txBody>
                  <a:tcPr/>
                </a:tc>
              </a:tr>
              <a:tr h="14618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Deadline for paper submission</a:t>
                      </a:r>
                      <a:endParaRPr lang="en-AU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050" dirty="0" smtClean="0"/>
                        <a:t>C-5 days</a:t>
                      </a:r>
                      <a:endParaRPr lang="en-AU" sz="1050" dirty="0"/>
                    </a:p>
                  </a:txBody>
                  <a:tcPr/>
                </a:tc>
              </a:tr>
              <a:tr h="240538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50" dirty="0" smtClean="0"/>
                        <a:t>Editors begin processing at venue</a:t>
                      </a:r>
                      <a:endParaRPr lang="en-A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050" dirty="0" smtClean="0"/>
                        <a:t>C-4 days</a:t>
                      </a:r>
                      <a:endParaRPr lang="en-AU" sz="105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940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Time </a:t>
            </a:r>
            <a:r>
              <a:rPr lang="en-AU" dirty="0" smtClean="0"/>
              <a:t>Lines and Activities (C-5 to C+5)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370" y="1267375"/>
            <a:ext cx="8478431" cy="53385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1100" b="1" dirty="0" smtClean="0"/>
              <a:t>When Known</a:t>
            </a:r>
          </a:p>
          <a:p>
            <a:r>
              <a:rPr lang="en-AU" sz="1100" dirty="0" smtClean="0"/>
              <a:t>Setup editor privileges for all staff </a:t>
            </a:r>
          </a:p>
          <a:p>
            <a:pPr marL="0" indent="0">
              <a:buNone/>
            </a:pPr>
            <a:r>
              <a:rPr lang="en-AU" sz="1100" b="1" dirty="0" smtClean="0"/>
              <a:t>Wednesday BC C-5</a:t>
            </a:r>
          </a:p>
          <a:p>
            <a:r>
              <a:rPr lang="en-AU" sz="1100" dirty="0" smtClean="0"/>
              <a:t>Assist with venue IT Setup, bump-in</a:t>
            </a:r>
          </a:p>
          <a:p>
            <a:pPr marL="0" indent="0">
              <a:buNone/>
            </a:pPr>
            <a:r>
              <a:rPr lang="en-AU" sz="1100" b="1" dirty="0" smtClean="0"/>
              <a:t>Thursday BC C-4</a:t>
            </a:r>
          </a:p>
          <a:p>
            <a:r>
              <a:rPr lang="en-AU" sz="1100" dirty="0" smtClean="0"/>
              <a:t>Welcome team, </a:t>
            </a:r>
            <a:r>
              <a:rPr lang="en-AU" sz="1100" dirty="0"/>
              <a:t>g</a:t>
            </a:r>
            <a:r>
              <a:rPr lang="en-AU" sz="1100" dirty="0" smtClean="0"/>
              <a:t>ive talk about work ahead </a:t>
            </a:r>
            <a:endParaRPr lang="en-AU" sz="1100" dirty="0"/>
          </a:p>
          <a:p>
            <a:r>
              <a:rPr lang="en-AU" sz="1100" dirty="0" smtClean="0"/>
              <a:t>Day after upload </a:t>
            </a:r>
            <a:r>
              <a:rPr lang="en-AU" sz="1100" dirty="0"/>
              <a:t>d</a:t>
            </a:r>
            <a:r>
              <a:rPr lang="en-AU" sz="1100" dirty="0" smtClean="0"/>
              <a:t>eadline </a:t>
            </a:r>
            <a:r>
              <a:rPr lang="en-AU" sz="1100" dirty="0"/>
              <a:t>e</a:t>
            </a:r>
            <a:r>
              <a:rPr lang="en-AU" sz="1100" dirty="0" smtClean="0"/>
              <a:t>mail all outstanding authors to immediately upload</a:t>
            </a:r>
          </a:p>
          <a:p>
            <a:pPr marL="0" indent="0">
              <a:buNone/>
            </a:pPr>
            <a:r>
              <a:rPr lang="en-AU" sz="1100" b="1" dirty="0" smtClean="0"/>
              <a:t>Sunday BC C-1</a:t>
            </a:r>
          </a:p>
          <a:p>
            <a:r>
              <a:rPr lang="en-AU" sz="1100" dirty="0" smtClean="0"/>
              <a:t>Welcome learn and second wave of staff, tour facilities</a:t>
            </a:r>
          </a:p>
          <a:p>
            <a:r>
              <a:rPr lang="en-AU" sz="1100" dirty="0" smtClean="0"/>
              <a:t>Start education of new editor</a:t>
            </a:r>
          </a:p>
          <a:p>
            <a:r>
              <a:rPr lang="en-AU" sz="1100" dirty="0" smtClean="0"/>
              <a:t>JACoW team and LOC thank you dinner</a:t>
            </a:r>
          </a:p>
          <a:p>
            <a:pPr marL="0" indent="0">
              <a:buNone/>
            </a:pPr>
            <a:r>
              <a:rPr lang="en-AU" sz="1100" b="1" dirty="0" smtClean="0"/>
              <a:t>Monday C</a:t>
            </a:r>
          </a:p>
          <a:p>
            <a:r>
              <a:rPr lang="en-AU" sz="1100" dirty="0" smtClean="0"/>
              <a:t>Commence slide </a:t>
            </a:r>
            <a:r>
              <a:rPr lang="en-AU" sz="1100" dirty="0"/>
              <a:t>p</a:t>
            </a:r>
            <a:r>
              <a:rPr lang="en-AU" sz="1100" dirty="0" smtClean="0"/>
              <a:t>rocessing staff on presented slides</a:t>
            </a:r>
          </a:p>
          <a:p>
            <a:r>
              <a:rPr lang="en-AU" sz="1100" dirty="0" smtClean="0"/>
              <a:t>Milestone check 80% edited</a:t>
            </a:r>
          </a:p>
          <a:p>
            <a:r>
              <a:rPr lang="en-AU" sz="1100" dirty="0" smtClean="0"/>
              <a:t>Commence selected QA staff</a:t>
            </a:r>
          </a:p>
          <a:p>
            <a:pPr marL="0" indent="0">
              <a:buNone/>
            </a:pPr>
            <a:r>
              <a:rPr lang="en-AU" sz="1100" b="1" dirty="0" smtClean="0"/>
              <a:t>Wednesday C+3</a:t>
            </a:r>
          </a:p>
          <a:p>
            <a:r>
              <a:rPr lang="en-AU" sz="1100" dirty="0" smtClean="0"/>
              <a:t>Email yellow dot Authors login to SPMS and review the edits and accept or reject, set deadline of Thursday lunchtime</a:t>
            </a:r>
          </a:p>
          <a:p>
            <a:r>
              <a:rPr lang="en-AU" sz="1100" dirty="0" smtClean="0"/>
              <a:t>Instruct core editor to start clearing red dots</a:t>
            </a:r>
          </a:p>
          <a:p>
            <a:r>
              <a:rPr lang="en-AU" sz="1100" dirty="0" smtClean="0"/>
              <a:t>JACoW stockholders meeting</a:t>
            </a:r>
          </a:p>
          <a:p>
            <a:r>
              <a:rPr lang="en-AU" sz="1100" dirty="0" smtClean="0"/>
              <a:t>JACoW team meeting planning meeting</a:t>
            </a:r>
          </a:p>
          <a:p>
            <a:pPr marL="0" indent="0">
              <a:buNone/>
            </a:pPr>
            <a:r>
              <a:rPr lang="en-AU" sz="1100" b="1" dirty="0" smtClean="0"/>
              <a:t>Thursday C+4</a:t>
            </a:r>
          </a:p>
          <a:p>
            <a:r>
              <a:rPr lang="en-AU" sz="1100" dirty="0" smtClean="0"/>
              <a:t>After lunchtime convert all yellow dot papers to green dot status ready for QA</a:t>
            </a:r>
          </a:p>
          <a:p>
            <a:r>
              <a:rPr lang="en-AU" sz="1100" dirty="0" smtClean="0"/>
              <a:t>Provide feedback slides to conference review meeting  </a:t>
            </a:r>
          </a:p>
          <a:p>
            <a:pPr marL="0" indent="0">
              <a:buNone/>
            </a:pPr>
            <a:r>
              <a:rPr lang="en-AU" sz="1100" b="1" dirty="0" smtClean="0"/>
              <a:t>Friday C+5</a:t>
            </a:r>
          </a:p>
          <a:p>
            <a:r>
              <a:rPr lang="en-AU" sz="1100" dirty="0" smtClean="0"/>
              <a:t>Complete QA </a:t>
            </a:r>
          </a:p>
          <a:p>
            <a:r>
              <a:rPr lang="en-AU" sz="1100" dirty="0" smtClean="0"/>
              <a:t>Produce pre-press</a:t>
            </a:r>
          </a:p>
          <a:p>
            <a:r>
              <a:rPr lang="en-AU" sz="1100" dirty="0" smtClean="0"/>
              <a:t>End of conference presentation and thank you for JACoW team </a:t>
            </a:r>
            <a:endParaRPr lang="en-AU" sz="1100" dirty="0"/>
          </a:p>
        </p:txBody>
      </p:sp>
      <p:pic>
        <p:nvPicPr>
          <p:cNvPr id="7170" name="Picture 2" descr="Image result for check lis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229" y="1504519"/>
            <a:ext cx="26479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40081" y="3811423"/>
            <a:ext cx="1623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/>
              <a:t>Chief Editor List</a:t>
            </a:r>
            <a:endParaRPr lang="en-AU" b="1" dirty="0"/>
          </a:p>
        </p:txBody>
      </p:sp>
      <p:sp>
        <p:nvSpPr>
          <p:cNvPr id="5" name="Rectangle 4"/>
          <p:cNvSpPr/>
          <p:nvPr/>
        </p:nvSpPr>
        <p:spPr>
          <a:xfrm>
            <a:off x="5299638" y="5276900"/>
            <a:ext cx="363349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b="1" dirty="0"/>
              <a:t>General Timelines, When and Who Does </a:t>
            </a:r>
            <a:r>
              <a:rPr lang="en-AU" b="1" dirty="0" smtClean="0"/>
              <a:t>What</a:t>
            </a:r>
          </a:p>
          <a:p>
            <a:r>
              <a:rPr lang="en-AU" i="1" dirty="0"/>
              <a:t>Christine Petit-Jean-Genaz </a:t>
            </a:r>
            <a:endParaRPr lang="en-AU" dirty="0"/>
          </a:p>
          <a:p>
            <a:r>
              <a:rPr lang="en-AU" dirty="0" smtClean="0">
                <a:hlinkClick r:id="rId3"/>
              </a:rPr>
              <a:t>http</a:t>
            </a:r>
            <a:r>
              <a:rPr lang="en-AU" dirty="0">
                <a:hlinkClick r:id="rId3"/>
              </a:rPr>
              <a:t>://jacow.org/Editors/Tasks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6990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Basic Life Cycle of a </a:t>
            </a:r>
            <a:r>
              <a:rPr lang="en-AU" dirty="0" smtClean="0"/>
              <a:t>Paper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How Have we Gotten to </a:t>
            </a:r>
            <a:r>
              <a:rPr lang="en-AU" b="1" dirty="0" smtClean="0">
                <a:solidFill>
                  <a:srgbClr val="FF7C80"/>
                </a:solidFill>
              </a:rPr>
              <a:t>Here</a:t>
            </a:r>
            <a:r>
              <a:rPr lang="en-AU" dirty="0" smtClean="0"/>
              <a:t>? </a:t>
            </a:r>
            <a:endParaRPr lang="en-A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33" y="2219148"/>
            <a:ext cx="7424256" cy="371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5" y="2751589"/>
            <a:ext cx="1263875" cy="159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315199" y="810058"/>
            <a:ext cx="914401" cy="1227633"/>
            <a:chOff x="7566869" y="810058"/>
            <a:chExt cx="914401" cy="1227633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67981439"/>
                </p:ext>
              </p:extLst>
            </p:nvPr>
          </p:nvGraphicFramePr>
          <p:xfrm>
            <a:off x="7566869" y="810058"/>
            <a:ext cx="914400" cy="771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61" name="Acrobat Document" showAsIcon="1" r:id="rId5" imgW="914400" imgH="771480" progId="AcroExch.Document.7">
                    <p:embed/>
                  </p:oleObj>
                </mc:Choice>
                <mc:Fallback>
                  <p:oleObj name="Acrobat Document" showAsIcon="1" r:id="rId5" imgW="914400" imgH="771480" progId="AcroExch.Document.7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566869" y="810058"/>
                          <a:ext cx="914400" cy="771525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alpha val="51000"/>
                          </a:scheme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7566870" y="1514471"/>
              <a:ext cx="91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/>
                <a:t>Click into here</a:t>
              </a:r>
              <a:endParaRPr lang="en-AU" dirty="0"/>
            </a:p>
          </p:txBody>
        </p:sp>
      </p:grp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272" y="5665525"/>
            <a:ext cx="958879" cy="921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096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Setting Up Privileges</a:t>
            </a:r>
            <a:endParaRPr lang="en-A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0472" y="1863722"/>
            <a:ext cx="8746975" cy="458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8464" y="4584118"/>
            <a:ext cx="8876014" cy="861106"/>
          </a:xfrm>
          <a:prstGeom prst="rect">
            <a:avLst/>
          </a:prstGeom>
          <a:noFill/>
          <a:ln w="1905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128464" y="1306687"/>
            <a:ext cx="6974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>
                <a:solidFill>
                  <a:srgbClr val="0070C0"/>
                </a:solidFill>
                <a:hlinkClick r:id="rId3" action="ppaction://hlinkfile"/>
              </a:rPr>
              <a:t>/authorize.html</a:t>
            </a:r>
            <a:endParaRPr lang="en-AU" sz="32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53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2" name="Picture 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7337" y="4070676"/>
            <a:ext cx="1775705" cy="32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5" name="Snip and Round Single Corner Rectangle 2074"/>
          <p:cNvSpPr/>
          <p:nvPr/>
        </p:nvSpPr>
        <p:spPr>
          <a:xfrm>
            <a:off x="7267290" y="4005243"/>
            <a:ext cx="1876710" cy="1320469"/>
          </a:xfrm>
          <a:prstGeom prst="snip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 dirty="0" smtClean="0">
              <a:solidFill>
                <a:schemeClr val="tx1"/>
              </a:solidFill>
            </a:endParaRPr>
          </a:p>
          <a:p>
            <a:pPr algn="ctr"/>
            <a:endParaRPr lang="en-AU" sz="2000" b="1" dirty="0">
              <a:solidFill>
                <a:schemeClr val="tx1"/>
              </a:solidFill>
            </a:endParaRPr>
          </a:p>
          <a:p>
            <a:pPr algn="ctr"/>
            <a:endParaRPr lang="en-AU" sz="2000" b="1" dirty="0" smtClean="0">
              <a:solidFill>
                <a:schemeClr val="tx1"/>
              </a:solidFill>
            </a:endParaRPr>
          </a:p>
          <a:p>
            <a:pPr algn="ctr"/>
            <a:r>
              <a:rPr lang="en-AU" sz="2000" b="1" dirty="0" smtClean="0">
                <a:solidFill>
                  <a:srgbClr val="47B8B2"/>
                </a:solidFill>
              </a:rPr>
              <a:t>Proceedings</a:t>
            </a:r>
            <a:endParaRPr lang="en-AU" sz="2000" b="1" dirty="0">
              <a:solidFill>
                <a:srgbClr val="47B8B2"/>
              </a:solidFill>
            </a:endParaRPr>
          </a:p>
        </p:txBody>
      </p:sp>
      <p:pic>
        <p:nvPicPr>
          <p:cNvPr id="2076" name="Picture 1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6585" y="4428244"/>
            <a:ext cx="777207" cy="62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5247157" y="-38895"/>
            <a:ext cx="1525233" cy="2139157"/>
            <a:chOff x="4634267" y="2991643"/>
            <a:chExt cx="1525233" cy="2139157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65700" y="4121150"/>
              <a:ext cx="962470" cy="1009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267" y="3238500"/>
              <a:ext cx="1525233" cy="1816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240337" y="2991643"/>
              <a:ext cx="817563" cy="950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AU" dirty="0"/>
              <a:t>Basic Life Cycle of a Paper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568169" y="5309842"/>
            <a:ext cx="1374281" cy="5087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Accept or Reject Changes</a:t>
            </a:r>
            <a:endParaRPr lang="en-AU" dirty="0"/>
          </a:p>
        </p:txBody>
      </p:sp>
      <p:sp>
        <p:nvSpPr>
          <p:cNvPr id="9" name="Rounded Rectangle 8"/>
          <p:cNvSpPr/>
          <p:nvPr/>
        </p:nvSpPr>
        <p:spPr>
          <a:xfrm>
            <a:off x="3202334" y="1892300"/>
            <a:ext cx="1079500" cy="635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Approve Initial QA</a:t>
            </a:r>
            <a:endParaRPr lang="en-AU" dirty="0"/>
          </a:p>
        </p:txBody>
      </p:sp>
      <p:sp>
        <p:nvSpPr>
          <p:cNvPr id="10" name="Rounded Rectangle 9"/>
          <p:cNvSpPr/>
          <p:nvPr/>
        </p:nvSpPr>
        <p:spPr>
          <a:xfrm>
            <a:off x="4675534" y="1892300"/>
            <a:ext cx="1079500" cy="635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Schedule</a:t>
            </a:r>
            <a:endParaRPr lang="en-AU" dirty="0"/>
          </a:p>
        </p:txBody>
      </p:sp>
      <p:sp>
        <p:nvSpPr>
          <p:cNvPr id="11" name="Rounded Rectangle 10"/>
          <p:cNvSpPr/>
          <p:nvPr/>
        </p:nvSpPr>
        <p:spPr>
          <a:xfrm>
            <a:off x="6136034" y="1892300"/>
            <a:ext cx="1079500" cy="635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Assign Paper Codes</a:t>
            </a:r>
            <a:endParaRPr lang="en-AU" dirty="0"/>
          </a:p>
        </p:txBody>
      </p:sp>
      <p:sp>
        <p:nvSpPr>
          <p:cNvPr id="8" name="Right Arrow 7"/>
          <p:cNvSpPr/>
          <p:nvPr/>
        </p:nvSpPr>
        <p:spPr>
          <a:xfrm>
            <a:off x="2846734" y="2105025"/>
            <a:ext cx="254000" cy="219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ight Arrow 13"/>
          <p:cNvSpPr/>
          <p:nvPr/>
        </p:nvSpPr>
        <p:spPr>
          <a:xfrm>
            <a:off x="4358034" y="2105025"/>
            <a:ext cx="254000" cy="219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ight Arrow 14"/>
          <p:cNvSpPr/>
          <p:nvPr/>
        </p:nvSpPr>
        <p:spPr>
          <a:xfrm>
            <a:off x="5818534" y="2100262"/>
            <a:ext cx="254000" cy="219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8" name="Group 27"/>
          <p:cNvGrpSpPr/>
          <p:nvPr/>
        </p:nvGrpSpPr>
        <p:grpSpPr>
          <a:xfrm>
            <a:off x="129833" y="1252301"/>
            <a:ext cx="1213374" cy="1421049"/>
            <a:chOff x="492125" y="1252301"/>
            <a:chExt cx="1213374" cy="1421049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25" y="1536700"/>
              <a:ext cx="1213374" cy="1136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33425" y="1252301"/>
              <a:ext cx="7524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Author</a:t>
              </a:r>
              <a:endParaRPr lang="en-AU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657225" y="1353366"/>
              <a:ext cx="127000" cy="127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8" name="Oval 17"/>
          <p:cNvSpPr/>
          <p:nvPr/>
        </p:nvSpPr>
        <p:spPr>
          <a:xfrm>
            <a:off x="6655416" y="215285"/>
            <a:ext cx="127000" cy="1270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TextBox 21"/>
          <p:cNvSpPr txBox="1"/>
          <p:nvPr/>
        </p:nvSpPr>
        <p:spPr>
          <a:xfrm>
            <a:off x="6736168" y="130328"/>
            <a:ext cx="1087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Chief Editor</a:t>
            </a:r>
            <a:endParaRPr lang="en-AU" dirty="0"/>
          </a:p>
        </p:txBody>
      </p:sp>
      <p:sp>
        <p:nvSpPr>
          <p:cNvPr id="23" name="TextBox 22"/>
          <p:cNvSpPr txBox="1"/>
          <p:nvPr/>
        </p:nvSpPr>
        <p:spPr>
          <a:xfrm>
            <a:off x="6748859" y="342285"/>
            <a:ext cx="2283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Programme Committee</a:t>
            </a:r>
          </a:p>
          <a:p>
            <a:r>
              <a:rPr lang="en-AU" dirty="0" smtClean="0"/>
              <a:t>Scientific Secretariat  </a:t>
            </a:r>
            <a:endParaRPr lang="en-AU" dirty="0"/>
          </a:p>
        </p:txBody>
      </p:sp>
      <p:sp>
        <p:nvSpPr>
          <p:cNvPr id="24" name="Rounded Rectangle 23"/>
          <p:cNvSpPr/>
          <p:nvPr/>
        </p:nvSpPr>
        <p:spPr>
          <a:xfrm>
            <a:off x="7565378" y="1897062"/>
            <a:ext cx="1433166" cy="635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Upload Paper &amp; Source Files</a:t>
            </a:r>
            <a:endParaRPr lang="en-AU" dirty="0"/>
          </a:p>
        </p:txBody>
      </p:sp>
      <p:sp>
        <p:nvSpPr>
          <p:cNvPr id="25" name="Right Arrow 24"/>
          <p:cNvSpPr/>
          <p:nvPr/>
        </p:nvSpPr>
        <p:spPr>
          <a:xfrm>
            <a:off x="7267290" y="2100261"/>
            <a:ext cx="254000" cy="219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ounded Rectangle 16"/>
          <p:cNvSpPr/>
          <p:nvPr/>
        </p:nvSpPr>
        <p:spPr>
          <a:xfrm>
            <a:off x="6655416" y="2947268"/>
            <a:ext cx="811845" cy="2242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>
                <a:solidFill>
                  <a:schemeClr val="tx1"/>
                </a:solidFill>
              </a:rPr>
              <a:t>Status</a:t>
            </a:r>
            <a:endParaRPr lang="en-AU" dirty="0">
              <a:solidFill>
                <a:schemeClr val="tx1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70936" y="3450578"/>
            <a:ext cx="86276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51831" y="2905523"/>
            <a:ext cx="752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BC</a:t>
            </a:r>
            <a:endParaRPr lang="en-AU" dirty="0"/>
          </a:p>
        </p:txBody>
      </p:sp>
      <p:sp>
        <p:nvSpPr>
          <p:cNvPr id="26" name="Bent Arrow 25"/>
          <p:cNvSpPr/>
          <p:nvPr/>
        </p:nvSpPr>
        <p:spPr>
          <a:xfrm rot="10800000" flipH="1">
            <a:off x="2122098" y="5133488"/>
            <a:ext cx="3013268" cy="1544263"/>
          </a:xfrm>
          <a:prstGeom prst="bentArrow">
            <a:avLst>
              <a:gd name="adj1" fmla="val 8104"/>
              <a:gd name="adj2" fmla="val 8604"/>
              <a:gd name="adj3" fmla="val 8285"/>
              <a:gd name="adj4" fmla="val 42981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837419" y="2738897"/>
            <a:ext cx="1457864" cy="1117121"/>
            <a:chOff x="3837419" y="2980425"/>
            <a:chExt cx="1457864" cy="1117121"/>
          </a:xfrm>
        </p:grpSpPr>
        <p:sp>
          <p:nvSpPr>
            <p:cNvPr id="21" name="Flowchart: Magnetic Disk 20"/>
            <p:cNvSpPr/>
            <p:nvPr/>
          </p:nvSpPr>
          <p:spPr>
            <a:xfrm>
              <a:off x="3837419" y="2980425"/>
              <a:ext cx="1457864" cy="1117121"/>
            </a:xfrm>
            <a:prstGeom prst="flowChartMagneticDisk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AU" b="1" dirty="0" smtClean="0">
                  <a:solidFill>
                    <a:schemeClr val="tx1"/>
                  </a:solidFill>
                </a:rPr>
                <a:t>File Server</a:t>
              </a:r>
            </a:p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PDF, Source Files, etc..</a:t>
              </a:r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74087" y="2994175"/>
              <a:ext cx="12090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100" dirty="0" smtClean="0"/>
                <a:t>Auto Distil PDF’s </a:t>
              </a:r>
              <a:endParaRPr lang="en-AU" sz="1100" dirty="0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899141" y="4082006"/>
            <a:ext cx="1268076" cy="52165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Download Preform Edits</a:t>
            </a:r>
            <a:endParaRPr lang="en-AU" dirty="0"/>
          </a:p>
        </p:txBody>
      </p:sp>
      <p:grpSp>
        <p:nvGrpSpPr>
          <p:cNvPr id="30" name="Group 29"/>
          <p:cNvGrpSpPr/>
          <p:nvPr/>
        </p:nvGrpSpPr>
        <p:grpSpPr>
          <a:xfrm>
            <a:off x="24692" y="3851355"/>
            <a:ext cx="1458510" cy="2087622"/>
            <a:chOff x="197212" y="3885859"/>
            <a:chExt cx="1458510" cy="2087622"/>
          </a:xfrm>
        </p:grpSpPr>
        <p:pic>
          <p:nvPicPr>
            <p:cNvPr id="2058" name="Picture 10" descr="Image result for minions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212" y="4183811"/>
              <a:ext cx="1458510" cy="1789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492125" y="3885859"/>
              <a:ext cx="7524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Editors</a:t>
              </a:r>
              <a:endParaRPr lang="en-AU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415925" y="3986924"/>
              <a:ext cx="127000" cy="127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40" name="Right Arrow 39"/>
          <p:cNvSpPr/>
          <p:nvPr/>
        </p:nvSpPr>
        <p:spPr>
          <a:xfrm rot="5400000">
            <a:off x="3141468" y="5089174"/>
            <a:ext cx="254000" cy="219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Rounded Rectangle 40"/>
          <p:cNvSpPr/>
          <p:nvPr/>
        </p:nvSpPr>
        <p:spPr>
          <a:xfrm>
            <a:off x="4933314" y="4849116"/>
            <a:ext cx="811845" cy="224287"/>
          </a:xfrm>
          <a:prstGeom prst="round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>
                <a:solidFill>
                  <a:schemeClr val="tx1"/>
                </a:solidFill>
              </a:rPr>
              <a:t>Status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2849386" y="4847424"/>
            <a:ext cx="811845" cy="22428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>
                <a:solidFill>
                  <a:schemeClr val="tx1"/>
                </a:solidFill>
              </a:rPr>
              <a:t>Status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811547" y="4847425"/>
            <a:ext cx="811845" cy="2242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>
                <a:solidFill>
                  <a:schemeClr val="tx1"/>
                </a:solidFill>
              </a:rPr>
              <a:t>Status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44" name="Right Arrow 43"/>
          <p:cNvSpPr/>
          <p:nvPr/>
        </p:nvSpPr>
        <p:spPr>
          <a:xfrm rot="10800000">
            <a:off x="3583419" y="4233297"/>
            <a:ext cx="254000" cy="219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Rounded Rectangle 44"/>
          <p:cNvSpPr/>
          <p:nvPr/>
        </p:nvSpPr>
        <p:spPr>
          <a:xfrm>
            <a:off x="1811547" y="4082006"/>
            <a:ext cx="1642847" cy="52165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Upload Processed &amp; Set Status</a:t>
            </a:r>
            <a:endParaRPr lang="en-AU" dirty="0"/>
          </a:p>
        </p:txBody>
      </p:sp>
      <p:sp>
        <p:nvSpPr>
          <p:cNvPr id="31" name="Bent Arrow 30"/>
          <p:cNvSpPr/>
          <p:nvPr/>
        </p:nvSpPr>
        <p:spPr>
          <a:xfrm>
            <a:off x="2623392" y="3479983"/>
            <a:ext cx="1069610" cy="506941"/>
          </a:xfrm>
          <a:prstGeom prst="bentArrow">
            <a:avLst>
              <a:gd name="adj1" fmla="val 24956"/>
              <a:gd name="adj2" fmla="val 25000"/>
              <a:gd name="adj3" fmla="val 26954"/>
              <a:gd name="adj4" fmla="val 4375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grpSp>
        <p:nvGrpSpPr>
          <p:cNvPr id="2068" name="Group 2067"/>
          <p:cNvGrpSpPr/>
          <p:nvPr/>
        </p:nvGrpSpPr>
        <p:grpSpPr>
          <a:xfrm>
            <a:off x="2217470" y="4603664"/>
            <a:ext cx="3121768" cy="245451"/>
            <a:chOff x="2217470" y="4603664"/>
            <a:chExt cx="3121768" cy="245451"/>
          </a:xfrm>
        </p:grpSpPr>
        <p:cxnSp>
          <p:nvCxnSpPr>
            <p:cNvPr id="2060" name="Elbow Connector 2059"/>
            <p:cNvCxnSpPr>
              <a:stCxn id="45" idx="2"/>
              <a:endCxn id="43" idx="0"/>
            </p:cNvCxnSpPr>
            <p:nvPr/>
          </p:nvCxnSpPr>
          <p:spPr>
            <a:xfrm rot="5400000">
              <a:off x="2303341" y="4517795"/>
              <a:ext cx="243760" cy="415501"/>
            </a:xfrm>
            <a:prstGeom prst="bentConnector3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2" name="Elbow Connector 2061"/>
            <p:cNvCxnSpPr>
              <a:stCxn id="45" idx="2"/>
              <a:endCxn id="42" idx="0"/>
            </p:cNvCxnSpPr>
            <p:nvPr/>
          </p:nvCxnSpPr>
          <p:spPr>
            <a:xfrm rot="16200000" flipH="1">
              <a:off x="2822261" y="4414375"/>
              <a:ext cx="243759" cy="622338"/>
            </a:xfrm>
            <a:prstGeom prst="bentConnector3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4" name="Elbow Connector 2063"/>
            <p:cNvCxnSpPr>
              <a:stCxn id="45" idx="2"/>
              <a:endCxn id="41" idx="0"/>
            </p:cNvCxnSpPr>
            <p:nvPr/>
          </p:nvCxnSpPr>
          <p:spPr>
            <a:xfrm rot="16200000" flipH="1">
              <a:off x="3863379" y="3373257"/>
              <a:ext cx="245451" cy="2706266"/>
            </a:xfrm>
            <a:prstGeom prst="bentConnector3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ounded Rectangle 63"/>
          <p:cNvSpPr/>
          <p:nvPr/>
        </p:nvSpPr>
        <p:spPr>
          <a:xfrm>
            <a:off x="5179663" y="5309841"/>
            <a:ext cx="1674021" cy="5087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Make Correction</a:t>
            </a:r>
          </a:p>
          <a:p>
            <a:pPr algn="ctr"/>
            <a:r>
              <a:rPr lang="en-AU" dirty="0" smtClean="0"/>
              <a:t>Upload</a:t>
            </a:r>
            <a:endParaRPr lang="en-AU" dirty="0"/>
          </a:p>
        </p:txBody>
      </p:sp>
      <p:sp>
        <p:nvSpPr>
          <p:cNvPr id="65" name="Right Arrow 64"/>
          <p:cNvSpPr/>
          <p:nvPr/>
        </p:nvSpPr>
        <p:spPr>
          <a:xfrm>
            <a:off x="4881367" y="5454688"/>
            <a:ext cx="254000" cy="219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6" name="Right Arrow 65"/>
          <p:cNvSpPr/>
          <p:nvPr/>
        </p:nvSpPr>
        <p:spPr>
          <a:xfrm rot="5400000">
            <a:off x="5212238" y="5086157"/>
            <a:ext cx="254000" cy="219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7" name="Right Arrow 66"/>
          <p:cNvSpPr/>
          <p:nvPr/>
        </p:nvSpPr>
        <p:spPr>
          <a:xfrm rot="5400000">
            <a:off x="4406178" y="3842883"/>
            <a:ext cx="254000" cy="219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8" name="Bent Arrow 67"/>
          <p:cNvSpPr/>
          <p:nvPr/>
        </p:nvSpPr>
        <p:spPr>
          <a:xfrm flipH="1">
            <a:off x="5408761" y="3479982"/>
            <a:ext cx="1072424" cy="1769216"/>
          </a:xfrm>
          <a:prstGeom prst="bentArrow">
            <a:avLst>
              <a:gd name="adj1" fmla="val 12464"/>
              <a:gd name="adj2" fmla="val 13553"/>
              <a:gd name="adj3" fmla="val 16152"/>
              <a:gd name="adj4" fmla="val 4375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69" name="Bent Arrow 68"/>
          <p:cNvSpPr/>
          <p:nvPr/>
        </p:nvSpPr>
        <p:spPr>
          <a:xfrm rot="10800000">
            <a:off x="5408757" y="2673346"/>
            <a:ext cx="3027871" cy="772133"/>
          </a:xfrm>
          <a:prstGeom prst="bentArrow">
            <a:avLst>
              <a:gd name="adj1" fmla="val 17038"/>
              <a:gd name="adj2" fmla="val 19494"/>
              <a:gd name="adj3" fmla="val 20987"/>
              <a:gd name="adj4" fmla="val 429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3988116" y="5452083"/>
            <a:ext cx="811845" cy="224287"/>
          </a:xfrm>
          <a:prstGeom prst="round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>
                <a:solidFill>
                  <a:schemeClr val="tx1"/>
                </a:solidFill>
              </a:rPr>
              <a:t>Status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72" name="Bent Arrow 71"/>
          <p:cNvSpPr/>
          <p:nvPr/>
        </p:nvSpPr>
        <p:spPr>
          <a:xfrm rot="10800000" flipH="1">
            <a:off x="3202335" y="5818611"/>
            <a:ext cx="1933032" cy="627282"/>
          </a:xfrm>
          <a:prstGeom prst="bentArrow">
            <a:avLst>
              <a:gd name="adj1" fmla="val 17208"/>
              <a:gd name="adj2" fmla="val 22356"/>
              <a:gd name="adj3" fmla="val 23412"/>
              <a:gd name="adj4" fmla="val 4298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2862545" y="5938977"/>
            <a:ext cx="811845" cy="2242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>
                <a:solidFill>
                  <a:schemeClr val="tx1"/>
                </a:solidFill>
              </a:rPr>
              <a:t>Status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2071" name="U-Turn Arrow 2070"/>
          <p:cNvSpPr/>
          <p:nvPr/>
        </p:nvSpPr>
        <p:spPr>
          <a:xfrm rot="16200000" flipV="1">
            <a:off x="5160751" y="4342774"/>
            <a:ext cx="2095251" cy="1876295"/>
          </a:xfrm>
          <a:prstGeom prst="uturnArrow">
            <a:avLst>
              <a:gd name="adj1" fmla="val 5965"/>
              <a:gd name="adj2" fmla="val 7172"/>
              <a:gd name="adj3" fmla="val 8988"/>
              <a:gd name="adj4" fmla="val 23561"/>
              <a:gd name="adj5" fmla="val 10000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5179663" y="6132252"/>
            <a:ext cx="1642847" cy="52165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Paper Final QA</a:t>
            </a:r>
          </a:p>
          <a:p>
            <a:pPr algn="ctr"/>
            <a:r>
              <a:rPr lang="en-AU" dirty="0" smtClean="0"/>
              <a:t>Author/Title Check</a:t>
            </a:r>
            <a:endParaRPr lang="en-AU" dirty="0"/>
          </a:p>
        </p:txBody>
      </p:sp>
      <p:cxnSp>
        <p:nvCxnSpPr>
          <p:cNvPr id="2074" name="Straight Connector 2073"/>
          <p:cNvCxnSpPr/>
          <p:nvPr/>
        </p:nvCxnSpPr>
        <p:spPr>
          <a:xfrm>
            <a:off x="7215534" y="3825420"/>
            <a:ext cx="0" cy="28284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7267290" y="3753255"/>
            <a:ext cx="752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P</a:t>
            </a:r>
            <a:r>
              <a:rPr lang="en-AU" dirty="0" smtClean="0"/>
              <a:t>C</a:t>
            </a:r>
            <a:endParaRPr lang="en-AU" dirty="0"/>
          </a:p>
        </p:txBody>
      </p:sp>
      <p:sp>
        <p:nvSpPr>
          <p:cNvPr id="80" name="TextBox 79"/>
          <p:cNvSpPr txBox="1"/>
          <p:nvPr/>
        </p:nvSpPr>
        <p:spPr>
          <a:xfrm>
            <a:off x="367059" y="3661970"/>
            <a:ext cx="752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C</a:t>
            </a:r>
            <a:endParaRPr lang="en-AU" dirty="0"/>
          </a:p>
        </p:txBody>
      </p:sp>
      <p:sp>
        <p:nvSpPr>
          <p:cNvPr id="82" name="Bent Arrow 81"/>
          <p:cNvSpPr/>
          <p:nvPr/>
        </p:nvSpPr>
        <p:spPr>
          <a:xfrm rot="5400000" flipH="1">
            <a:off x="7060109" y="5150593"/>
            <a:ext cx="1201400" cy="1551638"/>
          </a:xfrm>
          <a:prstGeom prst="bentArrow">
            <a:avLst>
              <a:gd name="adj1" fmla="val 12464"/>
              <a:gd name="adj2" fmla="val 13553"/>
              <a:gd name="adj3" fmla="val 13739"/>
              <a:gd name="adj4" fmla="val 4375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1483202" y="1892298"/>
            <a:ext cx="1287386" cy="635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Author Submits Abstract</a:t>
            </a:r>
            <a:endParaRPr lang="en-AU" dirty="0"/>
          </a:p>
        </p:txBody>
      </p:sp>
      <p:sp>
        <p:nvSpPr>
          <p:cNvPr id="86" name="Rounded Rectangle 85"/>
          <p:cNvSpPr/>
          <p:nvPr/>
        </p:nvSpPr>
        <p:spPr>
          <a:xfrm>
            <a:off x="4690749" y="3760703"/>
            <a:ext cx="1248538" cy="224287"/>
          </a:xfrm>
          <a:prstGeom prst="roundRect">
            <a:avLst/>
          </a:prstGeom>
          <a:solidFill>
            <a:srgbClr val="D3B5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>
                <a:solidFill>
                  <a:schemeClr val="tx1"/>
                </a:solidFill>
              </a:rPr>
              <a:t>Initial Status</a:t>
            </a:r>
            <a:endParaRPr lang="en-AU" dirty="0">
              <a:solidFill>
                <a:schemeClr val="tx1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8390595"/>
              </p:ext>
            </p:extLst>
          </p:nvPr>
        </p:nvGraphicFramePr>
        <p:xfrm>
          <a:off x="7979428" y="848171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6" name="Acrobat Document" showAsIcon="1" r:id="rId10" imgW="914400" imgH="771480" progId="AcroExch.Document.7">
                  <p:embed/>
                </p:oleObj>
              </mc:Choice>
              <mc:Fallback>
                <p:oleObj name="Acrobat Document" showAsIcon="1" r:id="rId10" imgW="914400" imgH="77148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979428" y="848171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3946161"/>
              </p:ext>
            </p:extLst>
          </p:nvPr>
        </p:nvGraphicFramePr>
        <p:xfrm>
          <a:off x="6884990" y="840226"/>
          <a:ext cx="1038858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7" name="Acrobat Document" showAsIcon="1" r:id="rId12" imgW="914400" imgH="771480" progId="AcroExch.Document.7">
                  <p:embed/>
                </p:oleObj>
              </mc:Choice>
              <mc:Fallback>
                <p:oleObj name="Acrobat Document" showAsIcon="1" r:id="rId12" imgW="914400" imgH="77148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884990" y="840226"/>
                        <a:ext cx="1038858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393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5" grpId="0" animBg="1"/>
      <p:bldP spid="6" grpId="0" animBg="1"/>
      <p:bldP spid="9" grpId="0" animBg="1"/>
      <p:bldP spid="10" grpId="0" animBg="1"/>
      <p:bldP spid="11" grpId="0" animBg="1"/>
      <p:bldP spid="8" grpId="0" animBg="1"/>
      <p:bldP spid="14" grpId="0" animBg="1"/>
      <p:bldP spid="15" grpId="0" animBg="1"/>
      <p:bldP spid="18" grpId="0" animBg="1"/>
      <p:bldP spid="22" grpId="0"/>
      <p:bldP spid="23" grpId="0"/>
      <p:bldP spid="24" grpId="0" animBg="1"/>
      <p:bldP spid="25" grpId="0" animBg="1"/>
      <p:bldP spid="17" grpId="0" animBg="1"/>
      <p:bldP spid="26" grpId="0" animBg="1"/>
      <p:bldP spid="3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3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1" grpId="0" animBg="1"/>
      <p:bldP spid="72" grpId="0" animBg="1"/>
      <p:bldP spid="74" grpId="0" animBg="1"/>
      <p:bldP spid="2071" grpId="0" animBg="1"/>
      <p:bldP spid="62" grpId="0" animBg="1"/>
      <p:bldP spid="79" grpId="0"/>
      <p:bldP spid="80" grpId="0"/>
      <p:bldP spid="82" grpId="0" animBg="1"/>
      <p:bldP spid="85" grpId="0" animBg="1"/>
      <p:bldP spid="8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/>
              <a:t>Understanding Your Work </a:t>
            </a:r>
            <a:r>
              <a:rPr lang="en-AU" sz="3600" dirty="0" smtClean="0"/>
              <a:t>Load</a:t>
            </a:r>
            <a:endParaRPr lang="en-AU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3886782"/>
              </p:ext>
            </p:extLst>
          </p:nvPr>
        </p:nvGraphicFramePr>
        <p:xfrm>
          <a:off x="-86710" y="1081945"/>
          <a:ext cx="8544911" cy="5131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 rot="16200000">
            <a:off x="-291313" y="3515710"/>
            <a:ext cx="890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Papers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461473" y="6323888"/>
            <a:ext cx="3802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00B050"/>
                </a:solidFill>
              </a:rPr>
              <a:t>Volker publication statistics?</a:t>
            </a:r>
            <a:endParaRPr lang="en-A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86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/>
              <a:t>Forming an Editorial </a:t>
            </a:r>
            <a:r>
              <a:rPr lang="en-AU" sz="3600" dirty="0" smtClean="0"/>
              <a:t>Team</a:t>
            </a:r>
            <a:endParaRPr lang="en-AU" dirty="0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022904"/>
              </p:ext>
            </p:extLst>
          </p:nvPr>
        </p:nvGraphicFramePr>
        <p:xfrm>
          <a:off x="91671" y="1239600"/>
          <a:ext cx="8350763" cy="4964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627265" y="624302"/>
            <a:ext cx="2059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* Be careful this is only  </a:t>
            </a:r>
            <a:br>
              <a:rPr lang="en-AU" dirty="0" smtClean="0"/>
            </a:br>
            <a:r>
              <a:rPr lang="en-AU" dirty="0" smtClean="0"/>
              <a:t>   papers/editors, not the </a:t>
            </a:r>
            <a:br>
              <a:rPr lang="en-AU" dirty="0" smtClean="0"/>
            </a:br>
            <a:r>
              <a:rPr lang="en-AU" dirty="0" smtClean="0"/>
              <a:t>   work days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787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/>
              <a:t>Forming an Editorial </a:t>
            </a:r>
            <a:r>
              <a:rPr lang="en-AU" sz="3600" dirty="0" smtClean="0"/>
              <a:t>Team</a:t>
            </a:r>
            <a:endParaRPr lang="en-AU" dirty="0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533688"/>
              </p:ext>
            </p:extLst>
          </p:nvPr>
        </p:nvGraphicFramePr>
        <p:xfrm>
          <a:off x="91671" y="1239600"/>
          <a:ext cx="8350763" cy="4964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Up Arrow 2"/>
          <p:cNvSpPr/>
          <p:nvPr/>
        </p:nvSpPr>
        <p:spPr>
          <a:xfrm>
            <a:off x="1037967" y="2619633"/>
            <a:ext cx="2257168" cy="16805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Added 4</a:t>
            </a:r>
            <a:r>
              <a:rPr lang="en-AU" baseline="30000" dirty="0" smtClean="0"/>
              <a:t>th</a:t>
            </a:r>
            <a:r>
              <a:rPr lang="en-AU" dirty="0" smtClean="0"/>
              <a:t>  Page for References</a:t>
            </a:r>
            <a:endParaRPr lang="en-AU" dirty="0"/>
          </a:p>
        </p:txBody>
      </p:sp>
      <p:sp>
        <p:nvSpPr>
          <p:cNvPr id="5" name="Up Arrow 4"/>
          <p:cNvSpPr/>
          <p:nvPr/>
        </p:nvSpPr>
        <p:spPr>
          <a:xfrm>
            <a:off x="5815914" y="2619633"/>
            <a:ext cx="2257168" cy="1680518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References</a:t>
            </a:r>
          </a:p>
          <a:p>
            <a:pPr algn="ctr"/>
            <a:r>
              <a:rPr lang="en-AU" dirty="0" smtClean="0"/>
              <a:t>Take</a:t>
            </a:r>
          </a:p>
          <a:p>
            <a:pPr algn="ctr"/>
            <a:r>
              <a:rPr lang="en-AU" dirty="0" smtClean="0"/>
              <a:t>More Time  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6627265" y="624302"/>
            <a:ext cx="2059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* Be careful this is only  </a:t>
            </a:r>
            <a:br>
              <a:rPr lang="en-AU" dirty="0" smtClean="0"/>
            </a:br>
            <a:r>
              <a:rPr lang="en-AU" dirty="0" smtClean="0"/>
              <a:t>   papers/editors, not the </a:t>
            </a:r>
            <a:br>
              <a:rPr lang="en-AU" dirty="0" smtClean="0"/>
            </a:br>
            <a:r>
              <a:rPr lang="en-AU" dirty="0" smtClean="0"/>
              <a:t>   work days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89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/>
              <a:t>Forming an Editorial </a:t>
            </a:r>
            <a:r>
              <a:rPr lang="en-AU" sz="3600" dirty="0" smtClean="0"/>
              <a:t>Team</a:t>
            </a:r>
            <a:endParaRPr lang="en-AU" dirty="0"/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527203"/>
              </p:ext>
            </p:extLst>
          </p:nvPr>
        </p:nvGraphicFramePr>
        <p:xfrm>
          <a:off x="486498" y="1219189"/>
          <a:ext cx="8100058" cy="5079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ight Arrow 2"/>
          <p:cNvSpPr/>
          <p:nvPr/>
        </p:nvSpPr>
        <p:spPr>
          <a:xfrm rot="10800000">
            <a:off x="4175234" y="6180081"/>
            <a:ext cx="940675" cy="6069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ight Arrow 6"/>
          <p:cNvSpPr/>
          <p:nvPr/>
        </p:nvSpPr>
        <p:spPr>
          <a:xfrm rot="13209108">
            <a:off x="3778765" y="3100549"/>
            <a:ext cx="1003739" cy="662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 rot="16200000">
            <a:off x="-272834" y="3539651"/>
            <a:ext cx="1190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 smtClean="0"/>
              <a:t>Papers</a:t>
            </a:r>
            <a:endParaRPr lang="en-AU" sz="1600" b="1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8160775" y="3429292"/>
            <a:ext cx="1190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 smtClean="0"/>
              <a:t>% Papers</a:t>
            </a:r>
            <a:endParaRPr lang="en-AU" sz="1600" b="1" dirty="0"/>
          </a:p>
        </p:txBody>
      </p:sp>
    </p:spTree>
    <p:extLst>
      <p:ext uri="{BB962C8B-B14F-4D97-AF65-F5344CB8AC3E}">
        <p14:creationId xmlns:p14="http://schemas.microsoft.com/office/powerpoint/2010/main" val="359069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Tell Them What Your Going to Tell Them!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677" y="1600201"/>
            <a:ext cx="7982748" cy="50219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AU" sz="2430" dirty="0"/>
              <a:t>Existing Resources</a:t>
            </a:r>
          </a:p>
          <a:p>
            <a:pPr marL="0" indent="0">
              <a:buNone/>
            </a:pPr>
            <a:r>
              <a:rPr lang="en-AU" sz="2430" dirty="0" smtClean="0"/>
              <a:t>Quality </a:t>
            </a:r>
            <a:r>
              <a:rPr lang="en-AU" sz="2430" dirty="0"/>
              <a:t>of your Proceedings</a:t>
            </a:r>
          </a:p>
          <a:p>
            <a:pPr marL="0" indent="0">
              <a:buNone/>
            </a:pPr>
            <a:r>
              <a:rPr lang="en-AU" sz="2430" dirty="0"/>
              <a:t>Roles</a:t>
            </a:r>
          </a:p>
          <a:p>
            <a:pPr marL="0" indent="0">
              <a:buNone/>
            </a:pPr>
            <a:r>
              <a:rPr lang="en-AU" sz="2430" dirty="0" smtClean="0"/>
              <a:t>Time </a:t>
            </a:r>
            <a:r>
              <a:rPr lang="en-AU" sz="2430" dirty="0"/>
              <a:t>Lines and </a:t>
            </a:r>
            <a:r>
              <a:rPr lang="en-AU" sz="2430" dirty="0" smtClean="0"/>
              <a:t>Activities </a:t>
            </a:r>
          </a:p>
          <a:p>
            <a:pPr marL="0" indent="0">
              <a:buNone/>
            </a:pPr>
            <a:r>
              <a:rPr lang="en-AU" sz="2430" dirty="0" smtClean="0"/>
              <a:t>Basic Life </a:t>
            </a:r>
            <a:r>
              <a:rPr lang="en-AU" sz="2430" dirty="0"/>
              <a:t>Cycle of a </a:t>
            </a:r>
            <a:r>
              <a:rPr lang="en-AU" sz="2430" dirty="0" smtClean="0"/>
              <a:t>Paper</a:t>
            </a:r>
          </a:p>
          <a:p>
            <a:pPr marL="355997" lvl="1" indent="0">
              <a:buNone/>
            </a:pPr>
            <a:r>
              <a:rPr lang="en-AU" dirty="0"/>
              <a:t>Setting Up Privileges</a:t>
            </a:r>
          </a:p>
          <a:p>
            <a:pPr marL="0" indent="0">
              <a:buNone/>
            </a:pPr>
            <a:r>
              <a:rPr lang="en-AU" sz="2430" dirty="0" smtClean="0"/>
              <a:t>Understanding Your Work Load</a:t>
            </a:r>
          </a:p>
          <a:p>
            <a:pPr marL="0" indent="0">
              <a:buNone/>
            </a:pPr>
            <a:r>
              <a:rPr lang="en-AU" sz="2430" dirty="0" smtClean="0"/>
              <a:t>Forming an Editorial Team</a:t>
            </a:r>
          </a:p>
          <a:p>
            <a:pPr marL="0" indent="0">
              <a:buNone/>
            </a:pPr>
            <a:r>
              <a:rPr lang="en-AU" dirty="0"/>
              <a:t>Introduction Talk</a:t>
            </a:r>
          </a:p>
          <a:p>
            <a:pPr marL="0" indent="0">
              <a:buNone/>
            </a:pPr>
            <a:r>
              <a:rPr lang="en-AU" sz="2430" dirty="0" smtClean="0"/>
              <a:t>Proceedings Office Layout</a:t>
            </a:r>
          </a:p>
          <a:p>
            <a:pPr marL="0" indent="0">
              <a:buNone/>
            </a:pPr>
            <a:r>
              <a:rPr lang="en-AU" sz="2430" dirty="0" smtClean="0"/>
              <a:t>Editing Papers</a:t>
            </a:r>
          </a:p>
          <a:p>
            <a:pPr marL="0" indent="0">
              <a:buNone/>
            </a:pPr>
            <a:r>
              <a:rPr lang="en-AU" sz="2430" dirty="0"/>
              <a:t>Monitoring Progress</a:t>
            </a:r>
          </a:p>
          <a:p>
            <a:pPr marL="0" indent="0">
              <a:buNone/>
            </a:pPr>
            <a:r>
              <a:rPr lang="en-AU" sz="2430" dirty="0" smtClean="0"/>
              <a:t>Controlling Editing Criteria</a:t>
            </a:r>
          </a:p>
          <a:p>
            <a:pPr marL="0" indent="0">
              <a:buNone/>
            </a:pPr>
            <a:r>
              <a:rPr lang="en-AU" sz="2430" dirty="0" smtClean="0"/>
              <a:t>Expectations</a:t>
            </a:r>
          </a:p>
          <a:p>
            <a:endParaRPr lang="en-AU" dirty="0" smtClean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B24A174-E9D1-1746-8399-AD4166652607}"/>
              </a:ext>
            </a:extLst>
          </p:cNvPr>
          <p:cNvSpPr/>
          <p:nvPr/>
        </p:nvSpPr>
        <p:spPr>
          <a:xfrm>
            <a:off x="308387" y="1490073"/>
            <a:ext cx="508820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632" y="1626295"/>
            <a:ext cx="3456959" cy="335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171" y="1645447"/>
            <a:ext cx="161772" cy="1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889" y="1995936"/>
            <a:ext cx="161772" cy="1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171" y="2364577"/>
            <a:ext cx="161772" cy="1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171" y="2686414"/>
            <a:ext cx="161772" cy="1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889" y="3019316"/>
            <a:ext cx="161772" cy="1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702" y="3634538"/>
            <a:ext cx="161772" cy="1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420" y="3974867"/>
            <a:ext cx="161772" cy="1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702" y="4323188"/>
            <a:ext cx="161772" cy="1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702" y="4645025"/>
            <a:ext cx="161772" cy="1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420" y="4971349"/>
            <a:ext cx="161772" cy="1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420" y="5311673"/>
            <a:ext cx="161772" cy="1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889" y="5637316"/>
            <a:ext cx="161772" cy="1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889" y="5968182"/>
            <a:ext cx="161772" cy="1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93322" y="3108619"/>
            <a:ext cx="1092205" cy="107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13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/>
              <a:t>Forming an Editorial </a:t>
            </a:r>
            <a:r>
              <a:rPr lang="en-AU" sz="3600" dirty="0" smtClean="0"/>
              <a:t>Team</a:t>
            </a:r>
            <a:endParaRPr lang="en-A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71" y="1401512"/>
            <a:ext cx="3953432" cy="258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72" y="4066892"/>
            <a:ext cx="3953432" cy="258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013" y="4067325"/>
            <a:ext cx="3952770" cy="258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351" y="1401512"/>
            <a:ext cx="3953432" cy="258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66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/>
              <a:t>Forming an Editorial </a:t>
            </a:r>
            <a:r>
              <a:rPr lang="en-AU" sz="3600" dirty="0" smtClean="0"/>
              <a:t>Team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2013202" y="3541869"/>
            <a:ext cx="46708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 smtClean="0"/>
              <a:t>Papers Edited at IPAC</a:t>
            </a:r>
            <a:endParaRPr lang="en-AU" sz="1600" b="1" dirty="0"/>
          </a:p>
        </p:txBody>
      </p:sp>
      <p:graphicFrame>
        <p:nvGraphicFramePr>
          <p:cNvPr id="10" name="Char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002518"/>
              </p:ext>
            </p:extLst>
          </p:nvPr>
        </p:nvGraphicFramePr>
        <p:xfrm>
          <a:off x="491501" y="1239600"/>
          <a:ext cx="7862033" cy="5144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44180" y="6374667"/>
            <a:ext cx="7409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 smtClean="0"/>
              <a:t>Ranking</a:t>
            </a:r>
            <a:endParaRPr lang="en-AU" sz="1600" b="1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383957" y="2141838"/>
            <a:ext cx="321275" cy="1095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033849" y="1746422"/>
            <a:ext cx="321275" cy="1095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783492" y="2294238"/>
            <a:ext cx="321275" cy="1095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294630" y="4386649"/>
            <a:ext cx="130710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6930739" y="4691449"/>
            <a:ext cx="335034" cy="54781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6549038" y="4609071"/>
            <a:ext cx="335034" cy="54781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6214004" y="4473147"/>
            <a:ext cx="335034" cy="54781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73513" y="6405444"/>
            <a:ext cx="1320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00B050"/>
                </a:solidFill>
              </a:rPr>
              <a:t>Thanks Todd </a:t>
            </a:r>
            <a:r>
              <a:rPr lang="en-AU" dirty="0" smtClean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94630" y="3135035"/>
            <a:ext cx="2298818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 smtClean="0"/>
              <a:t>Consider who you move onto QA and when, but lets talk about this more later!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461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/>
              <a:t>Forming an Editorial </a:t>
            </a:r>
            <a:r>
              <a:rPr lang="en-AU" sz="3600" dirty="0" smtClean="0"/>
              <a:t>Team</a:t>
            </a:r>
            <a:endParaRPr lang="en-AU" dirty="0"/>
          </a:p>
        </p:txBody>
      </p:sp>
      <p:sp>
        <p:nvSpPr>
          <p:cNvPr id="6" name="Rectangle 5"/>
          <p:cNvSpPr/>
          <p:nvPr/>
        </p:nvSpPr>
        <p:spPr>
          <a:xfrm>
            <a:off x="333286" y="2214363"/>
            <a:ext cx="874234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/>
              <a:t>How many staff doing what?</a:t>
            </a:r>
          </a:p>
          <a:p>
            <a:r>
              <a:rPr lang="en-AU" b="1" dirty="0"/>
              <a:t>Old semi-scientific calculation </a:t>
            </a:r>
            <a:r>
              <a:rPr lang="en-AU" dirty="0"/>
              <a:t>(a more scientific one was produced by Jan Chrin at an earlier Team Meeting</a:t>
            </a:r>
            <a:r>
              <a:rPr lang="en-AU" dirty="0" smtClean="0"/>
              <a:t>):</a:t>
            </a:r>
          </a:p>
          <a:p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The </a:t>
            </a:r>
            <a:r>
              <a:rPr lang="en-AU" dirty="0"/>
              <a:t>number of papers to be processed will be approximately 80% of the number of contributions submitted on abstract </a:t>
            </a:r>
            <a:r>
              <a:rPr lang="en-AU" dirty="0" smtClean="0"/>
              <a:t>submission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80</a:t>
            </a:r>
            <a:r>
              <a:rPr lang="en-AU" dirty="0"/>
              <a:t>% of the 80% needs to be processed during 3 days pre-conference processing by the "core" </a:t>
            </a:r>
            <a:r>
              <a:rPr lang="en-AU" dirty="0" smtClean="0"/>
              <a:t>team estimate </a:t>
            </a:r>
            <a:r>
              <a:rPr lang="en-AU" dirty="0"/>
              <a:t>an average of </a:t>
            </a:r>
            <a:r>
              <a:rPr lang="en-AU" b="1" dirty="0">
                <a:solidFill>
                  <a:srgbClr val="FF0000"/>
                </a:solidFill>
              </a:rPr>
              <a:t>35</a:t>
            </a:r>
            <a:r>
              <a:rPr lang="en-AU" dirty="0"/>
              <a:t> papers per day per experienced editor during pre-conference processing</a:t>
            </a:r>
          </a:p>
          <a:p>
            <a:endParaRPr lang="en-AU" dirty="0" smtClean="0"/>
          </a:p>
          <a:p>
            <a:r>
              <a:rPr lang="en-AU" b="1" dirty="0" smtClean="0"/>
              <a:t>An </a:t>
            </a:r>
            <a:r>
              <a:rPr lang="en-AU" b="1" dirty="0"/>
              <a:t>example with 1000 contributions: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80% of 1000 - 800 contributions to process in total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80% of 800 - 640 papers to be processed in 3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640 divided by 3 days = 213 papers to be processed per </a:t>
            </a:r>
            <a:r>
              <a:rPr lang="en-AU" dirty="0" smtClean="0"/>
              <a:t>day 213 </a:t>
            </a:r>
            <a:r>
              <a:rPr lang="en-AU" dirty="0"/>
              <a:t>divided by </a:t>
            </a:r>
            <a:r>
              <a:rPr lang="en-AU" b="1" dirty="0">
                <a:solidFill>
                  <a:srgbClr val="FF0000"/>
                </a:solidFill>
              </a:rPr>
              <a:t>35</a:t>
            </a:r>
            <a:r>
              <a:rPr lang="en-AU" dirty="0"/>
              <a:t> (average number of papers per editor) = around 6 pre-conference editors for pre-conference processing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320468" y="1239600"/>
            <a:ext cx="7088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Running &amp; Staffing Your Proceedings Office &amp; Other Important Roles (JACoW 2017 TM)</a:t>
            </a:r>
          </a:p>
          <a:p>
            <a:r>
              <a:rPr lang="en-AU" b="1" i="1" dirty="0"/>
              <a:t>Christine</a:t>
            </a:r>
            <a:r>
              <a:rPr lang="en-AU" i="1" dirty="0"/>
              <a:t> </a:t>
            </a:r>
            <a:r>
              <a:rPr lang="en-AU" b="1" i="1" dirty="0"/>
              <a:t>Petit-Jean-Genaz</a:t>
            </a:r>
            <a:r>
              <a:rPr lang="en-AU" i="1" dirty="0"/>
              <a:t> - CERN</a:t>
            </a:r>
          </a:p>
          <a:p>
            <a:r>
              <a:rPr lang="en-AU" dirty="0">
                <a:hlinkClick r:id="rId2"/>
              </a:rPr>
              <a:t>http://www.jacow.org/JTM2017/RunningStaffingYourProceedingsOfficeOtherImportantRoles</a:t>
            </a:r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333286" y="5331876"/>
            <a:ext cx="8617674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AU" sz="1600" b="1" dirty="0" smtClean="0"/>
              <a:t>IPAC17 and IPAC18 have increased the processing work load and the level of adherence such that this number to divide the number of papers by has shifted from </a:t>
            </a:r>
            <a:r>
              <a:rPr lang="en-AU" sz="1600" b="1" dirty="0" smtClean="0">
                <a:solidFill>
                  <a:srgbClr val="FF0000"/>
                </a:solidFill>
              </a:rPr>
              <a:t>35</a:t>
            </a:r>
            <a:r>
              <a:rPr lang="en-AU" sz="1600" b="1" dirty="0" smtClean="0"/>
              <a:t> to </a:t>
            </a:r>
            <a:r>
              <a:rPr lang="en-AU" sz="1600" b="1" dirty="0" smtClean="0">
                <a:solidFill>
                  <a:srgbClr val="00B050"/>
                </a:solidFill>
              </a:rPr>
              <a:t>20</a:t>
            </a:r>
            <a:endParaRPr lang="en-AU" sz="1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1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Introduction Talk (C-1)</a:t>
            </a:r>
            <a:br>
              <a:rPr lang="en-AU" dirty="0" smtClean="0"/>
            </a:br>
            <a:r>
              <a:rPr lang="en-AU" sz="2800" dirty="0" smtClean="0"/>
              <a:t>Suggested Points to Cover</a:t>
            </a:r>
            <a:endParaRPr lang="en-AU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370" y="1754025"/>
            <a:ext cx="8478431" cy="498860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b="1" dirty="0" smtClean="0"/>
              <a:t>Introductory Talk</a:t>
            </a:r>
          </a:p>
          <a:p>
            <a:r>
              <a:rPr lang="en-AU" dirty="0" smtClean="0"/>
              <a:t>Introduce all team members</a:t>
            </a:r>
          </a:p>
          <a:p>
            <a:r>
              <a:rPr lang="en-AU" dirty="0" smtClean="0"/>
              <a:t>Familiarise with facilities</a:t>
            </a:r>
          </a:p>
          <a:p>
            <a:r>
              <a:rPr lang="en-AU" dirty="0" smtClean="0"/>
              <a:t>Identify support staff</a:t>
            </a:r>
          </a:p>
          <a:p>
            <a:r>
              <a:rPr lang="en-AU" dirty="0" smtClean="0"/>
              <a:t>Give overview of work volume</a:t>
            </a:r>
          </a:p>
          <a:p>
            <a:r>
              <a:rPr lang="en-AU" dirty="0" smtClean="0"/>
              <a:t>Give review </a:t>
            </a:r>
            <a:r>
              <a:rPr lang="en-AU" dirty="0"/>
              <a:t>of </a:t>
            </a:r>
            <a:r>
              <a:rPr lang="en-AU" dirty="0" smtClean="0"/>
              <a:t>process and any variances</a:t>
            </a:r>
          </a:p>
          <a:p>
            <a:r>
              <a:rPr lang="en-AU" dirty="0" smtClean="0"/>
              <a:t>Give guidance and direction on standards</a:t>
            </a:r>
          </a:p>
          <a:p>
            <a:r>
              <a:rPr lang="en-AU" dirty="0" smtClean="0"/>
              <a:t>Give expectation of progress to achieve outcome</a:t>
            </a:r>
          </a:p>
          <a:p>
            <a:r>
              <a:rPr lang="en-AU" dirty="0" smtClean="0"/>
              <a:t>Identify who will give help, and make final call</a:t>
            </a:r>
          </a:p>
          <a:p>
            <a:r>
              <a:rPr lang="en-AU" dirty="0" smtClean="0"/>
              <a:t>Access and working hours</a:t>
            </a:r>
          </a:p>
          <a:p>
            <a:r>
              <a:rPr lang="en-AU" dirty="0" smtClean="0"/>
              <a:t>Advise of any social events</a:t>
            </a:r>
          </a:p>
          <a:p>
            <a:r>
              <a:rPr lang="en-AU" dirty="0" smtClean="0"/>
              <a:t>Thank them and their institutions</a:t>
            </a:r>
          </a:p>
          <a:p>
            <a:r>
              <a:rPr lang="en-AU" dirty="0" smtClean="0"/>
              <a:t>Answer any questions </a:t>
            </a:r>
            <a:endParaRPr lang="en-AU" dirty="0"/>
          </a:p>
          <a:p>
            <a:pPr lvl="1"/>
            <a:endParaRPr lang="en-A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000" y="1239600"/>
            <a:ext cx="360000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27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AU" sz="3600" dirty="0"/>
              <a:t>Proceedings Office Layout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79" y="1217557"/>
            <a:ext cx="9136421" cy="5357164"/>
            <a:chOff x="300212" y="1340767"/>
            <a:chExt cx="9333308" cy="5472609"/>
          </a:xfrm>
        </p:grpSpPr>
        <p:grpSp>
          <p:nvGrpSpPr>
            <p:cNvPr id="5" name="Group 4"/>
            <p:cNvGrpSpPr/>
            <p:nvPr/>
          </p:nvGrpSpPr>
          <p:grpSpPr>
            <a:xfrm rot="10800000">
              <a:off x="2957334" y="4149080"/>
              <a:ext cx="4443938" cy="953880"/>
              <a:chOff x="2625850" y="1669484"/>
              <a:chExt cx="4443938" cy="953880"/>
            </a:xfrm>
          </p:grpSpPr>
          <p:pic>
            <p:nvPicPr>
              <p:cNvPr id="63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5850" y="1704375"/>
                <a:ext cx="918989" cy="918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3369" y="1686433"/>
                <a:ext cx="918989" cy="918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9912" y="1669485"/>
                <a:ext cx="918989" cy="918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0799" y="1669484"/>
                <a:ext cx="918989" cy="918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704" y="1349274"/>
              <a:ext cx="999606" cy="999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57973" y="3351993"/>
              <a:ext cx="702318" cy="530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2728888" y="2907928"/>
              <a:ext cx="4621460" cy="136815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glow rad="1016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  <a:softEdge rad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9" name="Smiley Face 8"/>
            <p:cNvSpPr/>
            <p:nvPr/>
          </p:nvSpPr>
          <p:spPr>
            <a:xfrm rot="10800000">
              <a:off x="3212629" y="4394944"/>
              <a:ext cx="432048" cy="432048"/>
            </a:xfrm>
            <a:prstGeom prst="smileyFace">
              <a:avLst/>
            </a:prstGeom>
            <a:solidFill>
              <a:schemeClr val="bg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0" name="Smiley Face 9"/>
            <p:cNvSpPr/>
            <p:nvPr/>
          </p:nvSpPr>
          <p:spPr>
            <a:xfrm rot="10800000">
              <a:off x="4345284" y="4385422"/>
              <a:ext cx="432048" cy="432048"/>
            </a:xfrm>
            <a:prstGeom prst="smileyFace">
              <a:avLst>
                <a:gd name="adj" fmla="val -4653"/>
              </a:avLst>
            </a:prstGeom>
            <a:solidFill>
              <a:schemeClr val="bg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1" name="Smiley Face 10"/>
            <p:cNvSpPr/>
            <p:nvPr/>
          </p:nvSpPr>
          <p:spPr>
            <a:xfrm rot="10800000">
              <a:off x="5546231" y="4385420"/>
              <a:ext cx="432048" cy="432048"/>
            </a:xfrm>
            <a:prstGeom prst="smileyFace">
              <a:avLst/>
            </a:prstGeom>
            <a:solidFill>
              <a:schemeClr val="bg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2" name="Smiley Face 11"/>
            <p:cNvSpPr/>
            <p:nvPr/>
          </p:nvSpPr>
          <p:spPr>
            <a:xfrm rot="10800000">
              <a:off x="6738343" y="4394946"/>
              <a:ext cx="432048" cy="432048"/>
            </a:xfrm>
            <a:prstGeom prst="smileyFace">
              <a:avLst/>
            </a:prstGeom>
            <a:solidFill>
              <a:schemeClr val="bg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3" name="Half Frame 12"/>
            <p:cNvSpPr/>
            <p:nvPr/>
          </p:nvSpPr>
          <p:spPr>
            <a:xfrm rot="10800000" flipV="1">
              <a:off x="6537176" y="1340767"/>
              <a:ext cx="3096344" cy="576064"/>
            </a:xfrm>
            <a:prstGeom prst="halfFram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012224" y="5805264"/>
              <a:ext cx="5760640" cy="79208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5" name="Half Frame 14"/>
            <p:cNvSpPr/>
            <p:nvPr/>
          </p:nvSpPr>
          <p:spPr>
            <a:xfrm flipV="1">
              <a:off x="323280" y="6228333"/>
              <a:ext cx="1800200" cy="585043"/>
            </a:xfrm>
            <a:prstGeom prst="halfFram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16" name="Half Frame 15"/>
            <p:cNvSpPr/>
            <p:nvPr/>
          </p:nvSpPr>
          <p:spPr>
            <a:xfrm>
              <a:off x="300212" y="1340768"/>
              <a:ext cx="1800200" cy="585043"/>
            </a:xfrm>
            <a:prstGeom prst="halfFram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51870" y="1671960"/>
              <a:ext cx="648070" cy="9479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AU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Snacks + Drinks</a:t>
              </a:r>
              <a:endParaRPr lang="en-AU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 rot="18353427">
              <a:off x="884887" y="5129540"/>
              <a:ext cx="758166" cy="127007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AU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Coffee Tea Facilities</a:t>
              </a:r>
              <a:endParaRPr lang="en-AU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Half Frame 18"/>
            <p:cNvSpPr/>
            <p:nvPr/>
          </p:nvSpPr>
          <p:spPr>
            <a:xfrm rot="10800000">
              <a:off x="7833320" y="6219855"/>
              <a:ext cx="1800200" cy="585043"/>
            </a:xfrm>
            <a:prstGeom prst="halfFram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2072680" y="1340768"/>
              <a:ext cx="4464496" cy="0"/>
            </a:xfrm>
            <a:prstGeom prst="line">
              <a:avLst/>
            </a:prstGeom>
            <a:ln w="31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072680" y="6807944"/>
              <a:ext cx="5760640" cy="0"/>
            </a:xfrm>
            <a:prstGeom prst="line">
              <a:avLst/>
            </a:prstGeom>
            <a:ln w="31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/>
            <p:cNvGrpSpPr/>
            <p:nvPr/>
          </p:nvGrpSpPr>
          <p:grpSpPr>
            <a:xfrm>
              <a:off x="2371676" y="5864237"/>
              <a:ext cx="4978672" cy="658136"/>
              <a:chOff x="2206576" y="5864237"/>
              <a:chExt cx="4978672" cy="658136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4583955" y="5864237"/>
                <a:ext cx="1194667" cy="656617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dirty="0" smtClean="0"/>
                  <a:t>General Stationary </a:t>
                </a:r>
                <a:endParaRPr lang="en-AU" dirty="0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206576" y="5865756"/>
                <a:ext cx="2377380" cy="65661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1600" dirty="0" smtClean="0"/>
                  <a:t>Paper Trays</a:t>
                </a:r>
              </a:p>
              <a:p>
                <a:pPr algn="ctr"/>
                <a:r>
                  <a:rPr lang="en-AU" sz="1600" dirty="0" smtClean="0"/>
                  <a:t>Red, Yellow, Green, </a:t>
                </a:r>
              </a:p>
              <a:p>
                <a:pPr algn="ctr"/>
                <a:r>
                  <a:rPr lang="en-AU" sz="1600" dirty="0" smtClean="0"/>
                  <a:t>Blue QA Pass</a:t>
                </a:r>
                <a:endParaRPr lang="en-AU" sz="1600" dirty="0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5778623" y="5864237"/>
                <a:ext cx="1406625" cy="65813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dirty="0" smtClean="0"/>
                  <a:t>Printer and Supplies</a:t>
                </a:r>
                <a:endParaRPr lang="en-AU" dirty="0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592439" y="3861048"/>
              <a:ext cx="1224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 smtClean="0"/>
                <a:t>Ethernet</a:t>
              </a:r>
            </a:p>
            <a:p>
              <a:pPr algn="ctr"/>
              <a:r>
                <a:rPr lang="en-AU" sz="1400" b="1" dirty="0" smtClean="0"/>
                <a:t>Web Access</a:t>
              </a:r>
              <a:endParaRPr lang="en-AU" sz="1400" b="1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6267270" y="3617404"/>
              <a:ext cx="0" cy="224835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185986" y="3351993"/>
              <a:ext cx="0" cy="2654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483170" y="3606242"/>
              <a:ext cx="0" cy="17003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943723" y="3351993"/>
              <a:ext cx="0" cy="2400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5346388" y="3592004"/>
              <a:ext cx="0" cy="18427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749055" y="3276474"/>
              <a:ext cx="0" cy="32976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088904" y="3592004"/>
              <a:ext cx="0" cy="2908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560366" y="3351993"/>
              <a:ext cx="0" cy="2654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008784" y="3592004"/>
              <a:ext cx="0" cy="18427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/>
            <p:cNvGrpSpPr/>
            <p:nvPr/>
          </p:nvGrpSpPr>
          <p:grpSpPr>
            <a:xfrm>
              <a:off x="2720753" y="2866615"/>
              <a:ext cx="4608511" cy="1446027"/>
              <a:chOff x="2720753" y="2866615"/>
              <a:chExt cx="4608511" cy="1446027"/>
            </a:xfrm>
          </p:grpSpPr>
          <p:pic>
            <p:nvPicPr>
              <p:cNvPr id="52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2388" y="3617404"/>
                <a:ext cx="982162" cy="695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0838" y="3606242"/>
                <a:ext cx="982162" cy="695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4974" y="3606242"/>
                <a:ext cx="982162" cy="695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2720753" y="2877777"/>
                <a:ext cx="982162" cy="695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3899203" y="2866615"/>
                <a:ext cx="982162" cy="695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5123339" y="2866615"/>
                <a:ext cx="982162" cy="695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6275467" y="2869517"/>
                <a:ext cx="982162" cy="695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47102" y="3609144"/>
                <a:ext cx="982162" cy="695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4" name="Straight Connector 33"/>
            <p:cNvCxnSpPr>
              <a:stCxn id="7" idx="3"/>
            </p:cNvCxnSpPr>
            <p:nvPr/>
          </p:nvCxnSpPr>
          <p:spPr>
            <a:xfrm>
              <a:off x="2560291" y="3617404"/>
              <a:ext cx="4625695" cy="0"/>
            </a:xfrm>
            <a:prstGeom prst="lin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344488" y="4345940"/>
              <a:ext cx="1224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 smtClean="0"/>
                <a:t>Windows</a:t>
              </a:r>
            </a:p>
            <a:p>
              <a:pPr algn="ctr"/>
              <a:r>
                <a:rPr lang="en-AU" sz="1400" b="1" dirty="0" smtClean="0"/>
                <a:t>With View</a:t>
              </a:r>
              <a:endParaRPr lang="en-AU" sz="1400" b="1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2625850" y="2079059"/>
              <a:ext cx="4443938" cy="953880"/>
              <a:chOff x="2625850" y="1669484"/>
              <a:chExt cx="4443938" cy="953880"/>
            </a:xfrm>
          </p:grpSpPr>
          <p:pic>
            <p:nvPicPr>
              <p:cNvPr id="48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5850" y="1704375"/>
                <a:ext cx="918989" cy="918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3369" y="1686433"/>
                <a:ext cx="918989" cy="918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9912" y="1669485"/>
                <a:ext cx="918989" cy="918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0799" y="1669484"/>
                <a:ext cx="918989" cy="918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7" name="Group 36"/>
            <p:cNvGrpSpPr/>
            <p:nvPr/>
          </p:nvGrpSpPr>
          <p:grpSpPr>
            <a:xfrm>
              <a:off x="2872904" y="2403872"/>
              <a:ext cx="3953414" cy="432048"/>
              <a:chOff x="2872904" y="2403872"/>
              <a:chExt cx="3953414" cy="432048"/>
            </a:xfrm>
          </p:grpSpPr>
          <p:sp>
            <p:nvSpPr>
              <p:cNvPr id="44" name="Smiley Face 43"/>
              <p:cNvSpPr/>
              <p:nvPr/>
            </p:nvSpPr>
            <p:spPr>
              <a:xfrm>
                <a:off x="2872904" y="2403872"/>
                <a:ext cx="432048" cy="432048"/>
              </a:xfrm>
              <a:prstGeom prst="smileyFace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  <p:sp>
            <p:nvSpPr>
              <p:cNvPr id="45" name="Smiley Face 44"/>
              <p:cNvSpPr/>
              <p:nvPr/>
            </p:nvSpPr>
            <p:spPr>
              <a:xfrm>
                <a:off x="4052416" y="2403872"/>
                <a:ext cx="432048" cy="432048"/>
              </a:xfrm>
              <a:prstGeom prst="smileyFace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  <p:sp>
            <p:nvSpPr>
              <p:cNvPr id="46" name="Smiley Face 45"/>
              <p:cNvSpPr/>
              <p:nvPr/>
            </p:nvSpPr>
            <p:spPr>
              <a:xfrm>
                <a:off x="5263383" y="2403872"/>
                <a:ext cx="432048" cy="432048"/>
              </a:xfrm>
              <a:prstGeom prst="smileyFace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  <p:sp>
            <p:nvSpPr>
              <p:cNvPr id="47" name="Smiley Face 46"/>
              <p:cNvSpPr/>
              <p:nvPr/>
            </p:nvSpPr>
            <p:spPr>
              <a:xfrm>
                <a:off x="6394270" y="2403872"/>
                <a:ext cx="432048" cy="432048"/>
              </a:xfrm>
              <a:prstGeom prst="smileyFace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</p:grpSp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0697">
              <a:off x="5844488" y="1545713"/>
              <a:ext cx="1331337" cy="1690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Rectangle 38"/>
            <p:cNvSpPr/>
            <p:nvPr/>
          </p:nvSpPr>
          <p:spPr>
            <a:xfrm>
              <a:off x="9201472" y="3059430"/>
              <a:ext cx="236041" cy="160323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AU" dirty="0" smtClean="0"/>
                <a:t>Notice Board</a:t>
              </a:r>
              <a:endParaRPr lang="en-AU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833321" y="6309320"/>
              <a:ext cx="1604192" cy="28803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 err="1" smtClean="0"/>
                <a:t>eDot</a:t>
              </a:r>
              <a:r>
                <a:rPr lang="en-AU" dirty="0" smtClean="0"/>
                <a:t> Display</a:t>
              </a:r>
              <a:endParaRPr lang="en-AU" dirty="0"/>
            </a:p>
          </p:txBody>
        </p:sp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54168">
              <a:off x="6100090" y="2922459"/>
              <a:ext cx="329288" cy="295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086" y="3326309"/>
              <a:ext cx="471090" cy="471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Smiley Face 42"/>
            <p:cNvSpPr/>
            <p:nvPr/>
          </p:nvSpPr>
          <p:spPr>
            <a:xfrm rot="5400000">
              <a:off x="709631" y="3658580"/>
              <a:ext cx="635652" cy="635652"/>
            </a:xfrm>
            <a:prstGeom prst="smileyFac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</p:spTree>
    <p:extLst>
      <p:ext uri="{BB962C8B-B14F-4D97-AF65-F5344CB8AC3E}">
        <p14:creationId xmlns:p14="http://schemas.microsoft.com/office/powerpoint/2010/main" val="352868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AU" sz="3600" dirty="0"/>
              <a:t>Proceedings Office Layout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" y="1521540"/>
            <a:ext cx="6743700" cy="506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12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/>
              <a:t>Editing </a:t>
            </a:r>
            <a:r>
              <a:rPr lang="en-AU" sz="3600" dirty="0" smtClean="0"/>
              <a:t>Papers</a:t>
            </a:r>
            <a:endParaRPr lang="en-A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-14744" y="1663988"/>
            <a:ext cx="37444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/>
              <a:t>Types of Papers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Word Documents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Latex Documents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Open Office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PDF</a:t>
            </a:r>
            <a:endParaRPr lang="en-AU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088" y="1590994"/>
            <a:ext cx="1209171" cy="118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014" y="1590994"/>
            <a:ext cx="2175205" cy="90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90" y="2814421"/>
            <a:ext cx="2153796" cy="107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753" y="2652500"/>
            <a:ext cx="1019129" cy="108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14744" y="4137650"/>
            <a:ext cx="374441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/>
              <a:t>Platforms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Intel / Windows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Macintosh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Linux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224" y="4673151"/>
            <a:ext cx="9906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000" y="4673152"/>
            <a:ext cx="2381248" cy="133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489" y="4251288"/>
            <a:ext cx="1976504" cy="197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187" y="4151906"/>
            <a:ext cx="22479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56141" y="6394312"/>
            <a:ext cx="43463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hlinkClick r:id="rId10"/>
              </a:rPr>
              <a:t>http://jacow.org/Editors/BasicPaperProcessingProcedure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323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/>
              <a:t>Editing </a:t>
            </a:r>
            <a:r>
              <a:rPr lang="en-AU" sz="3600" dirty="0" smtClean="0"/>
              <a:t>Papers</a:t>
            </a:r>
            <a:endParaRPr lang="en-AU" sz="28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18" y="2707412"/>
            <a:ext cx="8935630" cy="319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416808" y="4293879"/>
            <a:ext cx="737137" cy="201037"/>
          </a:xfrm>
          <a:prstGeom prst="roundRect">
            <a:avLst/>
          </a:prstGeom>
          <a:noFill/>
          <a:ln w="19050"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/>
          <p:cNvSpPr txBox="1"/>
          <p:nvPr/>
        </p:nvSpPr>
        <p:spPr>
          <a:xfrm>
            <a:off x="0" y="1769781"/>
            <a:ext cx="7056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>
                <a:solidFill>
                  <a:srgbClr val="0070C0"/>
                </a:solidFill>
                <a:hlinkClick r:id="rId3" action="ppaction://hlinkfile"/>
              </a:rPr>
              <a:t>/editor.html</a:t>
            </a:r>
            <a:endParaRPr lang="en-AU" sz="3200" dirty="0" smtClean="0">
              <a:solidFill>
                <a:srgbClr val="0070C0"/>
              </a:solidFill>
            </a:endParaRPr>
          </a:p>
        </p:txBody>
      </p:sp>
      <p:sp>
        <p:nvSpPr>
          <p:cNvPr id="3" name="Left Arrow 2"/>
          <p:cNvSpPr/>
          <p:nvPr/>
        </p:nvSpPr>
        <p:spPr>
          <a:xfrm>
            <a:off x="1153945" y="3822739"/>
            <a:ext cx="662940" cy="4319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TextBox 16"/>
          <p:cNvSpPr txBox="1"/>
          <p:nvPr/>
        </p:nvSpPr>
        <p:spPr>
          <a:xfrm>
            <a:off x="1816885" y="3901439"/>
            <a:ext cx="2255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Make sure Editors have selected platform and source type that they are familiar with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3365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/>
              <a:t>Editing </a:t>
            </a:r>
            <a:r>
              <a:rPr lang="en-AU" sz="3600" dirty="0" smtClean="0"/>
              <a:t>Papers</a:t>
            </a:r>
            <a:endParaRPr lang="en-AU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1560836"/>
            <a:ext cx="9144000" cy="2089210"/>
            <a:chOff x="181804" y="1988840"/>
            <a:chExt cx="9547416" cy="208823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1804" y="1988840"/>
              <a:ext cx="9547416" cy="2088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Down Arrow 9"/>
            <p:cNvSpPr/>
            <p:nvPr/>
          </p:nvSpPr>
          <p:spPr>
            <a:xfrm rot="5400000" flipH="1">
              <a:off x="1220585" y="3155254"/>
              <a:ext cx="108012" cy="132015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AU" sz="600" dirty="0" smtClean="0"/>
                <a:t>1</a:t>
              </a:r>
              <a:endParaRPr lang="en-AU" sz="800" dirty="0"/>
            </a:p>
          </p:txBody>
        </p:sp>
        <p:sp>
          <p:nvSpPr>
            <p:cNvPr id="11" name="Down Arrow 10"/>
            <p:cNvSpPr/>
            <p:nvPr/>
          </p:nvSpPr>
          <p:spPr>
            <a:xfrm rot="5400000" flipH="1">
              <a:off x="1220585" y="3075722"/>
              <a:ext cx="108012" cy="132015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AU" sz="500" dirty="0" smtClean="0"/>
                <a:t>2</a:t>
              </a:r>
              <a:endParaRPr lang="en-AU" sz="500" dirty="0"/>
            </a:p>
          </p:txBody>
        </p:sp>
        <p:sp>
          <p:nvSpPr>
            <p:cNvPr id="12" name="Down Arrow 11"/>
            <p:cNvSpPr/>
            <p:nvPr/>
          </p:nvSpPr>
          <p:spPr>
            <a:xfrm rot="5400000" flipH="1">
              <a:off x="1887325" y="2857603"/>
              <a:ext cx="108012" cy="132015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AU" sz="600" dirty="0" smtClean="0"/>
                <a:t>3</a:t>
              </a:r>
              <a:endParaRPr lang="en-AU" sz="600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439848" y="2513660"/>
              <a:ext cx="516723" cy="108012"/>
            </a:xfrm>
            <a:prstGeom prst="roundRect">
              <a:avLst/>
            </a:prstGeom>
            <a:noFill/>
            <a:ln w="19050"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95184" y="3650046"/>
            <a:ext cx="711739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/>
              <a:t>Steps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sz="2000" dirty="0" smtClean="0"/>
              <a:t>Download Preform </a:t>
            </a:r>
            <a:r>
              <a:rPr lang="en-AU" sz="2000" dirty="0"/>
              <a:t>E</a:t>
            </a:r>
            <a:r>
              <a:rPr lang="en-AU" sz="2000" dirty="0" smtClean="0"/>
              <a:t>dits or Just Inspection, Rename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sz="2000" dirty="0" smtClean="0"/>
              <a:t>Upload New File/s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sz="2000" dirty="0" smtClean="0"/>
              <a:t>Set Status</a:t>
            </a:r>
          </a:p>
          <a:p>
            <a:pPr marL="914400" lvl="1" indent="-457200">
              <a:buFont typeface="+mj-lt"/>
              <a:buAutoNum type="arabicPeriod"/>
            </a:pPr>
            <a:endParaRPr lang="en-AU" sz="2000" dirty="0"/>
          </a:p>
          <a:p>
            <a:pPr lvl="1"/>
            <a:r>
              <a:rPr lang="en-AU" sz="2000" b="1" dirty="0" smtClean="0"/>
              <a:t>Note: </a:t>
            </a:r>
            <a:r>
              <a:rPr lang="en-AU" sz="2000" dirty="0" smtClean="0"/>
              <a:t>All Papers assigned to an editor can be listed by selecting “List All Papers”.</a:t>
            </a:r>
            <a:endParaRPr lang="en-AU" sz="2000" dirty="0"/>
          </a:p>
        </p:txBody>
      </p:sp>
      <p:sp>
        <p:nvSpPr>
          <p:cNvPr id="19" name="Oval 18"/>
          <p:cNvSpPr/>
          <p:nvPr/>
        </p:nvSpPr>
        <p:spPr>
          <a:xfrm>
            <a:off x="426742" y="2354518"/>
            <a:ext cx="51929" cy="51929"/>
          </a:xfrm>
          <a:prstGeom prst="ellips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1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552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/>
              <a:t>Editing </a:t>
            </a:r>
            <a:r>
              <a:rPr lang="en-AU" sz="3600" dirty="0" smtClean="0"/>
              <a:t>Papers</a:t>
            </a:r>
            <a:endParaRPr lang="en-AU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1560836"/>
            <a:ext cx="9144000" cy="2089210"/>
            <a:chOff x="181804" y="1988840"/>
            <a:chExt cx="9547416" cy="208823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1804" y="1988840"/>
              <a:ext cx="9547416" cy="2088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Down Arrow 9"/>
            <p:cNvSpPr/>
            <p:nvPr/>
          </p:nvSpPr>
          <p:spPr>
            <a:xfrm rot="5400000" flipH="1">
              <a:off x="1220585" y="3155254"/>
              <a:ext cx="108012" cy="132015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AU" sz="600" dirty="0" smtClean="0"/>
                <a:t>1</a:t>
              </a:r>
              <a:endParaRPr lang="en-AU" sz="800" dirty="0"/>
            </a:p>
          </p:txBody>
        </p:sp>
        <p:sp>
          <p:nvSpPr>
            <p:cNvPr id="11" name="Down Arrow 10"/>
            <p:cNvSpPr/>
            <p:nvPr/>
          </p:nvSpPr>
          <p:spPr>
            <a:xfrm rot="5400000" flipH="1">
              <a:off x="1220585" y="3075722"/>
              <a:ext cx="108012" cy="132015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AU" sz="500" dirty="0" smtClean="0"/>
                <a:t>2</a:t>
              </a:r>
              <a:endParaRPr lang="en-AU" sz="500" dirty="0"/>
            </a:p>
          </p:txBody>
        </p:sp>
        <p:sp>
          <p:nvSpPr>
            <p:cNvPr id="12" name="Down Arrow 11"/>
            <p:cNvSpPr/>
            <p:nvPr/>
          </p:nvSpPr>
          <p:spPr>
            <a:xfrm rot="5400000" flipH="1">
              <a:off x="1887325" y="2857603"/>
              <a:ext cx="108012" cy="132015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AU" sz="600" dirty="0" smtClean="0"/>
                <a:t>3</a:t>
              </a:r>
              <a:endParaRPr lang="en-AU" sz="600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439848" y="2513660"/>
              <a:ext cx="516723" cy="108012"/>
            </a:xfrm>
            <a:prstGeom prst="roundRect">
              <a:avLst/>
            </a:prstGeom>
            <a:noFill/>
            <a:ln w="19050"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95184" y="3650046"/>
            <a:ext cx="711739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/>
              <a:t>Steps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sz="2000" dirty="0" smtClean="0"/>
              <a:t>Download Preform </a:t>
            </a:r>
            <a:r>
              <a:rPr lang="en-AU" sz="2000" dirty="0"/>
              <a:t>E</a:t>
            </a:r>
            <a:r>
              <a:rPr lang="en-AU" sz="2000" dirty="0" smtClean="0"/>
              <a:t>dits or Just Inspection, Rename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sz="2000" dirty="0" smtClean="0"/>
              <a:t>Upload New File/s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sz="2000" dirty="0" smtClean="0"/>
              <a:t>Set Status</a:t>
            </a:r>
          </a:p>
          <a:p>
            <a:pPr marL="914400" lvl="1" indent="-457200">
              <a:buFont typeface="+mj-lt"/>
              <a:buAutoNum type="arabicPeriod"/>
            </a:pPr>
            <a:endParaRPr lang="en-AU" sz="2000" dirty="0"/>
          </a:p>
          <a:p>
            <a:pPr lvl="1"/>
            <a:r>
              <a:rPr lang="en-AU" sz="2000" b="1" dirty="0" smtClean="0"/>
              <a:t>Note: </a:t>
            </a:r>
            <a:r>
              <a:rPr lang="en-AU" sz="2000" dirty="0" smtClean="0"/>
              <a:t>All Papers assigned to an editor can be listed by selecting “List All Papers”.</a:t>
            </a:r>
            <a:endParaRPr lang="en-AU" sz="2000" dirty="0"/>
          </a:p>
        </p:txBody>
      </p:sp>
      <p:sp>
        <p:nvSpPr>
          <p:cNvPr id="19" name="Oval 18"/>
          <p:cNvSpPr/>
          <p:nvPr/>
        </p:nvSpPr>
        <p:spPr>
          <a:xfrm>
            <a:off x="426742" y="2354518"/>
            <a:ext cx="51929" cy="51929"/>
          </a:xfrm>
          <a:prstGeom prst="ellips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1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458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Some Disclaimers .1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I may repeat important details through my talk which maybe be covered in more detail later in this meeting by other presenters, or is already documented in the Wiki previously.  </a:t>
            </a:r>
            <a:endParaRPr lang="en-A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4566" y="2777383"/>
            <a:ext cx="3221764" cy="321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44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/>
              <a:t>Editing </a:t>
            </a:r>
            <a:r>
              <a:rPr lang="en-AU" sz="3600" dirty="0" smtClean="0"/>
              <a:t>Papers</a:t>
            </a:r>
            <a:endParaRPr lang="en-AU" sz="28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9620" y="1556792"/>
            <a:ext cx="889438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95184" y="3501008"/>
            <a:ext cx="7582152" cy="1815882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3200" dirty="0" smtClean="0"/>
              <a:t>Steps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sz="2000" b="1" dirty="0" smtClean="0"/>
              <a:t>Download Preform </a:t>
            </a:r>
            <a:r>
              <a:rPr lang="en-AU" sz="2000" b="1" dirty="0"/>
              <a:t>E</a:t>
            </a:r>
            <a:r>
              <a:rPr lang="en-AU" sz="2000" b="1" dirty="0" smtClean="0"/>
              <a:t>dits or Just Inspection, Rename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sz="2000" dirty="0" smtClean="0"/>
              <a:t>Upload New File/s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sz="2000" dirty="0" smtClean="0"/>
              <a:t>Set Status</a:t>
            </a:r>
          </a:p>
          <a:p>
            <a:pPr marL="914400" lvl="1" indent="-457200">
              <a:buFont typeface="+mj-lt"/>
              <a:buAutoNum type="arabicPeriod"/>
            </a:pPr>
            <a:endParaRPr lang="en-AU" sz="2000" dirty="0"/>
          </a:p>
        </p:txBody>
      </p:sp>
      <p:sp>
        <p:nvSpPr>
          <p:cNvPr id="3" name="Right Arrow 2"/>
          <p:cNvSpPr/>
          <p:nvPr/>
        </p:nvSpPr>
        <p:spPr>
          <a:xfrm>
            <a:off x="496256" y="4108440"/>
            <a:ext cx="346496" cy="1765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824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2480" y="1476792"/>
            <a:ext cx="8871520" cy="317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/>
              <a:t>Editing </a:t>
            </a:r>
            <a:r>
              <a:rPr lang="en-AU" sz="3600" dirty="0" smtClean="0"/>
              <a:t>Papers</a:t>
            </a:r>
            <a:endParaRPr lang="en-AU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95184" y="3501008"/>
            <a:ext cx="7582152" cy="1815882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3200" dirty="0" smtClean="0"/>
              <a:t>Steps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sz="2000" dirty="0" smtClean="0"/>
              <a:t>Download Preform </a:t>
            </a:r>
            <a:r>
              <a:rPr lang="en-AU" sz="2000" dirty="0"/>
              <a:t>E</a:t>
            </a:r>
            <a:r>
              <a:rPr lang="en-AU" sz="2000" dirty="0" smtClean="0"/>
              <a:t>dits or Just Inspection, Rename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sz="2000" b="1" dirty="0" smtClean="0"/>
              <a:t>Upload New File/s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sz="2000" dirty="0" smtClean="0"/>
              <a:t>Set Status</a:t>
            </a:r>
          </a:p>
          <a:p>
            <a:pPr marL="914400" lvl="1" indent="-457200">
              <a:buFont typeface="+mj-lt"/>
              <a:buAutoNum type="arabicPeriod"/>
            </a:pPr>
            <a:endParaRPr lang="en-AU" sz="2000" dirty="0"/>
          </a:p>
        </p:txBody>
      </p:sp>
      <p:sp>
        <p:nvSpPr>
          <p:cNvPr id="3" name="Right Arrow 2"/>
          <p:cNvSpPr/>
          <p:nvPr/>
        </p:nvSpPr>
        <p:spPr>
          <a:xfrm>
            <a:off x="496256" y="4403080"/>
            <a:ext cx="346496" cy="1765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/>
          <p:cNvSpPr txBox="1"/>
          <p:nvPr/>
        </p:nvSpPr>
        <p:spPr>
          <a:xfrm>
            <a:off x="3952240" y="2743498"/>
            <a:ext cx="3649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Select File Type, Platform, Browse, Upload</a:t>
            </a:r>
            <a:endParaRPr lang="en-AU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499360" y="2631440"/>
            <a:ext cx="1452880" cy="2659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4" idx="1"/>
          </p:cNvCxnSpPr>
          <p:nvPr/>
        </p:nvCxnSpPr>
        <p:spPr>
          <a:xfrm flipH="1" flipV="1">
            <a:off x="1463040" y="2743498"/>
            <a:ext cx="2489200" cy="1538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4" idx="1"/>
          </p:cNvCxnSpPr>
          <p:nvPr/>
        </p:nvCxnSpPr>
        <p:spPr>
          <a:xfrm flipH="1" flipV="1">
            <a:off x="1463040" y="2897386"/>
            <a:ext cx="248920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1"/>
          </p:cNvCxnSpPr>
          <p:nvPr/>
        </p:nvCxnSpPr>
        <p:spPr>
          <a:xfrm flipH="1">
            <a:off x="1463040" y="2897387"/>
            <a:ext cx="2489200" cy="2420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347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553" y="1494944"/>
            <a:ext cx="9065448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/>
              <a:t>Editing </a:t>
            </a:r>
            <a:r>
              <a:rPr lang="en-AU" sz="3600" dirty="0" smtClean="0"/>
              <a:t>Papers</a:t>
            </a:r>
            <a:endParaRPr lang="en-AU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95184" y="3501008"/>
            <a:ext cx="6645696" cy="1508105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3200" dirty="0" smtClean="0"/>
              <a:t>Steps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sz="2000" dirty="0" smtClean="0"/>
              <a:t>Download Preform </a:t>
            </a:r>
            <a:r>
              <a:rPr lang="en-AU" sz="2000" dirty="0"/>
              <a:t>E</a:t>
            </a:r>
            <a:r>
              <a:rPr lang="en-AU" sz="2000" dirty="0" smtClean="0"/>
              <a:t>dits or Just Inspection, Rename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sz="2000" dirty="0" smtClean="0"/>
              <a:t>Upload New File/s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sz="2000" b="1" dirty="0" smtClean="0"/>
              <a:t>Set Status</a:t>
            </a:r>
          </a:p>
        </p:txBody>
      </p:sp>
      <p:sp>
        <p:nvSpPr>
          <p:cNvPr id="3" name="Right Arrow 2"/>
          <p:cNvSpPr/>
          <p:nvPr/>
        </p:nvSpPr>
        <p:spPr>
          <a:xfrm>
            <a:off x="496256" y="4697720"/>
            <a:ext cx="346496" cy="1765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4815840" y="4988560"/>
            <a:ext cx="4043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Tick relevant error codes, write comment to author, and any hidden comment to team, click save </a:t>
            </a:r>
            <a:endParaRPr lang="en-AU" dirty="0"/>
          </a:p>
        </p:txBody>
      </p:sp>
      <p:cxnSp>
        <p:nvCxnSpPr>
          <p:cNvPr id="10" name="Straight Arrow Connector 9"/>
          <p:cNvCxnSpPr>
            <a:stCxn id="5" idx="1"/>
          </p:cNvCxnSpPr>
          <p:nvPr/>
        </p:nvCxnSpPr>
        <p:spPr>
          <a:xfrm flipH="1" flipV="1">
            <a:off x="589280" y="3261360"/>
            <a:ext cx="4226560" cy="19888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1"/>
          </p:cNvCxnSpPr>
          <p:nvPr/>
        </p:nvCxnSpPr>
        <p:spPr>
          <a:xfrm flipH="1">
            <a:off x="669504" y="5250170"/>
            <a:ext cx="414633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" idx="1"/>
          </p:cNvCxnSpPr>
          <p:nvPr/>
        </p:nvCxnSpPr>
        <p:spPr>
          <a:xfrm flipH="1">
            <a:off x="2702560" y="5250170"/>
            <a:ext cx="2113280" cy="1752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5" idx="1"/>
          </p:cNvCxnSpPr>
          <p:nvPr/>
        </p:nvCxnSpPr>
        <p:spPr>
          <a:xfrm flipH="1">
            <a:off x="496256" y="5250170"/>
            <a:ext cx="4319584" cy="6223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69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/>
              <a:t>Editing </a:t>
            </a:r>
            <a:r>
              <a:rPr lang="en-AU" sz="3600" strike="sngStrike" dirty="0" smtClean="0"/>
              <a:t>Papers</a:t>
            </a:r>
            <a:r>
              <a:rPr lang="en-AU" sz="3600" dirty="0" smtClean="0"/>
              <a:t> Transparencies</a:t>
            </a:r>
            <a:endParaRPr lang="en-A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96610" y="1878359"/>
            <a:ext cx="8935630" cy="3046988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3200" dirty="0" smtClean="0"/>
              <a:t>Slide Processing  </a:t>
            </a:r>
          </a:p>
          <a:p>
            <a:pPr lvl="1"/>
            <a:r>
              <a:rPr lang="en-AU" sz="2000" dirty="0" smtClean="0"/>
              <a:t>This is a dedicated role and requires an editor to be familiar with the process of splitting animations, creating screen videos of complex animations, and embedding videos into PDF documents.</a:t>
            </a:r>
          </a:p>
          <a:p>
            <a:pPr lvl="1"/>
            <a:endParaRPr lang="en-AU" sz="2000" dirty="0"/>
          </a:p>
          <a:p>
            <a:pPr lvl="1"/>
            <a:r>
              <a:rPr lang="en-AU" sz="2000" dirty="0" smtClean="0"/>
              <a:t>This topic is best to refer to “Processing Talks” on the jacow.org website.</a:t>
            </a:r>
          </a:p>
          <a:p>
            <a:pPr lvl="1"/>
            <a:endParaRPr lang="en-AU" sz="2000" dirty="0"/>
          </a:p>
          <a:p>
            <a:pPr lvl="1"/>
            <a:r>
              <a:rPr lang="en-AU" sz="2000" dirty="0" smtClean="0">
                <a:hlinkClick r:id="rId2"/>
              </a:rPr>
              <a:t>Possessing Slides </a:t>
            </a:r>
            <a:r>
              <a:rPr lang="en-AU" sz="2000" dirty="0"/>
              <a:t>http://www.jacow.org/JTM2016/ProcessingTransparenciesEmbeddingAnimations</a:t>
            </a:r>
            <a:endParaRPr lang="en-AU" sz="20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426720" y="5315188"/>
            <a:ext cx="57302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 smtClean="0"/>
              <a:t>Thursday 6</a:t>
            </a:r>
            <a:r>
              <a:rPr lang="en-AU" baseline="30000" dirty="0" smtClean="0"/>
              <a:t>th</a:t>
            </a:r>
            <a:r>
              <a:rPr lang="en-AU" dirty="0" smtClean="0"/>
              <a:t> December 2018, JACoW TM 2018 Cape Town</a:t>
            </a:r>
          </a:p>
          <a:p>
            <a:r>
              <a:rPr lang="en-AU" dirty="0" smtClean="0"/>
              <a:t>09:30</a:t>
            </a:r>
            <a:r>
              <a:rPr lang="en-AU" dirty="0"/>
              <a:t> | </a:t>
            </a:r>
            <a:r>
              <a:rPr lang="en-AU" i="1" dirty="0" err="1"/>
              <a:t>Speaker:</a:t>
            </a:r>
            <a:r>
              <a:rPr lang="en-AU" b="1" i="1" dirty="0" err="1"/>
              <a:t>Jan</a:t>
            </a:r>
            <a:r>
              <a:rPr lang="en-AU" b="1" i="1" dirty="0"/>
              <a:t> Chrin</a:t>
            </a:r>
            <a:r>
              <a:rPr lang="en-AU" i="1" dirty="0"/>
              <a:t> - PSI</a:t>
            </a:r>
            <a:r>
              <a:rPr lang="en-AU" dirty="0"/>
              <a:t> </a:t>
            </a:r>
            <a:r>
              <a:rPr lang="en-AU" i="1" dirty="0"/>
              <a:t>on behalf of </a:t>
            </a:r>
            <a:r>
              <a:rPr lang="en-AU" b="1" i="1" dirty="0"/>
              <a:t>Michaela Marx</a:t>
            </a:r>
            <a:r>
              <a:rPr lang="en-AU" i="1" dirty="0"/>
              <a:t>- DESY</a:t>
            </a:r>
            <a:endParaRPr lang="en-AU" dirty="0"/>
          </a:p>
          <a:p>
            <a:r>
              <a:rPr lang="en-AU" dirty="0">
                <a:hlinkClick r:id="rId2"/>
              </a:rPr>
              <a:t>Processing Transparencies, An Update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3655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/>
              <a:t>Monitoring Progress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Monitoring and Directing </a:t>
            </a:r>
          </a:p>
          <a:p>
            <a:pPr lvl="1"/>
            <a:endParaRPr lang="en-AU" dirty="0"/>
          </a:p>
        </p:txBody>
      </p:sp>
      <p:pic>
        <p:nvPicPr>
          <p:cNvPr id="8194" name="Picture 2" descr="Image result for hourglas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76" y="2324459"/>
            <a:ext cx="1959184" cy="453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3086" y="3109150"/>
            <a:ext cx="6906830" cy="253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29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A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6" y="96600"/>
            <a:ext cx="8379418" cy="638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/>
              <a:t>Monitoring Progress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1720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23" y="-997536"/>
            <a:ext cx="9032905" cy="749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/>
              <a:t>Monitoring Progress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4568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94" y="-333374"/>
            <a:ext cx="9276727" cy="6827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/>
              <a:t>Monitoring Progress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1189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AU" sz="3600" dirty="0"/>
              <a:t>Controlling Editing Criteria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4038"/>
            <a:ext cx="5363758" cy="402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Image result for fighting the cl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276" y="3345381"/>
            <a:ext cx="3637280" cy="260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362" y="1884515"/>
            <a:ext cx="3051064" cy="363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0453" flipH="1">
            <a:off x="5866048" y="1557390"/>
            <a:ext cx="1107481" cy="1288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95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/>
              <a:t>Controlling Editing Criteria</a:t>
            </a:r>
            <a:endParaRPr lang="en-A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399" y="1515428"/>
            <a:ext cx="9418747" cy="484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8369" y="6293941"/>
            <a:ext cx="6334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Ian Martine Scale: from Diamond Light Source</a:t>
            </a:r>
          </a:p>
          <a:p>
            <a:r>
              <a:rPr lang="en-AU" dirty="0" smtClean="0"/>
              <a:t>Referenced Todd </a:t>
            </a:r>
            <a:r>
              <a:rPr lang="en-AU" dirty="0" err="1" smtClean="0"/>
              <a:t>Satagata</a:t>
            </a:r>
            <a:r>
              <a:rPr lang="en-AU" dirty="0" smtClean="0"/>
              <a:t> TM 2012 THAA2, Referenced </a:t>
            </a:r>
            <a:r>
              <a:rPr lang="en-AU" dirty="0"/>
              <a:t>Jan Chrin TM 2011 WEAC01</a:t>
            </a:r>
          </a:p>
        </p:txBody>
      </p:sp>
      <p:sp>
        <p:nvSpPr>
          <p:cNvPr id="6" name="Right Arrow 5"/>
          <p:cNvSpPr/>
          <p:nvPr/>
        </p:nvSpPr>
        <p:spPr>
          <a:xfrm>
            <a:off x="316230" y="5379720"/>
            <a:ext cx="632460" cy="571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100" dirty="0" smtClean="0"/>
              <a:t>Edit</a:t>
            </a:r>
            <a:endParaRPr lang="en-AU" dirty="0"/>
          </a:p>
        </p:txBody>
      </p:sp>
      <p:sp>
        <p:nvSpPr>
          <p:cNvPr id="7" name="Right Arrow 6"/>
          <p:cNvSpPr/>
          <p:nvPr/>
        </p:nvSpPr>
        <p:spPr>
          <a:xfrm>
            <a:off x="316230" y="4808220"/>
            <a:ext cx="632460" cy="57150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100" dirty="0" smtClean="0"/>
              <a:t>QA</a:t>
            </a:r>
            <a:endParaRPr lang="en-AU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6248819"/>
              </p:ext>
            </p:extLst>
          </p:nvPr>
        </p:nvGraphicFramePr>
        <p:xfrm>
          <a:off x="6421120" y="335280"/>
          <a:ext cx="2693764" cy="136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Document" showAsIcon="1" r:id="rId5" imgW="914400" imgH="792360" progId="Word.Document.12">
                  <p:embed/>
                </p:oleObj>
              </mc:Choice>
              <mc:Fallback>
                <p:oleObj name="Document" showAsIcon="1" r:id="rId5" imgW="914400" imgH="79236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21120" y="335280"/>
                        <a:ext cx="2693764" cy="1361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394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Some Disclaimers .2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This talk is biased towards IPAC conferences with a editor team </a:t>
            </a:r>
            <a:r>
              <a:rPr lang="en-AU" b="1" dirty="0" smtClean="0"/>
              <a:t>“Clone Army” </a:t>
            </a:r>
            <a:r>
              <a:rPr lang="en-AU" dirty="0" smtClean="0"/>
              <a:t>of approximately 26, but equally the underling base tools and procedures can apply to a </a:t>
            </a:r>
            <a:r>
              <a:rPr lang="en-AU" b="1" dirty="0" smtClean="0"/>
              <a:t>“Lone </a:t>
            </a:r>
            <a:r>
              <a:rPr lang="en-AU" b="1" dirty="0"/>
              <a:t>W</a:t>
            </a:r>
            <a:r>
              <a:rPr lang="en-AU" b="1" dirty="0" smtClean="0"/>
              <a:t>olf”</a:t>
            </a:r>
            <a:r>
              <a:rPr lang="en-AU" dirty="0" smtClean="0"/>
              <a:t> editor for a small conference.  </a:t>
            </a:r>
            <a:endParaRPr lang="en-A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489" y="3392680"/>
            <a:ext cx="3382312" cy="225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1457" y="6050747"/>
            <a:ext cx="66453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dirty="0" smtClean="0"/>
              <a:t>Wednesday 5</a:t>
            </a:r>
            <a:r>
              <a:rPr lang="en-AU" b="1" baseline="30000" dirty="0" smtClean="0"/>
              <a:t>th</a:t>
            </a:r>
            <a:r>
              <a:rPr lang="en-AU" b="1" dirty="0" smtClean="0"/>
              <a:t> December 2018 JACoW Team Meeting </a:t>
            </a:r>
          </a:p>
          <a:p>
            <a:r>
              <a:rPr lang="en-AU" dirty="0" smtClean="0"/>
              <a:t>16:00</a:t>
            </a:r>
            <a:r>
              <a:rPr lang="en-AU" dirty="0"/>
              <a:t> | </a:t>
            </a:r>
            <a:r>
              <a:rPr lang="en-AU" i="1" dirty="0"/>
              <a:t>Speaker: </a:t>
            </a:r>
            <a:r>
              <a:rPr lang="en-AU" b="1" i="1" dirty="0"/>
              <a:t>Todd Satogata</a:t>
            </a:r>
            <a:r>
              <a:rPr lang="en-AU" i="1" dirty="0"/>
              <a:t> - Thomas Jefferson National Accelerator Facility</a:t>
            </a:r>
            <a:endParaRPr lang="en-AU" dirty="0"/>
          </a:p>
          <a:p>
            <a:r>
              <a:rPr lang="en-AU" dirty="0">
                <a:hlinkClick r:id="rId3"/>
              </a:rPr>
              <a:t>Scaling of Roles Tasks and Resources vs Size of your Conference</a:t>
            </a:r>
            <a:endParaRPr lang="en-A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17" y="3391264"/>
            <a:ext cx="4019200" cy="22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267802" y="3738190"/>
            <a:ext cx="1099240" cy="120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95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/>
              <a:t>Controlling Editing Criteria</a:t>
            </a:r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208369" y="6293941"/>
            <a:ext cx="6334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Ian Martine Scale: from Diamond Light Source</a:t>
            </a:r>
          </a:p>
          <a:p>
            <a:r>
              <a:rPr lang="en-AU" dirty="0" smtClean="0"/>
              <a:t>Referenced Todd </a:t>
            </a:r>
            <a:r>
              <a:rPr lang="en-AU" dirty="0" err="1" smtClean="0"/>
              <a:t>Satagata</a:t>
            </a:r>
            <a:r>
              <a:rPr lang="en-AU" dirty="0" smtClean="0"/>
              <a:t> TM 2012 THAA2, Referenced </a:t>
            </a:r>
            <a:r>
              <a:rPr lang="en-AU" dirty="0"/>
              <a:t>Jan Chrin TM 2011 WEAC01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1040" y="1971040"/>
            <a:ext cx="80975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/>
              <a:t>Must have for JACoW, i.e. the basic JACoW constraints</a:t>
            </a:r>
          </a:p>
          <a:p>
            <a:r>
              <a:rPr lang="en-AU" sz="2000" dirty="0" smtClean="0"/>
              <a:t>Level 0 : </a:t>
            </a:r>
            <a:r>
              <a:rPr lang="en-AU" sz="2000" b="1" dirty="0" smtClean="0"/>
              <a:t>non-negotiable</a:t>
            </a:r>
          </a:p>
          <a:p>
            <a:endParaRPr lang="en-AU" sz="2000" dirty="0"/>
          </a:p>
          <a:p>
            <a:r>
              <a:rPr lang="en-AU" sz="2000" dirty="0" smtClean="0"/>
              <a:t>Must have for the Conference, i.e. essential (conference) editing</a:t>
            </a:r>
          </a:p>
          <a:p>
            <a:r>
              <a:rPr lang="en-AU" sz="2000" dirty="0" smtClean="0"/>
              <a:t>Level 1 : </a:t>
            </a:r>
            <a:r>
              <a:rPr lang="en-AU" sz="2000" b="1" dirty="0" smtClean="0"/>
              <a:t>minimalistic</a:t>
            </a:r>
            <a:r>
              <a:rPr lang="en-AU" sz="2000" dirty="0" smtClean="0"/>
              <a:t> [if missing after edit, QA Fail]</a:t>
            </a:r>
          </a:p>
          <a:p>
            <a:endParaRPr lang="en-AU" sz="2000" dirty="0"/>
          </a:p>
          <a:p>
            <a:r>
              <a:rPr lang="en-AU" sz="2000" dirty="0" smtClean="0"/>
              <a:t>Would be nice to have for the conference, i.e. desirable editing</a:t>
            </a:r>
          </a:p>
          <a:p>
            <a:r>
              <a:rPr lang="en-AU" sz="2000" dirty="0" smtClean="0"/>
              <a:t>Level 2 : </a:t>
            </a:r>
            <a:r>
              <a:rPr lang="en-AU" sz="2000" b="1" dirty="0" smtClean="0"/>
              <a:t>pragmatic</a:t>
            </a:r>
            <a:r>
              <a:rPr lang="en-AU" sz="2000" dirty="0" smtClean="0"/>
              <a:t> [if missing after edit, QA Pass]</a:t>
            </a:r>
          </a:p>
          <a:p>
            <a:endParaRPr lang="en-AU" sz="2000" dirty="0" smtClean="0"/>
          </a:p>
          <a:p>
            <a:r>
              <a:rPr lang="en-AU" sz="2000" dirty="0" smtClean="0"/>
              <a:t>In an ideal world would have, i.e. full adherence to template</a:t>
            </a:r>
          </a:p>
          <a:p>
            <a:r>
              <a:rPr lang="en-AU" sz="2000" dirty="0" smtClean="0"/>
              <a:t>Level 3 : </a:t>
            </a:r>
            <a:r>
              <a:rPr lang="en-AU" sz="2000" b="1" dirty="0" smtClean="0"/>
              <a:t>pedantic </a:t>
            </a:r>
            <a:r>
              <a:rPr lang="en-AU" sz="2000" dirty="0" smtClean="0"/>
              <a:t>[if missing after edit, QA Pass]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426405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/>
              <a:t>Controlling Editing Criteria</a:t>
            </a:r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208369" y="6293941"/>
            <a:ext cx="6989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Todd </a:t>
            </a:r>
            <a:r>
              <a:rPr lang="en-AU" dirty="0" err="1" smtClean="0"/>
              <a:t>Satagata</a:t>
            </a:r>
            <a:r>
              <a:rPr lang="en-AU" dirty="0" smtClean="0"/>
              <a:t> TM 2012 THAA2</a:t>
            </a:r>
          </a:p>
          <a:p>
            <a:r>
              <a:rPr lang="en-AU" dirty="0">
                <a:hlinkClick r:id="rId2"/>
              </a:rPr>
              <a:t>http://accelconf.web.cern.ch/AccelConf/JACoW/TM_2012_IFIC/TM2012/talks/thaa2_talk.pdf</a:t>
            </a:r>
            <a:endParaRPr lang="en-A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78370" y="1241399"/>
            <a:ext cx="6334670" cy="471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eft Arrow 3"/>
          <p:cNvSpPr/>
          <p:nvPr/>
        </p:nvSpPr>
        <p:spPr>
          <a:xfrm>
            <a:off x="7198360" y="3322320"/>
            <a:ext cx="1249680" cy="6502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374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 smtClean="0"/>
              <a:t>Expectations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AU" dirty="0" smtClean="0"/>
              <a:t>Support of external Labs is a de-facto sponsorship of your conference and should be appreciated and treat the staff well</a:t>
            </a:r>
          </a:p>
          <a:p>
            <a:r>
              <a:rPr lang="en-AU" dirty="0" smtClean="0"/>
              <a:t>Expect staff to be jet lagged on arrival </a:t>
            </a:r>
            <a:endParaRPr lang="en-AU" dirty="0"/>
          </a:p>
          <a:p>
            <a:r>
              <a:rPr lang="en-AU" dirty="0" smtClean="0"/>
              <a:t>If you are invited editor please be mindful that you have an obligation to contribute and be fit a ready to work during standard hours</a:t>
            </a:r>
          </a:p>
          <a:p>
            <a:r>
              <a:rPr lang="en-AU" dirty="0" smtClean="0"/>
              <a:t>Must editorial offices normally open doors by 8:00am and look at closing doors anywhere from 5:00 – 6:00pm</a:t>
            </a:r>
          </a:p>
          <a:p>
            <a:r>
              <a:rPr lang="en-AU" dirty="0" smtClean="0"/>
              <a:t>At least plan from the onset to give your long stay editor half a day break if possible</a:t>
            </a:r>
          </a:p>
          <a:p>
            <a:r>
              <a:rPr lang="en-AU" dirty="0" smtClean="0"/>
              <a:t>Everyone is all on the same team, enjoy your time, and celebrate your accomplishment when you achieve your goal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372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530E96-EE94-EC43-BF4E-00E214929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0474212-223D-E845-B4E9-7B78D15A91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2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Some Disclaimers .3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I may repeat important details through my talk which maybe be covered in more detail later in this meeting by other presenters, or is already documented in the Wiki previously. 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4566" y="2777383"/>
            <a:ext cx="3221764" cy="321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277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We Stand on the Shoulders of Giants!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370" y="1454926"/>
            <a:ext cx="8478431" cy="4525963"/>
          </a:xfrm>
        </p:spPr>
        <p:txBody>
          <a:bodyPr/>
          <a:lstStyle/>
          <a:p>
            <a:r>
              <a:rPr lang="en-AU" dirty="0" smtClean="0"/>
              <a:t>Tools and procedures have been developed tested and reviewed over many iterations and we continue          to build on the foundations the collaboration has     established</a:t>
            </a:r>
            <a:endParaRPr lang="en-A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12937" y="2967260"/>
            <a:ext cx="3033756" cy="352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07" y="3849613"/>
            <a:ext cx="38100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75" y="2095220"/>
            <a:ext cx="1922840" cy="2289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0453" flipH="1">
            <a:off x="6925813" y="1913050"/>
            <a:ext cx="697956" cy="81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34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088" y="2303634"/>
            <a:ext cx="4354912" cy="313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Existing Resources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Jacow.org/Editors/</a:t>
            </a:r>
            <a:r>
              <a:rPr lang="en-AU" dirty="0" err="1" smtClean="0"/>
              <a:t>HomePage</a:t>
            </a:r>
            <a:endParaRPr lang="en-A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17" y="342541"/>
            <a:ext cx="22479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83617" y="3047641"/>
            <a:ext cx="224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/>
              <a:t>Some things don’t need reinventing! </a:t>
            </a:r>
            <a:endParaRPr lang="en-AU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2" t="9410" r="24669"/>
          <a:stretch/>
        </p:blipFill>
        <p:spPr bwMode="auto">
          <a:xfrm>
            <a:off x="279582" y="2066176"/>
            <a:ext cx="4509506" cy="447109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985930" y="4813014"/>
            <a:ext cx="3931847" cy="1467038"/>
            <a:chOff x="5141210" y="4707098"/>
            <a:chExt cx="3931847" cy="1467038"/>
          </a:xfrm>
        </p:grpSpPr>
        <p:sp>
          <p:nvSpPr>
            <p:cNvPr id="5" name="Rectangle 4"/>
            <p:cNvSpPr/>
            <p:nvPr/>
          </p:nvSpPr>
          <p:spPr>
            <a:xfrm>
              <a:off x="5141211" y="5195126"/>
              <a:ext cx="393184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dirty="0">
                  <a:hlinkClick r:id="rId5"/>
                </a:rPr>
                <a:t>Where to Get Help, and How to Work with the Wiki</a:t>
              </a:r>
              <a:endParaRPr lang="en-AU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142098" y="4956037"/>
              <a:ext cx="358502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b="1" i="1" dirty="0"/>
                <a:t>Charlie Horak</a:t>
              </a:r>
              <a:r>
                <a:rPr lang="en-AU" i="1" dirty="0"/>
                <a:t> - Oak Ridge National Laboratory</a:t>
              </a:r>
              <a:endParaRPr lang="en-AU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156555" y="4707098"/>
              <a:ext cx="319895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b="1" dirty="0"/>
                <a:t>Tuesday, 4th </a:t>
              </a:r>
              <a:r>
                <a:rPr lang="en-AU" b="1" dirty="0" smtClean="0"/>
                <a:t>December, JACoW TM 2018</a:t>
              </a:r>
              <a:endParaRPr lang="en-AU" b="1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141210" y="5866359"/>
              <a:ext cx="266791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b="1" i="1" dirty="0" smtClean="0"/>
                <a:t>Christine</a:t>
              </a:r>
              <a:r>
                <a:rPr lang="en-AU" i="1" dirty="0"/>
                <a:t> </a:t>
              </a:r>
              <a:r>
                <a:rPr lang="en-AU" b="1" i="1" dirty="0" smtClean="0"/>
                <a:t>Petit-Jean-</a:t>
              </a:r>
              <a:r>
                <a:rPr lang="en-AU" b="1" i="1" dirty="0" err="1" smtClean="0"/>
                <a:t>Genaz</a:t>
              </a:r>
              <a:r>
                <a:rPr lang="en-AU" i="1" dirty="0" smtClean="0"/>
                <a:t> - CERN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65264" y="5654409"/>
              <a:ext cx="351403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b="1" dirty="0" smtClean="0"/>
                <a:t>Wednesday , </a:t>
              </a:r>
              <a:r>
                <a:rPr lang="en-AU" b="1" dirty="0"/>
                <a:t>5</a:t>
              </a:r>
              <a:r>
                <a:rPr lang="en-AU" b="1" dirty="0" smtClean="0"/>
                <a:t>th December, JACoW TM 2018</a:t>
              </a:r>
              <a:endParaRPr lang="en-AU" b="1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4985930" y="6161000"/>
            <a:ext cx="36336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hlinkClick r:id="rId6"/>
              </a:rPr>
              <a:t>General Timelines, When and Who to do What</a:t>
            </a:r>
            <a:r>
              <a:rPr lang="en-A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911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Existing Resources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370" y="2018955"/>
            <a:ext cx="8478431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AU" dirty="0" smtClean="0"/>
              <a:t>Running </a:t>
            </a:r>
            <a:r>
              <a:rPr lang="en-AU" dirty="0"/>
              <a:t>the Editing Office and the Overall Processing of </a:t>
            </a:r>
            <a:r>
              <a:rPr lang="en-AU" dirty="0" smtClean="0"/>
              <a:t>Papers </a:t>
            </a:r>
            <a:r>
              <a:rPr lang="en-AU" dirty="0" smtClean="0">
                <a:solidFill>
                  <a:srgbClr val="00B050"/>
                </a:solidFill>
              </a:rPr>
              <a:t>(Needs Updating &amp; Consolidation)</a:t>
            </a:r>
            <a:endParaRPr lang="en-AU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AU" dirty="0">
                <a:hlinkClick r:id="rId2"/>
              </a:rPr>
              <a:t>http://jacow.org/Editors/ProceedingsProduction</a:t>
            </a:r>
            <a:endParaRPr lang="en-AU" dirty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 smtClean="0"/>
              <a:t>Running </a:t>
            </a:r>
            <a:r>
              <a:rPr lang="en-AU" dirty="0"/>
              <a:t>&amp; Staffing Your Proceedings Office &amp; Other Important </a:t>
            </a:r>
            <a:r>
              <a:rPr lang="en-AU" dirty="0" smtClean="0"/>
              <a:t>Roles (JACoW 2017 TM)</a:t>
            </a:r>
          </a:p>
          <a:p>
            <a:pPr marL="0" indent="0">
              <a:buNone/>
            </a:pPr>
            <a:r>
              <a:rPr lang="en-AU" b="1" i="1" dirty="0"/>
              <a:t>Christine</a:t>
            </a:r>
            <a:r>
              <a:rPr lang="en-AU" i="1" dirty="0"/>
              <a:t> </a:t>
            </a:r>
            <a:r>
              <a:rPr lang="en-AU" b="1" i="1" dirty="0"/>
              <a:t>Petit-Jean-Genaz</a:t>
            </a:r>
            <a:r>
              <a:rPr lang="en-AU" i="1" dirty="0"/>
              <a:t> - CERN</a:t>
            </a:r>
          </a:p>
          <a:p>
            <a:pPr marL="0" indent="0">
              <a:buNone/>
            </a:pPr>
            <a:r>
              <a:rPr lang="en-AU" dirty="0" smtClean="0">
                <a:hlinkClick r:id="rId3"/>
              </a:rPr>
              <a:t>http</a:t>
            </a:r>
            <a:r>
              <a:rPr lang="en-AU" dirty="0">
                <a:hlinkClick r:id="rId3"/>
              </a:rPr>
              <a:t>://</a:t>
            </a:r>
            <a:r>
              <a:rPr lang="en-AU" dirty="0" smtClean="0">
                <a:hlinkClick r:id="rId3"/>
              </a:rPr>
              <a:t>www.jacow.org/JTM2017/RunningStaffingYourProceedingsOfficeOtherImportantRoles</a:t>
            </a:r>
            <a:endParaRPr lang="en-AU" dirty="0" smtClean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Running </a:t>
            </a:r>
            <a:r>
              <a:rPr lang="en-AU" dirty="0"/>
              <a:t>the Editing Office and Processing of </a:t>
            </a:r>
            <a:r>
              <a:rPr lang="en-AU" dirty="0" smtClean="0"/>
              <a:t>Papers(JACoW TM 2016)</a:t>
            </a:r>
            <a:endParaRPr lang="en-AU" dirty="0"/>
          </a:p>
          <a:p>
            <a:pPr marL="0" indent="0">
              <a:buNone/>
            </a:pPr>
            <a:r>
              <a:rPr lang="en-AU" b="1" i="1" dirty="0" smtClean="0"/>
              <a:t>Volker </a:t>
            </a:r>
            <a:r>
              <a:rPr lang="en-AU" b="1" i="1" dirty="0"/>
              <a:t>RW </a:t>
            </a:r>
            <a:r>
              <a:rPr lang="en-AU" b="1" i="1" dirty="0" smtClean="0"/>
              <a:t>Schaa </a:t>
            </a:r>
            <a:r>
              <a:rPr lang="en-AU" i="1" dirty="0" smtClean="0"/>
              <a:t>- GSI</a:t>
            </a:r>
            <a:endParaRPr lang="en-AU" b="1" dirty="0" smtClean="0"/>
          </a:p>
          <a:p>
            <a:pPr marL="0" indent="0">
              <a:buNone/>
            </a:pPr>
            <a:r>
              <a:rPr lang="en-AU" dirty="0" smtClean="0">
                <a:hlinkClick r:id="rId4"/>
              </a:rPr>
              <a:t>www.jacow.org/JTM2016/RunningtheEditingOfficeandProcessingofPapers</a:t>
            </a:r>
            <a:endParaRPr lang="en-AU" dirty="0" smtClean="0"/>
          </a:p>
          <a:p>
            <a:endParaRPr lang="en-AU" dirty="0"/>
          </a:p>
          <a:p>
            <a:pPr marL="0" indent="0">
              <a:buNone/>
            </a:pPr>
            <a:r>
              <a:rPr lang="en-AU" dirty="0" smtClean="0"/>
              <a:t>Workflow </a:t>
            </a:r>
            <a:r>
              <a:rPr lang="en-AU" dirty="0"/>
              <a:t>in Conference Proceedings Offices : for Editors </a:t>
            </a:r>
            <a:r>
              <a:rPr lang="en-AU" dirty="0" smtClean="0"/>
              <a:t>(JACoW TM 2015 [Dec])</a:t>
            </a:r>
          </a:p>
          <a:p>
            <a:pPr marL="0" indent="0">
              <a:buNone/>
            </a:pPr>
            <a:r>
              <a:rPr lang="en-AU" b="1" i="1" dirty="0"/>
              <a:t>David </a:t>
            </a:r>
            <a:r>
              <a:rPr lang="en-AU" b="1" i="1" dirty="0" smtClean="0"/>
              <a:t>Button </a:t>
            </a:r>
            <a:r>
              <a:rPr lang="en-AU" i="1" dirty="0" smtClean="0"/>
              <a:t>- ANSTO</a:t>
            </a:r>
            <a:endParaRPr lang="en-AU" b="1" i="1" dirty="0">
              <a:hlinkClick r:id="rId5"/>
            </a:endParaRPr>
          </a:p>
          <a:p>
            <a:pPr marL="0" indent="0">
              <a:buNone/>
            </a:pPr>
            <a:r>
              <a:rPr lang="en-AU" dirty="0" smtClean="0">
                <a:hlinkClick r:id="rId5"/>
              </a:rPr>
              <a:t>https</a:t>
            </a:r>
            <a:r>
              <a:rPr lang="en-AU" dirty="0">
                <a:hlinkClick r:id="rId5"/>
              </a:rPr>
              <a:t>://www.jacow.org/uploads/Editors/TUC2A01_proceedings_workflow_editors.pdf</a:t>
            </a:r>
            <a:endParaRPr lang="en-AU" dirty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Workflow </a:t>
            </a:r>
            <a:r>
              <a:rPr lang="en-AU" dirty="0"/>
              <a:t>for Editors in the Proceedings Offices at JACoW </a:t>
            </a:r>
            <a:r>
              <a:rPr lang="en-AU" dirty="0" smtClean="0"/>
              <a:t>Conferences (JACoW TM 2015 [Jan])</a:t>
            </a:r>
          </a:p>
          <a:p>
            <a:pPr marL="0" indent="0">
              <a:buNone/>
            </a:pPr>
            <a:r>
              <a:rPr lang="en-AU" b="1" dirty="0" smtClean="0"/>
              <a:t>Ian Martin </a:t>
            </a:r>
            <a:r>
              <a:rPr lang="en-AU" dirty="0"/>
              <a:t>- Diamond Light Source </a:t>
            </a:r>
            <a:r>
              <a:rPr lang="en-AU" dirty="0" smtClean="0"/>
              <a:t>Ltd</a:t>
            </a:r>
          </a:p>
          <a:p>
            <a:pPr marL="0" indent="0">
              <a:buNone/>
            </a:pPr>
            <a:r>
              <a:rPr lang="en-AU" dirty="0" smtClean="0">
                <a:hlinkClick r:id="rId6"/>
              </a:rPr>
              <a:t>http</a:t>
            </a:r>
            <a:r>
              <a:rPr lang="en-AU" dirty="0">
                <a:hlinkClick r:id="rId6"/>
              </a:rPr>
              <a:t>://jacow.web.psi.ch/cgi-bin/conf/y15/tm2014/editor.zipdownload?paper_id=WEAA3&amp;wanted_file=WEAA3_TALK.PDF&amp;hcheck=C979B719B3ABF80340E955E8DC357808</a:t>
            </a:r>
            <a:endParaRPr lang="en-AU" dirty="0" smtClean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10" name="Rectangle 9"/>
          <p:cNvSpPr/>
          <p:nvPr/>
        </p:nvSpPr>
        <p:spPr>
          <a:xfrm>
            <a:off x="182285" y="1463404"/>
            <a:ext cx="2948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800" dirty="0">
                <a:hlinkClick r:id="rId7" action="ppaction://hlinkfile"/>
              </a:rPr>
              <a:t>Jacow.org/Editors/</a:t>
            </a:r>
            <a:r>
              <a:rPr lang="en-AU" sz="1800" dirty="0" err="1">
                <a:hlinkClick r:id="rId7" action="ppaction://hlinkfile"/>
              </a:rPr>
              <a:t>HomePage</a:t>
            </a:r>
            <a:endParaRPr lang="en-AU" sz="1800" dirty="0"/>
          </a:p>
        </p:txBody>
      </p:sp>
      <p:sp>
        <p:nvSpPr>
          <p:cNvPr id="13" name="Left Arrow 12"/>
          <p:cNvSpPr/>
          <p:nvPr/>
        </p:nvSpPr>
        <p:spPr>
          <a:xfrm>
            <a:off x="7597210" y="1959134"/>
            <a:ext cx="794759" cy="348230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99103" y="2615013"/>
            <a:ext cx="85287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35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Quality of your Proceedings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370" y="1554436"/>
            <a:ext cx="6230931" cy="4525963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You can produce proceedings only to a level that both resources and time allow.  You must be pragmatic from the onset….</a:t>
            </a:r>
            <a:endParaRPr lang="en-A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193" y="365733"/>
            <a:ext cx="2669807" cy="31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06390" y="3041583"/>
            <a:ext cx="7488455" cy="3584089"/>
            <a:chOff x="-240632" y="3041583"/>
            <a:chExt cx="7488455" cy="3584089"/>
          </a:xfrm>
        </p:grpSpPr>
        <p:sp>
          <p:nvSpPr>
            <p:cNvPr id="5" name="Flowchart: Data 4"/>
            <p:cNvSpPr/>
            <p:nvPr/>
          </p:nvSpPr>
          <p:spPr>
            <a:xfrm>
              <a:off x="-240632" y="3901807"/>
              <a:ext cx="7488455" cy="2699498"/>
            </a:xfrm>
            <a:prstGeom prst="flowChartInputOutpu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5124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434165" y="3041583"/>
              <a:ext cx="3291840" cy="3276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726005" y="3172731"/>
              <a:ext cx="12320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1" dirty="0" smtClean="0"/>
                <a:t>High Quality</a:t>
              </a:r>
              <a:endParaRPr lang="en-AU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39379" y="5097667"/>
              <a:ext cx="12320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1" dirty="0" smtClean="0"/>
                <a:t>Low Quality</a:t>
              </a:r>
              <a:endParaRPr lang="en-AU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" y="6317895"/>
              <a:ext cx="14341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1" dirty="0" smtClean="0"/>
                <a:t>High Resourced</a:t>
              </a:r>
              <a:endParaRPr lang="en-AU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" y="4049412"/>
              <a:ext cx="15592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1" dirty="0" smtClean="0"/>
                <a:t>Low Resourced</a:t>
              </a:r>
              <a:endParaRPr lang="en-AU" b="1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529" y="3574384"/>
            <a:ext cx="2575471" cy="144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5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per Processing Overview &amp; Work Flows and Editing Criteria TM2018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6" id="{32F7340C-663D-7C42-B161-F600CD9165BA}" vid="{8CDD232F-7A58-1749-A13B-521433D3CBA8}"/>
    </a:ext>
  </a:extLst>
</a:theme>
</file>

<file path=ppt/theme/theme2.xml><?xml version="1.0" encoding="utf-8"?>
<a:theme xmlns:a="http://schemas.openxmlformats.org/drawingml/2006/main" name="ANSTO Main Content">
  <a:themeElements>
    <a:clrScheme name="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6" id="{32F7340C-663D-7C42-B161-F600CD9165BA}" vid="{92C94C1F-1104-E94F-8C83-A74CD17DD21A}"/>
    </a:ext>
  </a:extLst>
</a:theme>
</file>

<file path=ppt/theme/theme3.xml><?xml version="1.0" encoding="utf-8"?>
<a:theme xmlns:a="http://schemas.openxmlformats.org/drawingml/2006/main" name="ANSTO Blue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6" id="{32F7340C-663D-7C42-B161-F600CD9165BA}" vid="{DCCAFABF-46EE-0546-ABE2-E3117E630378}"/>
    </a:ext>
  </a:extLst>
</a:theme>
</file>

<file path=ppt/theme/theme4.xml><?xml version="1.0" encoding="utf-8"?>
<a:theme xmlns:a="http://schemas.openxmlformats.org/drawingml/2006/main" name="ANSTO Dark blue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6" id="{32F7340C-663D-7C42-B161-F600CD9165BA}" vid="{68C6D243-74AD-D74F-B5A3-547B47C9947C}"/>
    </a:ext>
  </a:extLst>
</a:theme>
</file>

<file path=ppt/theme/theme5.xml><?xml version="1.0" encoding="utf-8"?>
<a:theme xmlns:a="http://schemas.openxmlformats.org/drawingml/2006/main" name="ANSTO Teal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6" id="{32F7340C-663D-7C42-B161-F600CD9165BA}" vid="{FC45133E-D240-6347-9C09-12C118A6A0F5}"/>
    </a:ext>
  </a:extLst>
</a:theme>
</file>

<file path=ppt/theme/theme6.xml><?xml version="1.0" encoding="utf-8"?>
<a:theme xmlns:a="http://schemas.openxmlformats.org/drawingml/2006/main" name="ANSTO Thank you slide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6" id="{32F7340C-663D-7C42-B161-F600CD9165BA}" vid="{D8F13104-D9FA-E549-A428-FA0F01F20E8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 Processing Overview &amp; Work Flows and Editing Criteria TM2018</Template>
  <TotalTime>2632</TotalTime>
  <Words>1856</Words>
  <Application>Microsoft Office PowerPoint</Application>
  <PresentationFormat>On-screen Show (4:3)</PresentationFormat>
  <Paragraphs>354</Paragraphs>
  <Slides>43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9" baseType="lpstr">
      <vt:lpstr>Arial</vt:lpstr>
      <vt:lpstr>Fira Sans ExtraBold</vt:lpstr>
      <vt:lpstr>Poppins</vt:lpstr>
      <vt:lpstr>Fira Sans Light</vt:lpstr>
      <vt:lpstr>Fira Sans</vt:lpstr>
      <vt:lpstr>Wingdings</vt:lpstr>
      <vt:lpstr>Calibri</vt:lpstr>
      <vt:lpstr>Paper Processing Overview &amp; Work Flows and Editing Criteria TM2018</vt:lpstr>
      <vt:lpstr>ANSTO Main Content</vt:lpstr>
      <vt:lpstr>ANSTO Blue slides</vt:lpstr>
      <vt:lpstr>ANSTO Dark blue slides</vt:lpstr>
      <vt:lpstr>ANSTO Teal slides</vt:lpstr>
      <vt:lpstr>ANSTO Thank you slide</vt:lpstr>
      <vt:lpstr>Acrobat Document</vt:lpstr>
      <vt:lpstr>Adobe Acrobat Document</vt:lpstr>
      <vt:lpstr>Document</vt:lpstr>
      <vt:lpstr>Paper Processing Overview &amp; Work Flows, and Editing Criteria</vt:lpstr>
      <vt:lpstr>Tell Them What Your Going to Tell Them!</vt:lpstr>
      <vt:lpstr>Some Disclaimers .1</vt:lpstr>
      <vt:lpstr>Some Disclaimers .2</vt:lpstr>
      <vt:lpstr>Some Disclaimers .3</vt:lpstr>
      <vt:lpstr>We Stand on the Shoulders of Giants!</vt:lpstr>
      <vt:lpstr>Existing Resources</vt:lpstr>
      <vt:lpstr>Existing Resources</vt:lpstr>
      <vt:lpstr>Quality of your Proceedings</vt:lpstr>
      <vt:lpstr>Roles</vt:lpstr>
      <vt:lpstr>Time Lines and Activities (BC)</vt:lpstr>
      <vt:lpstr>Time Lines and Activities (C-5 to C+5)</vt:lpstr>
      <vt:lpstr>Basic Life Cycle of a Paper</vt:lpstr>
      <vt:lpstr>Setting Up Privileges</vt:lpstr>
      <vt:lpstr>Basic Life Cycle of a Paper</vt:lpstr>
      <vt:lpstr>Understanding Your Work Load</vt:lpstr>
      <vt:lpstr>Forming an Editorial Team</vt:lpstr>
      <vt:lpstr>Forming an Editorial Team</vt:lpstr>
      <vt:lpstr>Forming an Editorial Team</vt:lpstr>
      <vt:lpstr>Forming an Editorial Team</vt:lpstr>
      <vt:lpstr>Forming an Editorial Team</vt:lpstr>
      <vt:lpstr>Forming an Editorial Team</vt:lpstr>
      <vt:lpstr>Introduction Talk (C-1) Suggested Points to Cover</vt:lpstr>
      <vt:lpstr>Proceedings Office Layout</vt:lpstr>
      <vt:lpstr>Proceedings Office Layout</vt:lpstr>
      <vt:lpstr>Editing Papers</vt:lpstr>
      <vt:lpstr>Editing Papers</vt:lpstr>
      <vt:lpstr>Editing Papers</vt:lpstr>
      <vt:lpstr>Editing Papers</vt:lpstr>
      <vt:lpstr>Editing Papers</vt:lpstr>
      <vt:lpstr>Editing Papers</vt:lpstr>
      <vt:lpstr>Editing Papers</vt:lpstr>
      <vt:lpstr>Editing Papers Transparencies</vt:lpstr>
      <vt:lpstr>Monitoring Progress</vt:lpstr>
      <vt:lpstr>Monitoring Progress</vt:lpstr>
      <vt:lpstr>Monitoring Progress</vt:lpstr>
      <vt:lpstr>Monitoring Progress</vt:lpstr>
      <vt:lpstr>Controlling Editing Criteria</vt:lpstr>
      <vt:lpstr>Controlling Editing Criteria</vt:lpstr>
      <vt:lpstr>Controlling Editing Criteria</vt:lpstr>
      <vt:lpstr>Controlling Editing Criteria</vt:lpstr>
      <vt:lpstr>Expectations</vt:lpstr>
      <vt:lpstr>PowerPoint Presentation</vt:lpstr>
    </vt:vector>
  </TitlesOfParts>
  <Company>ANSTO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Paper Processing Overview &amp; Work Flows, and Editing Criteria</dc:title>
  <dc:creator>BUTTON, David</dc:creator>
  <cp:lastModifiedBy>BUTTON, David</cp:lastModifiedBy>
  <cp:revision>121</cp:revision>
  <cp:lastPrinted>2018-11-21T04:49:33Z</cp:lastPrinted>
  <dcterms:created xsi:type="dcterms:W3CDTF">2018-11-20T05:08:32Z</dcterms:created>
  <dcterms:modified xsi:type="dcterms:W3CDTF">2018-12-04T09:34:51Z</dcterms:modified>
</cp:coreProperties>
</file>