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56" r:id="rId1"/>
  </p:sldMasterIdLst>
  <p:notesMasterIdLst>
    <p:notesMasterId r:id="rId35"/>
  </p:notesMasterIdLst>
  <p:handoutMasterIdLst>
    <p:handoutMasterId r:id="rId36"/>
  </p:handoutMasterIdLst>
  <p:sldIdLst>
    <p:sldId id="676" r:id="rId2"/>
    <p:sldId id="677" r:id="rId3"/>
    <p:sldId id="652" r:id="rId4"/>
    <p:sldId id="667" r:id="rId5"/>
    <p:sldId id="680" r:id="rId6"/>
    <p:sldId id="669" r:id="rId7"/>
    <p:sldId id="678" r:id="rId8"/>
    <p:sldId id="628" r:id="rId9"/>
    <p:sldId id="670" r:id="rId10"/>
    <p:sldId id="631" r:id="rId11"/>
    <p:sldId id="632" r:id="rId12"/>
    <p:sldId id="634" r:id="rId13"/>
    <p:sldId id="630" r:id="rId14"/>
    <p:sldId id="671" r:id="rId15"/>
    <p:sldId id="635" r:id="rId16"/>
    <p:sldId id="636" r:id="rId17"/>
    <p:sldId id="672" r:id="rId18"/>
    <p:sldId id="644" r:id="rId19"/>
    <p:sldId id="637" r:id="rId20"/>
    <p:sldId id="650" r:id="rId21"/>
    <p:sldId id="638" r:id="rId22"/>
    <p:sldId id="640" r:id="rId23"/>
    <p:sldId id="651" r:id="rId24"/>
    <p:sldId id="674" r:id="rId25"/>
    <p:sldId id="679" r:id="rId26"/>
    <p:sldId id="681" r:id="rId27"/>
    <p:sldId id="682" r:id="rId28"/>
    <p:sldId id="683" r:id="rId29"/>
    <p:sldId id="684" r:id="rId30"/>
    <p:sldId id="685" r:id="rId31"/>
    <p:sldId id="686" r:id="rId32"/>
    <p:sldId id="687" r:id="rId33"/>
    <p:sldId id="688" r:id="rId34"/>
  </p:sldIdLst>
  <p:sldSz cx="9906000" cy="6858000" type="A4"/>
  <p:notesSz cx="6642100" cy="9653588"/>
  <p:embeddedFontLst>
    <p:embeddedFont>
      <p:font typeface="Consolas" panose="020B0609020204030204" pitchFamily="49"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Utopia Std Semibold" panose="02040703060506020204" charset="0"/>
      <p:bold r:id="rId49"/>
      <p:boldItalic r:id="rId5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19">
          <p15:clr>
            <a:srgbClr val="A4A3A4"/>
          </p15:clr>
        </p15:guide>
        <p15:guide id="2" pos="308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3333CC"/>
    <a:srgbClr val="DDDDDD"/>
    <a:srgbClr val="6600CC"/>
    <a:srgbClr val="800080"/>
    <a:srgbClr val="666699"/>
    <a:srgbClr val="9933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1" autoAdjust="0"/>
    <p:restoredTop sz="97356" autoAdjust="0"/>
  </p:normalViewPr>
  <p:slideViewPr>
    <p:cSldViewPr snapToGrid="0">
      <p:cViewPr varScale="1">
        <p:scale>
          <a:sx n="148" d="100"/>
          <a:sy n="148" d="100"/>
        </p:scale>
        <p:origin x="-53" y="28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118" y="-102"/>
      </p:cViewPr>
      <p:guideLst>
        <p:guide orient="horz" pos="2119"/>
        <p:guide pos="308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9525"/>
            <a:ext cx="2879725" cy="449263"/>
          </a:xfrm>
          <a:prstGeom prst="rect">
            <a:avLst/>
          </a:prstGeom>
          <a:noFill/>
          <a:ln w="9525">
            <a:noFill/>
            <a:miter lim="800000"/>
            <a:headEnd/>
            <a:tailEnd/>
          </a:ln>
          <a:effectLst/>
        </p:spPr>
        <p:txBody>
          <a:bodyPr vert="horz" wrap="square" lIns="18599" tIns="0" rIns="18599" bIns="0" numCol="1" anchor="t" anchorCtr="0" compatLnSpc="1">
            <a:prstTxWarp prst="textNoShape">
              <a:avLst/>
            </a:prstTxWarp>
          </a:bodyPr>
          <a:lstStyle>
            <a:lvl1pPr defTabSz="889000" eaLnBrk="0" hangingPunct="0">
              <a:defRPr sz="900" i="1"/>
            </a:lvl1pPr>
          </a:lstStyle>
          <a:p>
            <a:pPr>
              <a:defRPr/>
            </a:pPr>
            <a:endParaRPr lang="en-US"/>
          </a:p>
        </p:txBody>
      </p:sp>
      <p:sp>
        <p:nvSpPr>
          <p:cNvPr id="3075" name="Rectangle 3"/>
          <p:cNvSpPr>
            <a:spLocks noGrp="1" noChangeArrowheads="1"/>
          </p:cNvSpPr>
          <p:nvPr>
            <p:ph type="dt" sz="quarter" idx="1"/>
          </p:nvPr>
        </p:nvSpPr>
        <p:spPr bwMode="auto">
          <a:xfrm>
            <a:off x="3762375" y="9525"/>
            <a:ext cx="2879725" cy="449263"/>
          </a:xfrm>
          <a:prstGeom prst="rect">
            <a:avLst/>
          </a:prstGeom>
          <a:noFill/>
          <a:ln w="9525">
            <a:noFill/>
            <a:miter lim="800000"/>
            <a:headEnd/>
            <a:tailEnd/>
          </a:ln>
          <a:effectLst/>
        </p:spPr>
        <p:txBody>
          <a:bodyPr vert="horz" wrap="square" lIns="18599" tIns="0" rIns="18599" bIns="0" numCol="1" anchor="t" anchorCtr="0" compatLnSpc="1">
            <a:prstTxWarp prst="textNoShape">
              <a:avLst/>
            </a:prstTxWarp>
          </a:bodyPr>
          <a:lstStyle>
            <a:lvl1pPr algn="r" defTabSz="889000" eaLnBrk="0" hangingPunct="0">
              <a:defRPr sz="900" i="1"/>
            </a:lvl1pPr>
          </a:lstStyle>
          <a:p>
            <a:pPr>
              <a:defRPr/>
            </a:pPr>
            <a:endParaRPr lang="en-US"/>
          </a:p>
        </p:txBody>
      </p:sp>
      <p:sp>
        <p:nvSpPr>
          <p:cNvPr id="3076" name="Rectangle 4"/>
          <p:cNvSpPr>
            <a:spLocks noGrp="1" noChangeArrowheads="1"/>
          </p:cNvSpPr>
          <p:nvPr>
            <p:ph type="ftr" sz="quarter" idx="2"/>
          </p:nvPr>
        </p:nvSpPr>
        <p:spPr bwMode="auto">
          <a:xfrm>
            <a:off x="0" y="9194800"/>
            <a:ext cx="2879725" cy="449263"/>
          </a:xfrm>
          <a:prstGeom prst="rect">
            <a:avLst/>
          </a:prstGeom>
          <a:noFill/>
          <a:ln w="9525">
            <a:noFill/>
            <a:miter lim="800000"/>
            <a:headEnd/>
            <a:tailEnd/>
          </a:ln>
          <a:effectLst/>
        </p:spPr>
        <p:txBody>
          <a:bodyPr vert="horz" wrap="square" lIns="18599" tIns="0" rIns="18599" bIns="0" numCol="1" anchor="b" anchorCtr="0" compatLnSpc="1">
            <a:prstTxWarp prst="textNoShape">
              <a:avLst/>
            </a:prstTxWarp>
          </a:bodyPr>
          <a:lstStyle>
            <a:lvl1pPr defTabSz="889000" eaLnBrk="0" hangingPunct="0">
              <a:defRPr sz="900" i="1"/>
            </a:lvl1pPr>
          </a:lstStyle>
          <a:p>
            <a:pPr>
              <a:defRPr/>
            </a:pPr>
            <a:endParaRPr lang="en-US"/>
          </a:p>
        </p:txBody>
      </p:sp>
      <p:sp>
        <p:nvSpPr>
          <p:cNvPr id="3077" name="Rectangle 5"/>
          <p:cNvSpPr>
            <a:spLocks noGrp="1" noChangeArrowheads="1"/>
          </p:cNvSpPr>
          <p:nvPr>
            <p:ph type="sldNum" sz="quarter" idx="3"/>
          </p:nvPr>
        </p:nvSpPr>
        <p:spPr bwMode="auto">
          <a:xfrm>
            <a:off x="3762375" y="9194800"/>
            <a:ext cx="2879725" cy="449263"/>
          </a:xfrm>
          <a:prstGeom prst="rect">
            <a:avLst/>
          </a:prstGeom>
          <a:noFill/>
          <a:ln w="9525">
            <a:noFill/>
            <a:miter lim="800000"/>
            <a:headEnd/>
            <a:tailEnd/>
          </a:ln>
          <a:effectLst/>
        </p:spPr>
        <p:txBody>
          <a:bodyPr vert="horz" wrap="square" lIns="18599" tIns="0" rIns="18599" bIns="0" numCol="1" anchor="b" anchorCtr="0" compatLnSpc="1">
            <a:prstTxWarp prst="textNoShape">
              <a:avLst/>
            </a:prstTxWarp>
          </a:bodyPr>
          <a:lstStyle>
            <a:lvl1pPr algn="r" defTabSz="889000" eaLnBrk="0" hangingPunct="0">
              <a:defRPr sz="900" i="1"/>
            </a:lvl1pPr>
          </a:lstStyle>
          <a:p>
            <a:pPr>
              <a:defRPr/>
            </a:pPr>
            <a:fld id="{87FF1692-9850-436B-9C7D-F353697C8012}" type="slidenum">
              <a:rPr lang="en-US"/>
              <a:pPr>
                <a:defRPr/>
              </a:pPr>
              <a:t>‹#›</a:t>
            </a:fld>
            <a:endParaRPr lang="en-US"/>
          </a:p>
        </p:txBody>
      </p:sp>
    </p:spTree>
    <p:extLst>
      <p:ext uri="{BB962C8B-B14F-4D97-AF65-F5344CB8AC3E}">
        <p14:creationId xmlns:p14="http://schemas.microsoft.com/office/powerpoint/2010/main" val="3385358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879725" cy="449263"/>
          </a:xfrm>
          <a:prstGeom prst="rect">
            <a:avLst/>
          </a:prstGeom>
          <a:noFill/>
          <a:ln w="9525">
            <a:noFill/>
            <a:miter lim="800000"/>
            <a:headEnd/>
            <a:tailEnd/>
          </a:ln>
          <a:effectLst/>
        </p:spPr>
        <p:txBody>
          <a:bodyPr vert="horz" wrap="square" lIns="18599" tIns="0" rIns="18599" bIns="0" numCol="1" anchor="t" anchorCtr="0" compatLnSpc="1">
            <a:prstTxWarp prst="textNoShape">
              <a:avLst/>
            </a:prstTxWarp>
          </a:bodyPr>
          <a:lstStyle>
            <a:lvl1pPr defTabSz="889000" eaLnBrk="0" hangingPunct="0">
              <a:defRPr sz="9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762375" y="9525"/>
            <a:ext cx="2879725" cy="449263"/>
          </a:xfrm>
          <a:prstGeom prst="rect">
            <a:avLst/>
          </a:prstGeom>
          <a:noFill/>
          <a:ln w="9525">
            <a:noFill/>
            <a:miter lim="800000"/>
            <a:headEnd/>
            <a:tailEnd/>
          </a:ln>
          <a:effectLst/>
        </p:spPr>
        <p:txBody>
          <a:bodyPr vert="horz" wrap="square" lIns="18599" tIns="0" rIns="18599" bIns="0" numCol="1" anchor="t" anchorCtr="0" compatLnSpc="1">
            <a:prstTxWarp prst="textNoShape">
              <a:avLst/>
            </a:prstTxWarp>
          </a:bodyPr>
          <a:lstStyle>
            <a:lvl1pPr algn="r" defTabSz="889000" eaLnBrk="0" hangingPunct="0">
              <a:defRPr sz="9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94800"/>
            <a:ext cx="2879725" cy="449263"/>
          </a:xfrm>
          <a:prstGeom prst="rect">
            <a:avLst/>
          </a:prstGeom>
          <a:noFill/>
          <a:ln w="9525">
            <a:noFill/>
            <a:miter lim="800000"/>
            <a:headEnd/>
            <a:tailEnd/>
          </a:ln>
          <a:effectLst/>
        </p:spPr>
        <p:txBody>
          <a:bodyPr vert="horz" wrap="square" lIns="18599" tIns="0" rIns="18599" bIns="0" numCol="1" anchor="b" anchorCtr="0" compatLnSpc="1">
            <a:prstTxWarp prst="textNoShape">
              <a:avLst/>
            </a:prstTxWarp>
          </a:bodyPr>
          <a:lstStyle>
            <a:lvl1pPr defTabSz="889000" eaLnBrk="0" hangingPunct="0">
              <a:defRPr sz="9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762375" y="9194800"/>
            <a:ext cx="2879725" cy="449263"/>
          </a:xfrm>
          <a:prstGeom prst="rect">
            <a:avLst/>
          </a:prstGeom>
          <a:noFill/>
          <a:ln w="9525">
            <a:noFill/>
            <a:miter lim="800000"/>
            <a:headEnd/>
            <a:tailEnd/>
          </a:ln>
          <a:effectLst/>
        </p:spPr>
        <p:txBody>
          <a:bodyPr vert="horz" wrap="square" lIns="18599" tIns="0" rIns="18599" bIns="0" numCol="1" anchor="b" anchorCtr="0" compatLnSpc="1">
            <a:prstTxWarp prst="textNoShape">
              <a:avLst/>
            </a:prstTxWarp>
          </a:bodyPr>
          <a:lstStyle>
            <a:lvl5pPr marL="1787525" lvl="4" algn="r" defTabSz="889000" eaLnBrk="0" hangingPunct="0">
              <a:defRPr sz="1400" i="1">
                <a:latin typeface="Times New Roman" pitchFamily="18" charset="0"/>
              </a:defRPr>
            </a:lvl5pPr>
          </a:lstStyle>
          <a:p>
            <a:pPr lvl="4">
              <a:defRPr/>
            </a:pPr>
            <a:fld id="{2FFF652D-B87A-4F07-9BD5-75F527090FFD}" type="slidenum">
              <a:rPr lang="en-US"/>
              <a:pPr lvl="4">
                <a:defRPr/>
              </a:pPr>
              <a:t>‹#›</a:t>
            </a:fld>
            <a:endParaRPr lang="en-US"/>
          </a:p>
        </p:txBody>
      </p:sp>
      <p:sp>
        <p:nvSpPr>
          <p:cNvPr id="2054" name="Rectangle 6"/>
          <p:cNvSpPr>
            <a:spLocks noGrp="1" noChangeArrowheads="1"/>
          </p:cNvSpPr>
          <p:nvPr>
            <p:ph type="body" sz="quarter" idx="3"/>
          </p:nvPr>
        </p:nvSpPr>
        <p:spPr bwMode="auto">
          <a:xfrm>
            <a:off x="885825" y="4587875"/>
            <a:ext cx="4870450" cy="4070350"/>
          </a:xfrm>
          <a:prstGeom prst="rect">
            <a:avLst/>
          </a:prstGeom>
          <a:noFill/>
          <a:ln w="9525">
            <a:noFill/>
            <a:miter lim="800000"/>
            <a:headEnd/>
            <a:tailEnd/>
          </a:ln>
          <a:effectLst/>
        </p:spPr>
        <p:txBody>
          <a:bodyPr vert="horz" wrap="square" lIns="89895" tIns="44948" rIns="89895" bIns="4494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5" name="Rectangle 7"/>
          <p:cNvSpPr>
            <a:spLocks noGrp="1" noRot="1" noChangeAspect="1" noChangeArrowheads="1" noTextEdit="1"/>
          </p:cNvSpPr>
          <p:nvPr>
            <p:ph type="sldImg" idx="2"/>
          </p:nvPr>
        </p:nvSpPr>
        <p:spPr bwMode="auto">
          <a:xfrm>
            <a:off x="884238" y="850900"/>
            <a:ext cx="4876800" cy="3376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08232449"/>
      </p:ext>
    </p:extLst>
  </p:cSld>
  <p:clrMap bg1="lt1" tx1="dk1" bg2="lt2" tx2="dk2" accent1="accent1" accent2="accent2" accent3="accent3" accent4="accent4" accent5="accent5" accent6="accent6" hlink="hlink" folHlink="folHlink"/>
  <p:hf sldNum="0" hdr="0" ftr="0" dt="0"/>
  <p:notesStyle>
    <a:lvl1pPr algn="l" defTabSz="909638" rtl="0" eaLnBrk="0" fontAlgn="base" hangingPunct="0">
      <a:spcBef>
        <a:spcPct val="30000"/>
      </a:spcBef>
      <a:spcAft>
        <a:spcPct val="0"/>
      </a:spcAft>
      <a:defRPr sz="1600" kern="1200">
        <a:solidFill>
          <a:schemeClr val="tx1"/>
        </a:solidFill>
        <a:latin typeface="Arial" charset="0"/>
        <a:ea typeface="+mn-ea"/>
        <a:cs typeface="+mn-cs"/>
      </a:defRPr>
    </a:lvl1pPr>
    <a:lvl2pPr marL="457200" algn="l" defTabSz="909638" rtl="0" eaLnBrk="0" fontAlgn="base" hangingPunct="0">
      <a:spcBef>
        <a:spcPct val="30000"/>
      </a:spcBef>
      <a:spcAft>
        <a:spcPct val="0"/>
      </a:spcAft>
      <a:defRPr sz="1600" kern="1200">
        <a:solidFill>
          <a:schemeClr val="tx1"/>
        </a:solidFill>
        <a:latin typeface="Arial" charset="0"/>
        <a:ea typeface="+mn-ea"/>
        <a:cs typeface="+mn-cs"/>
      </a:defRPr>
    </a:lvl2pPr>
    <a:lvl3pPr marL="909638" algn="l" defTabSz="909638" rtl="0" eaLnBrk="0" fontAlgn="base" hangingPunct="0">
      <a:spcBef>
        <a:spcPct val="30000"/>
      </a:spcBef>
      <a:spcAft>
        <a:spcPct val="0"/>
      </a:spcAft>
      <a:defRPr sz="1600" kern="1200">
        <a:solidFill>
          <a:schemeClr val="tx1"/>
        </a:solidFill>
        <a:latin typeface="Arial" charset="0"/>
        <a:ea typeface="+mn-ea"/>
        <a:cs typeface="+mn-cs"/>
      </a:defRPr>
    </a:lvl3pPr>
    <a:lvl4pPr marL="1371600" algn="l" defTabSz="909638" rtl="0" eaLnBrk="0" fontAlgn="base" hangingPunct="0">
      <a:spcBef>
        <a:spcPct val="30000"/>
      </a:spcBef>
      <a:spcAft>
        <a:spcPct val="0"/>
      </a:spcAft>
      <a:defRPr sz="1600" kern="1200">
        <a:solidFill>
          <a:schemeClr val="tx1"/>
        </a:solidFill>
        <a:latin typeface="Arial" charset="0"/>
        <a:ea typeface="+mn-ea"/>
        <a:cs typeface="+mn-cs"/>
      </a:defRPr>
    </a:lvl4pPr>
    <a:lvl5pPr marL="1828800" algn="l" defTabSz="909638"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58755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97222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00033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127499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07930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39080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275540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655176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76217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404035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18998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1554221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251713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371882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577793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49032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445671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05077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84452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3135334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98858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77220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43985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43935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216208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596611" y="5052547"/>
            <a:ext cx="6106762"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85714" y="3132291"/>
            <a:ext cx="7773297"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dirty="0" smtClean="0"/>
            </a:lvl1pPr>
          </a:lstStyle>
          <a:p>
            <a:pPr>
              <a:defRPr/>
            </a:pPr>
            <a:r>
              <a:rPr lang="en-US"/>
              <a:t>Team Meeting, 06 Nov 2012, Valencia, Spain</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9DB565B5-1E97-4C7D-8C72-1EB5A3D46A33}" type="slidenum">
              <a:rPr lang="en-US" smtClean="0"/>
              <a:pPr>
                <a:defRPr/>
              </a:pPr>
              <a:t>‹#›</a:t>
            </a:fld>
            <a:endParaRPr lang="en-US" dirty="0"/>
          </a:p>
        </p:txBody>
      </p:sp>
    </p:spTree>
    <p:extLst>
      <p:ext uri="{BB962C8B-B14F-4D97-AF65-F5344CB8AC3E}">
        <p14:creationId xmlns:p14="http://schemas.microsoft.com/office/powerpoint/2010/main" val="15599948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DA203B-581B-4603-B27F-F8C6CFE5A550}" type="slidenum">
              <a:rPr lang="en-US"/>
              <a:pPr>
                <a:defRPr/>
              </a:pPr>
              <a:t>‹#›</a:t>
            </a:fld>
            <a:endParaRPr lang="en-US"/>
          </a:p>
        </p:txBody>
      </p:sp>
    </p:spTree>
    <p:extLst>
      <p:ext uri="{BB962C8B-B14F-4D97-AF65-F5344CB8AC3E}">
        <p14:creationId xmlns:p14="http://schemas.microsoft.com/office/powerpoint/2010/main" val="81632821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19"/>
            <a:ext cx="222885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601123" y="731521"/>
            <a:ext cx="523172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6ECE33C-BCCD-4E91-8D0C-34BB85594061}" type="slidenum">
              <a:rPr lang="en-US"/>
              <a:pPr>
                <a:defRPr/>
              </a:pPr>
              <a:t>‹#›</a:t>
            </a:fld>
            <a:endParaRPr lang="en-US"/>
          </a:p>
        </p:txBody>
      </p:sp>
    </p:spTree>
    <p:extLst>
      <p:ext uri="{BB962C8B-B14F-4D97-AF65-F5344CB8AC3E}">
        <p14:creationId xmlns:p14="http://schemas.microsoft.com/office/powerpoint/2010/main" val="53665488"/>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3">
        <a:schemeClr val="bg1"/>
      </p:bgRef>
    </p:bg>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238250" y="731520"/>
            <a:ext cx="6934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8726931"/>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02630" y="2172648"/>
            <a:ext cx="6463887"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190975" y="4607511"/>
            <a:ext cx="646803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94160DC5-B882-4832-98AA-0A9F32262393}" type="slidenum">
              <a:rPr lang="en-US"/>
              <a:pPr>
                <a:defRPr/>
              </a:pPr>
              <a:t>‹#›</a:t>
            </a:fld>
            <a:endParaRPr lang="en-US"/>
          </a:p>
        </p:txBody>
      </p:sp>
    </p:spTree>
    <p:extLst>
      <p:ext uri="{BB962C8B-B14F-4D97-AF65-F5344CB8AC3E}">
        <p14:creationId xmlns:p14="http://schemas.microsoft.com/office/powerpoint/2010/main" val="159092551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38249" y="731519"/>
            <a:ext cx="3625596"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032248" y="731520"/>
            <a:ext cx="3625596"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BF590710-564C-42D4-831A-5B63C2C97E7C}" type="slidenum">
              <a:rPr lang="en-US"/>
              <a:pPr>
                <a:defRPr/>
              </a:pPr>
              <a:t>‹#›</a:t>
            </a:fld>
            <a:endParaRPr lang="en-US"/>
          </a:p>
        </p:txBody>
      </p:sp>
    </p:spTree>
    <p:extLst>
      <p:ext uri="{BB962C8B-B14F-4D97-AF65-F5344CB8AC3E}">
        <p14:creationId xmlns:p14="http://schemas.microsoft.com/office/powerpoint/2010/main" val="25058351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2819"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4576"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09"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5B4925E-7260-47DA-B07B-EFA0C2D92DEC}" type="slidenum">
              <a:rPr lang="en-US"/>
              <a:pPr>
                <a:defRPr/>
              </a:pPr>
              <a:t>‹#›</a:t>
            </a:fld>
            <a:endParaRPr lang="en-US"/>
          </a:p>
        </p:txBody>
      </p:sp>
    </p:spTree>
    <p:extLst>
      <p:ext uri="{BB962C8B-B14F-4D97-AF65-F5344CB8AC3E}">
        <p14:creationId xmlns:p14="http://schemas.microsoft.com/office/powerpoint/2010/main" val="146738996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67284FC-1A66-4696-BCDA-B0365D7F009C}" type="slidenum">
              <a:rPr lang="en-US"/>
              <a:pPr>
                <a:defRPr/>
              </a:pPr>
              <a:t>‹#›</a:t>
            </a:fld>
            <a:endParaRPr lang="en-US"/>
          </a:p>
        </p:txBody>
      </p:sp>
    </p:spTree>
    <p:extLst>
      <p:ext uri="{BB962C8B-B14F-4D97-AF65-F5344CB8AC3E}">
        <p14:creationId xmlns:p14="http://schemas.microsoft.com/office/powerpoint/2010/main" val="160148099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A7AE5CB-26EC-4901-AAFF-45A957E714F8}" type="slidenum">
              <a:rPr lang="en-US"/>
              <a:pPr>
                <a:defRPr/>
              </a:pPr>
              <a:t>‹#›</a:t>
            </a:fld>
            <a:endParaRPr lang="en-US"/>
          </a:p>
        </p:txBody>
      </p:sp>
    </p:spTree>
    <p:extLst>
      <p:ext uri="{BB962C8B-B14F-4D97-AF65-F5344CB8AC3E}">
        <p14:creationId xmlns:p14="http://schemas.microsoft.com/office/powerpoint/2010/main" val="309121706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19" y="2209802"/>
            <a:ext cx="3939092"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976309"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65413" y="3497803"/>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B96A8D-1E16-478B-9DC9-1A9EF3FFC2EE}" type="slidenum">
              <a:rPr lang="en-US"/>
              <a:pPr>
                <a:defRPr/>
              </a:pPr>
              <a:t>‹#›</a:t>
            </a:fld>
            <a:endParaRPr lang="en-US"/>
          </a:p>
        </p:txBody>
      </p:sp>
    </p:spTree>
    <p:extLst>
      <p:ext uri="{BB962C8B-B14F-4D97-AF65-F5344CB8AC3E}">
        <p14:creationId xmlns:p14="http://schemas.microsoft.com/office/powerpoint/2010/main" val="228119805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1044" y="1010486"/>
            <a:ext cx="4001958"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87872" y="4464421"/>
            <a:ext cx="6915500"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p:txBody>
          <a:bodyPr/>
          <a:lstStyle>
            <a:lvl1pPr>
              <a:defRPr/>
            </a:lvl1pPr>
          </a:lstStyle>
          <a:p>
            <a:pPr>
              <a:defRPr/>
            </a:pPr>
            <a:fld id="{7D7B479F-8854-4FEF-82D6-7108AA81E707}" type="slidenum">
              <a:rPr lang="en-US"/>
              <a:pPr>
                <a:defRPr/>
              </a:pPr>
              <a:t>‹#›</a:t>
            </a:fld>
            <a:endParaRPr lang="en-US"/>
          </a:p>
        </p:txBody>
      </p:sp>
    </p:spTree>
    <p:extLst>
      <p:ext uri="{BB962C8B-B14F-4D97-AF65-F5344CB8AC3E}">
        <p14:creationId xmlns:p14="http://schemas.microsoft.com/office/powerpoint/2010/main" val="376451131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943100" y="4371975"/>
            <a:ext cx="7054850" cy="1143000"/>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1037" name="Text Placeholder 2"/>
          <p:cNvSpPr>
            <a:spLocks noGrp="1"/>
          </p:cNvSpPr>
          <p:nvPr>
            <p:ph type="body" idx="1"/>
          </p:nvPr>
        </p:nvSpPr>
        <p:spPr bwMode="auto">
          <a:xfrm>
            <a:off x="1238250" y="731838"/>
            <a:ext cx="69342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6550" y="6172200"/>
            <a:ext cx="272415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GB"/>
          </a:p>
        </p:txBody>
      </p:sp>
      <p:sp>
        <p:nvSpPr>
          <p:cNvPr id="5" name="Footer Placeholder 4"/>
          <p:cNvSpPr>
            <a:spLocks noGrp="1"/>
          </p:cNvSpPr>
          <p:nvPr>
            <p:ph type="ftr" sz="quarter" idx="3"/>
          </p:nvPr>
        </p:nvSpPr>
        <p:spPr>
          <a:xfrm>
            <a:off x="495300" y="6172200"/>
            <a:ext cx="36322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GB" dirty="0"/>
          </a:p>
        </p:txBody>
      </p:sp>
      <p:sp>
        <p:nvSpPr>
          <p:cNvPr id="6" name="Slide Number Placeholder 5"/>
          <p:cNvSpPr>
            <a:spLocks noGrp="1"/>
          </p:cNvSpPr>
          <p:nvPr>
            <p:ph type="sldNum" sz="quarter" idx="4"/>
          </p:nvPr>
        </p:nvSpPr>
        <p:spPr>
          <a:xfrm>
            <a:off x="4127500" y="6172200"/>
            <a:ext cx="19812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0CE9220F-D0FB-4E8F-9E44-8668CEC714E8}" type="slidenum">
              <a:rPr lang="en-US"/>
              <a:pPr>
                <a:defRPr/>
              </a:pPr>
              <a:t>‹#›</a:t>
            </a:fld>
            <a:endParaRPr lang="en-US"/>
          </a:p>
        </p:txBody>
      </p:sp>
      <p:sp>
        <p:nvSpPr>
          <p:cNvPr id="11" name="Text Box 8"/>
          <p:cNvSpPr txBox="1">
            <a:spLocks noChangeArrowheads="1"/>
          </p:cNvSpPr>
          <p:nvPr userDrawn="1"/>
        </p:nvSpPr>
        <p:spPr bwMode="auto">
          <a:xfrm>
            <a:off x="144463" y="64881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p>
        </p:txBody>
      </p:sp>
      <p:sp>
        <p:nvSpPr>
          <p:cNvPr id="12" name="Text Box 9"/>
          <p:cNvSpPr txBox="1">
            <a:spLocks noChangeArrowheads="1"/>
          </p:cNvSpPr>
          <p:nvPr userDrawn="1"/>
        </p:nvSpPr>
        <p:spPr bwMode="auto">
          <a:xfrm>
            <a:off x="20638" y="6593059"/>
            <a:ext cx="186013" cy="277641"/>
          </a:xfrm>
          <a:prstGeom prst="rect">
            <a:avLst/>
          </a:prstGeom>
          <a:noFill/>
          <a:ln w="9525" algn="ctr">
            <a:noFill/>
            <a:miter lim="800000"/>
            <a:headEnd/>
            <a:tailEnd/>
          </a:ln>
          <a:effectLst/>
        </p:spPr>
        <p:txBody>
          <a:bodyPr wrap="none" lIns="92075" tIns="46038" rIns="92075" bIns="46038"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1200" dirty="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17" r:id="rId4"/>
    <p:sldLayoutId id="2147483818" r:id="rId5"/>
    <p:sldLayoutId id="2147483819" r:id="rId6"/>
    <p:sldLayoutId id="2147483820" r:id="rId7"/>
    <p:sldLayoutId id="2147483821" r:id="rId8"/>
    <p:sldLayoutId id="2147483837" r:id="rId9"/>
    <p:sldLayoutId id="2147483822" r:id="rId10"/>
    <p:sldLayoutId id="2147483838" r:id="rId11"/>
  </p:sldLayoutIdLst>
  <p:transition>
    <p:fade thruBlk="1"/>
  </p:transition>
  <p:hf sldNum="0"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ubTitle" idx="1"/>
          </p:nvPr>
        </p:nvSpPr>
        <p:spPr>
          <a:xfrm>
            <a:off x="272265" y="5222924"/>
            <a:ext cx="5215156" cy="1895475"/>
          </a:xfrm>
        </p:spPr>
        <p:txBody>
          <a:bodyPr>
            <a:normAutofit fontScale="92500" lnSpcReduction="10000"/>
          </a:bodyPr>
          <a:lstStyle/>
          <a:p>
            <a:pPr eaLnBrk="1" hangingPunct="1"/>
            <a:r>
              <a:rPr lang="en-GB" sz="3200" dirty="0"/>
              <a:t>Volker RW Schaa</a:t>
            </a:r>
            <a:br>
              <a:rPr lang="en-GB" sz="3200" dirty="0"/>
            </a:br>
            <a:r>
              <a:rPr lang="en-GB" dirty="0"/>
              <a:t>GSI, Darmstadt, Germany</a:t>
            </a:r>
          </a:p>
          <a:p>
            <a:pPr eaLnBrk="1" hangingPunct="1"/>
            <a:r>
              <a:rPr lang="en-GB" sz="2000" dirty="0">
                <a:solidFill>
                  <a:schemeClr val="folHlink"/>
                </a:solidFill>
              </a:rPr>
              <a:t>Team Meeting 2018 </a:t>
            </a:r>
            <a:r>
              <a:rPr lang="en-GB" sz="2000" dirty="0">
                <a:solidFill>
                  <a:schemeClr val="folHlink"/>
                </a:solidFill>
                <a:latin typeface="Utopia Std Semibold" panose="02040703060506020204" pitchFamily="18" charset="0"/>
              </a:rPr>
              <a:t>—</a:t>
            </a:r>
            <a:r>
              <a:rPr lang="en-GB" sz="2000" dirty="0">
                <a:solidFill>
                  <a:schemeClr val="folHlink"/>
                </a:solidFill>
              </a:rPr>
              <a:t> Capetown, South Africa</a:t>
            </a:r>
            <a:br>
              <a:rPr lang="en-GB" sz="2000" dirty="0">
                <a:solidFill>
                  <a:schemeClr val="folHlink"/>
                </a:solidFill>
              </a:rPr>
            </a:br>
            <a:r>
              <a:rPr lang="en-GB" sz="2000" dirty="0">
                <a:solidFill>
                  <a:schemeClr val="folHlink"/>
                </a:solidFill>
              </a:rPr>
              <a:t>04 Dec 2018</a:t>
            </a:r>
            <a:br>
              <a:rPr lang="en-GB" sz="3200" dirty="0"/>
            </a:br>
            <a:endParaRPr lang="en-GB" sz="3200" dirty="0"/>
          </a:p>
        </p:txBody>
      </p:sp>
      <p:sp>
        <p:nvSpPr>
          <p:cNvPr id="3075" name="Rectangle 4"/>
          <p:cNvSpPr>
            <a:spLocks noGrp="1" noChangeArrowheads="1"/>
          </p:cNvSpPr>
          <p:nvPr>
            <p:ph type="ctrTitle"/>
          </p:nvPr>
        </p:nvSpPr>
        <p:spPr>
          <a:xfrm>
            <a:off x="161924" y="685800"/>
            <a:ext cx="9264016" cy="3162300"/>
          </a:xfrm>
        </p:spPr>
        <p:txBody>
          <a:bodyPr>
            <a:normAutofit/>
          </a:bodyPr>
          <a:lstStyle/>
          <a:p>
            <a:pPr eaLnBrk="1" fontAlgn="auto" hangingPunct="1">
              <a:spcAft>
                <a:spcPts val="0"/>
              </a:spcAft>
              <a:buClr>
                <a:schemeClr val="accent6">
                  <a:lumMod val="75000"/>
                </a:schemeClr>
              </a:buClr>
              <a:defRPr/>
            </a:pPr>
            <a:r>
              <a:rPr lang="en-US" dirty="0"/>
              <a:t>Scripting Overview</a:t>
            </a:r>
            <a:br>
              <a:rPr lang="en-US" dirty="0"/>
            </a:br>
            <a:r>
              <a:rPr lang="en-US" sz="2700" dirty="0"/>
              <a:t>Prior/During/Post Conference</a:t>
            </a:r>
            <a:br>
              <a:rPr lang="en-US" sz="2700" dirty="0"/>
            </a:br>
            <a:r>
              <a:rPr lang="en-US" sz="2700" dirty="0"/>
              <a:t>Trends in Submission Formats</a:t>
            </a:r>
            <a:br>
              <a:rPr lang="en-GB" dirty="0"/>
            </a:br>
            <a:r>
              <a:rPr lang="en-GB"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7642" y="257639"/>
            <a:ext cx="2620967" cy="3086599"/>
          </a:xfrm>
          <a:prstGeom prst="rect">
            <a:avLst/>
          </a:prstGeom>
        </p:spPr>
      </p:pic>
      <p:pic>
        <p:nvPicPr>
          <p:cNvPr id="4" name="Picture 3">
            <a:extLst>
              <a:ext uri="{FF2B5EF4-FFF2-40B4-BE49-F238E27FC236}">
                <a16:creationId xmlns:a16="http://schemas.microsoft.com/office/drawing/2014/main" id="{5C067E21-1DFB-4323-A9B4-B62598835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459" y="3384139"/>
            <a:ext cx="2604150" cy="2122809"/>
          </a:xfrm>
          <a:prstGeom prst="rect">
            <a:avLst/>
          </a:prstGeom>
        </p:spPr>
      </p:pic>
      <p:pic>
        <p:nvPicPr>
          <p:cNvPr id="6" name="Picture 5">
            <a:extLst>
              <a:ext uri="{FF2B5EF4-FFF2-40B4-BE49-F238E27FC236}">
                <a16:creationId xmlns:a16="http://schemas.microsoft.com/office/drawing/2014/main" id="{456D47C7-D620-49E7-A347-FD6641A78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32" y="2766675"/>
            <a:ext cx="6891528" cy="1931513"/>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US" b="1" dirty="0">
                <a:solidFill>
                  <a:srgbClr val="00B0F0"/>
                </a:solidFill>
              </a:rPr>
              <a:t>Broken Papers</a:t>
            </a:r>
            <a:r>
              <a:rPr lang="en-US" dirty="0">
                <a:solidFill>
                  <a:srgbClr val="FFFFFF"/>
                </a:solidFill>
              </a:rPr>
              <a:t> </a:t>
            </a:r>
            <a:r>
              <a:rPr lang="en-US" sz="1800" dirty="0">
                <a:solidFill>
                  <a:srgbClr val="FFFFFF"/>
                </a:solidFill>
              </a:rPr>
              <a:t>reported by </a:t>
            </a:r>
            <a:r>
              <a:rPr lang="en-US" sz="1800" dirty="0">
                <a:solidFill>
                  <a:srgbClr val="00B0F0"/>
                </a:solidFill>
                <a:latin typeface="Consolas" panose="020B0609020204030204" pitchFamily="49" charset="0"/>
              </a:rPr>
              <a:t>scan-keywords.pl</a:t>
            </a:r>
            <a:endParaRPr lang="en-US" sz="1800" b="1" dirty="0">
              <a:solidFill>
                <a:srgbClr val="00B0F0"/>
              </a:solidFill>
            </a:endParaRPr>
          </a:p>
          <a:p>
            <a:pPr marL="46037" indent="0" eaLnBrk="1" hangingPunct="1">
              <a:buClr>
                <a:schemeClr val="tx2">
                  <a:lumMod val="75000"/>
                </a:schemeClr>
              </a:buClr>
              <a:buSzPct val="110000"/>
              <a:buNone/>
            </a:pPr>
            <a:r>
              <a:rPr lang="en-US" dirty="0">
                <a:solidFill>
                  <a:srgbClr val="FFFFFF"/>
                </a:solidFill>
              </a:rPr>
              <a:t>Broken Papers: what does it mean?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46" y="1752600"/>
            <a:ext cx="4444100" cy="4957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00" y="1752600"/>
            <a:ext cx="4523400" cy="4957800"/>
          </a:xfrm>
          <a:prstGeom prst="rect">
            <a:avLst/>
          </a:prstGeom>
        </p:spPr>
      </p:pic>
    </p:spTree>
    <p:extLst>
      <p:ext uri="{BB962C8B-B14F-4D97-AF65-F5344CB8AC3E}">
        <p14:creationId xmlns:p14="http://schemas.microsoft.com/office/powerpoint/2010/main" val="77024363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US" b="1" dirty="0">
                <a:solidFill>
                  <a:srgbClr val="00B0F0"/>
                </a:solidFill>
              </a:rPr>
              <a:t>Broken Papers</a:t>
            </a:r>
            <a:r>
              <a:rPr lang="en-US" dirty="0">
                <a:solidFill>
                  <a:srgbClr val="FFFFFF"/>
                </a:solidFill>
              </a:rPr>
              <a:t> </a:t>
            </a:r>
            <a:r>
              <a:rPr lang="en-US" sz="1800" dirty="0">
                <a:solidFill>
                  <a:srgbClr val="FFFFFF"/>
                </a:solidFill>
              </a:rPr>
              <a:t>reported by </a:t>
            </a:r>
            <a:r>
              <a:rPr lang="en-US" sz="1800" dirty="0">
                <a:solidFill>
                  <a:srgbClr val="00B0F0"/>
                </a:solidFill>
                <a:latin typeface="Consolas" panose="020B0609020204030204" pitchFamily="49" charset="0"/>
              </a:rPr>
              <a:t>scan-keywords.pl</a:t>
            </a:r>
            <a:br>
              <a:rPr lang="en-US" dirty="0">
                <a:solidFill>
                  <a:srgbClr val="00B0F0"/>
                </a:solidFill>
                <a:latin typeface="Consolas" panose="020B0609020204030204" pitchFamily="49" charset="0"/>
              </a:rPr>
            </a:br>
            <a:br>
              <a:rPr lang="en-US" dirty="0">
                <a:solidFill>
                  <a:srgbClr val="00B0F0"/>
                </a:solidFill>
                <a:latin typeface="Consolas" panose="020B0609020204030204" pitchFamily="49" charset="0"/>
              </a:rPr>
            </a:br>
            <a:r>
              <a:rPr lang="en-US" sz="2000" dirty="0">
                <a:solidFill>
                  <a:schemeClr val="tx1"/>
                </a:solidFill>
                <a:latin typeface="+mj-lt"/>
              </a:rPr>
              <a:t>It can happen on the Author's side or </a:t>
            </a:r>
            <a:br>
              <a:rPr lang="en-US" sz="2000" dirty="0">
                <a:solidFill>
                  <a:schemeClr val="tx1"/>
                </a:solidFill>
                <a:latin typeface="+mj-lt"/>
              </a:rPr>
            </a:br>
            <a:r>
              <a:rPr lang="en-US" sz="2000" dirty="0">
                <a:solidFill>
                  <a:schemeClr val="tx1"/>
                </a:solidFill>
                <a:latin typeface="+mj-lt"/>
              </a:rPr>
              <a:t>when editing a paper in PDF. Most often</a:t>
            </a:r>
            <a:br>
              <a:rPr lang="en-US" sz="2000" dirty="0">
                <a:solidFill>
                  <a:schemeClr val="tx1"/>
                </a:solidFill>
                <a:latin typeface="+mj-lt"/>
              </a:rPr>
            </a:br>
            <a:r>
              <a:rPr lang="en-US" sz="2000" dirty="0">
                <a:solidFill>
                  <a:schemeClr val="tx1"/>
                </a:solidFill>
                <a:latin typeface="+mj-lt"/>
              </a:rPr>
              <a:t>it is caused by entering a text where </a:t>
            </a:r>
            <a:br>
              <a:rPr lang="en-US" sz="2000" dirty="0">
                <a:solidFill>
                  <a:schemeClr val="tx1"/>
                </a:solidFill>
                <a:latin typeface="+mj-lt"/>
              </a:rPr>
            </a:br>
            <a:r>
              <a:rPr lang="en-US" sz="2000" dirty="0">
                <a:solidFill>
                  <a:schemeClr val="tx1"/>
                </a:solidFill>
                <a:latin typeface="+mj-lt"/>
              </a:rPr>
              <a:t>the font is missing and has to be </a:t>
            </a:r>
            <a:br>
              <a:rPr lang="en-US" sz="2000" dirty="0">
                <a:solidFill>
                  <a:schemeClr val="tx1"/>
                </a:solidFill>
                <a:latin typeface="+mj-lt"/>
              </a:rPr>
            </a:br>
            <a:r>
              <a:rPr lang="en-US" sz="2000" dirty="0">
                <a:solidFill>
                  <a:schemeClr val="tx1"/>
                </a:solidFill>
                <a:latin typeface="+mj-lt"/>
              </a:rPr>
              <a:t>embedded.</a:t>
            </a:r>
          </a:p>
          <a:p>
            <a:pPr marL="46037" indent="0" eaLnBrk="1" hangingPunct="1">
              <a:buClr>
                <a:schemeClr val="tx2">
                  <a:lumMod val="75000"/>
                </a:schemeClr>
              </a:buClr>
              <a:buSzPct val="110000"/>
              <a:buNone/>
            </a:pPr>
            <a:r>
              <a:rPr lang="en-US" sz="2000" dirty="0">
                <a:solidFill>
                  <a:schemeClr val="tx1"/>
                </a:solidFill>
                <a:latin typeface="+mj-lt"/>
              </a:rPr>
              <a:t>Depending which font (CID) and where </a:t>
            </a:r>
            <a:br>
              <a:rPr lang="en-US" sz="2000" dirty="0">
                <a:solidFill>
                  <a:schemeClr val="tx1"/>
                </a:solidFill>
                <a:latin typeface="+mj-lt"/>
              </a:rPr>
            </a:br>
            <a:r>
              <a:rPr lang="en-US" sz="2000" dirty="0">
                <a:solidFill>
                  <a:schemeClr val="tx1"/>
                </a:solidFill>
                <a:latin typeface="+mj-lt"/>
              </a:rPr>
              <a:t>it is entered the encoding of the PDF </a:t>
            </a:r>
            <a:br>
              <a:rPr lang="en-US" sz="2000" dirty="0">
                <a:solidFill>
                  <a:schemeClr val="tx1"/>
                </a:solidFill>
                <a:latin typeface="+mj-lt"/>
              </a:rPr>
            </a:br>
            <a:r>
              <a:rPr lang="en-US" sz="2000" dirty="0">
                <a:solidFill>
                  <a:schemeClr val="tx1"/>
                </a:solidFill>
                <a:latin typeface="+mj-lt"/>
              </a:rPr>
              <a:t>file can break.</a:t>
            </a:r>
          </a:p>
          <a:p>
            <a:pPr marL="46037" indent="0" eaLnBrk="1" hangingPunct="1">
              <a:buClr>
                <a:schemeClr val="tx2">
                  <a:lumMod val="75000"/>
                </a:schemeClr>
              </a:buClr>
              <a:buSzPct val="110000"/>
              <a:buNone/>
            </a:pPr>
            <a:r>
              <a:rPr lang="en-US" sz="2000" dirty="0">
                <a:solidFill>
                  <a:schemeClr val="tx1"/>
                </a:solidFill>
                <a:latin typeface="+mj-lt"/>
              </a:rPr>
              <a:t>The internal representation of a </a:t>
            </a:r>
            <a:br>
              <a:rPr lang="en-US" sz="2000" dirty="0">
                <a:solidFill>
                  <a:schemeClr val="tx1"/>
                </a:solidFill>
                <a:latin typeface="+mj-lt"/>
              </a:rPr>
            </a:br>
            <a:r>
              <a:rPr lang="en-US" sz="2000" dirty="0">
                <a:solidFill>
                  <a:schemeClr val="tx1"/>
                </a:solidFill>
                <a:latin typeface="+mj-lt"/>
              </a:rPr>
              <a:t>character is not anymore 1:1 to a </a:t>
            </a:r>
            <a:br>
              <a:rPr lang="en-US" sz="2000" dirty="0">
                <a:solidFill>
                  <a:schemeClr val="tx1"/>
                </a:solidFill>
                <a:latin typeface="+mj-lt"/>
              </a:rPr>
            </a:br>
            <a:r>
              <a:rPr lang="en-US" sz="2000" dirty="0">
                <a:solidFill>
                  <a:schemeClr val="tx1"/>
                </a:solidFill>
                <a:latin typeface="+mj-lt"/>
              </a:rPr>
              <a:t>readable character. As a result the </a:t>
            </a:r>
            <a:br>
              <a:rPr lang="en-US" sz="2000" dirty="0">
                <a:solidFill>
                  <a:schemeClr val="tx1"/>
                </a:solidFill>
                <a:latin typeface="+mj-lt"/>
              </a:rPr>
            </a:br>
            <a:r>
              <a:rPr lang="en-US" sz="2000" dirty="0">
                <a:solidFill>
                  <a:schemeClr val="tx1"/>
                </a:solidFill>
                <a:latin typeface="+mj-lt"/>
              </a:rPr>
              <a:t>text is not anymore searchable (in </a:t>
            </a:r>
            <a:br>
              <a:rPr lang="en-US" sz="2000" dirty="0">
                <a:solidFill>
                  <a:schemeClr val="tx1"/>
                </a:solidFill>
                <a:latin typeface="+mj-lt"/>
              </a:rPr>
            </a:br>
            <a:r>
              <a:rPr lang="en-US" sz="2000" dirty="0">
                <a:solidFill>
                  <a:schemeClr val="tx1"/>
                </a:solidFill>
                <a:latin typeface="+mj-lt"/>
              </a:rPr>
              <a:t>full) which is needed for the search </a:t>
            </a:r>
            <a:br>
              <a:rPr lang="en-US" sz="2000" dirty="0">
                <a:solidFill>
                  <a:schemeClr val="tx1"/>
                </a:solidFill>
                <a:latin typeface="+mj-lt"/>
              </a:rPr>
            </a:br>
            <a:r>
              <a:rPr lang="en-US" sz="2000" dirty="0">
                <a:solidFill>
                  <a:schemeClr val="tx1"/>
                </a:solidFill>
                <a:latin typeface="+mj-lt"/>
              </a:rPr>
              <a:t>engine at CERN and </a:t>
            </a:r>
            <a:r>
              <a:rPr lang="en-US" sz="2000" dirty="0">
                <a:solidFill>
                  <a:schemeClr val="tx1"/>
                </a:solidFill>
              </a:rPr>
              <a:t>for generating</a:t>
            </a:r>
            <a:br>
              <a:rPr lang="en-US" sz="2000" dirty="0">
                <a:solidFill>
                  <a:schemeClr val="tx1"/>
                </a:solidFill>
              </a:rPr>
            </a:br>
            <a:r>
              <a:rPr lang="en-US" sz="2000" dirty="0">
                <a:solidFill>
                  <a:schemeClr val="tx1"/>
                </a:solidFill>
                <a:latin typeface="+mj-lt"/>
              </a:rPr>
              <a:t>keywords.</a:t>
            </a:r>
          </a:p>
          <a:p>
            <a:pPr marL="46037" indent="0" eaLnBrk="1" hangingPunct="1">
              <a:buClr>
                <a:schemeClr val="tx2">
                  <a:lumMod val="75000"/>
                </a:schemeClr>
              </a:buClr>
              <a:buSzPct val="110000"/>
              <a:buNone/>
            </a:pPr>
            <a:endParaRPr lang="en-US" sz="2000" dirty="0">
              <a:solidFill>
                <a:schemeClr val="tx1"/>
              </a:solidFill>
              <a:latin typeface="Consolas" panose="020B0609020204030204" pitchFamily="49"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274618"/>
            <a:ext cx="4871073" cy="5230090"/>
          </a:xfrm>
          <a:prstGeom prst="rect">
            <a:avLst/>
          </a:prstGeom>
        </p:spPr>
      </p:pic>
    </p:spTree>
    <p:extLst>
      <p:ext uri="{BB962C8B-B14F-4D97-AF65-F5344CB8AC3E}">
        <p14:creationId xmlns:p14="http://schemas.microsoft.com/office/powerpoint/2010/main" val="331078703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US" b="1" dirty="0">
                <a:solidFill>
                  <a:srgbClr val="00B0F0"/>
                </a:solidFill>
              </a:rPr>
              <a:t>Tearing Boxes</a:t>
            </a:r>
            <a:r>
              <a:rPr lang="en-US" dirty="0">
                <a:solidFill>
                  <a:srgbClr val="00B0F0"/>
                </a:solidFill>
              </a:rPr>
              <a:t> </a:t>
            </a:r>
            <a:br>
              <a:rPr lang="en-US" dirty="0">
                <a:solidFill>
                  <a:srgbClr val="FFFFFF"/>
                </a:solidFill>
              </a:rPr>
            </a:br>
            <a:r>
              <a:rPr lang="en-US" sz="1800" dirty="0">
                <a:solidFill>
                  <a:srgbClr val="FFFFFF"/>
                </a:solidFill>
              </a:rPr>
              <a:t>reported by </a:t>
            </a:r>
            <a:r>
              <a:rPr lang="en-US" sz="1800" dirty="0">
                <a:solidFill>
                  <a:srgbClr val="00B0F0"/>
                </a:solidFill>
                <a:latin typeface="Consolas" panose="020B0609020204030204" pitchFamily="49" charset="0"/>
              </a:rPr>
              <a:t>boxcheck.pl</a:t>
            </a:r>
            <a:br>
              <a:rPr lang="en-US" dirty="0">
                <a:solidFill>
                  <a:srgbClr val="00B0F0"/>
                </a:solidFill>
                <a:latin typeface="Consolas" panose="020B0609020204030204" pitchFamily="49" charset="0"/>
              </a:rPr>
            </a:br>
            <a:br>
              <a:rPr lang="en-US" dirty="0">
                <a:solidFill>
                  <a:srgbClr val="00B0F0"/>
                </a:solidFill>
                <a:latin typeface="Consolas" panose="020B0609020204030204" pitchFamily="49" charset="0"/>
              </a:rPr>
            </a:br>
            <a:r>
              <a:rPr lang="en-US" sz="2000" dirty="0">
                <a:solidFill>
                  <a:schemeClr val="tx1"/>
                </a:solidFill>
                <a:latin typeface="+mj-lt"/>
              </a:rPr>
              <a:t>This problems appears less</a:t>
            </a:r>
            <a:br>
              <a:rPr lang="en-US" sz="2000" dirty="0">
                <a:solidFill>
                  <a:schemeClr val="tx1"/>
                </a:solidFill>
                <a:latin typeface="+mj-lt"/>
              </a:rPr>
            </a:br>
            <a:r>
              <a:rPr lang="en-US" sz="2000" dirty="0">
                <a:solidFill>
                  <a:schemeClr val="tx1"/>
                </a:solidFill>
                <a:latin typeface="+mj-lt"/>
              </a:rPr>
              <a:t>frequently nowadays, </a:t>
            </a:r>
          </a:p>
          <a:p>
            <a:pPr eaLnBrk="1" hangingPunct="1">
              <a:buClr>
                <a:schemeClr val="tx2">
                  <a:lumMod val="75000"/>
                </a:schemeClr>
              </a:buClr>
              <a:buSzPct val="110000"/>
              <a:buFont typeface="Arial" panose="020B0604020202020204" pitchFamily="34" charset="0"/>
              <a:buChar char="•"/>
            </a:pPr>
            <a:r>
              <a:rPr lang="en-US" sz="2000" dirty="0">
                <a:solidFill>
                  <a:schemeClr val="tx1"/>
                </a:solidFill>
                <a:latin typeface="+mj-lt"/>
              </a:rPr>
              <a:t>it is a Word problem</a:t>
            </a:r>
          </a:p>
          <a:p>
            <a:pPr eaLnBrk="1" hangingPunct="1">
              <a:buClr>
                <a:schemeClr val="tx2">
                  <a:lumMod val="75000"/>
                </a:schemeClr>
              </a:buClr>
              <a:buSzPct val="110000"/>
              <a:buFont typeface="Arial" panose="020B0604020202020204" pitchFamily="34" charset="0"/>
              <a:buChar char="•"/>
            </a:pPr>
            <a:r>
              <a:rPr lang="en-US" sz="2000" dirty="0">
                <a:solidFill>
                  <a:schemeClr val="tx1"/>
                </a:solidFill>
                <a:latin typeface="+mj-lt"/>
              </a:rPr>
              <a:t>there is a fix (all update to</a:t>
            </a:r>
            <a:br>
              <a:rPr lang="en-US" sz="2000" dirty="0">
                <a:solidFill>
                  <a:schemeClr val="tx1"/>
                </a:solidFill>
                <a:latin typeface="+mj-lt"/>
              </a:rPr>
            </a:br>
            <a:r>
              <a:rPr lang="en-US" sz="2000" dirty="0">
                <a:solidFill>
                  <a:schemeClr val="tx1"/>
                </a:solidFill>
                <a:latin typeface="+mj-lt"/>
              </a:rPr>
              <a:t>Word have to be installed)</a:t>
            </a:r>
          </a:p>
          <a:p>
            <a:pPr eaLnBrk="1" hangingPunct="1">
              <a:buClr>
                <a:schemeClr val="tx2">
                  <a:lumMod val="75000"/>
                </a:schemeClr>
              </a:buClr>
              <a:buSzPct val="110000"/>
              <a:buFont typeface="Arial" panose="020B0604020202020204" pitchFamily="34" charset="0"/>
              <a:buChar char="•"/>
            </a:pPr>
            <a:r>
              <a:rPr lang="en-US" sz="2000" dirty="0">
                <a:solidFill>
                  <a:schemeClr val="tx1"/>
                </a:solidFill>
                <a:latin typeface="+mj-lt"/>
              </a:rPr>
              <a:t>the PDF has to be redone</a:t>
            </a:r>
            <a:br>
              <a:rPr lang="en-US" sz="2000" dirty="0">
                <a:solidFill>
                  <a:schemeClr val="tx1"/>
                </a:solidFill>
                <a:latin typeface="+mj-lt"/>
              </a:rPr>
            </a:br>
            <a:r>
              <a:rPr lang="en-US" sz="2000" dirty="0">
                <a:solidFill>
                  <a:schemeClr val="tx1"/>
                </a:solidFill>
                <a:latin typeface="+mj-lt"/>
              </a:rPr>
              <a:t>from source</a:t>
            </a:r>
          </a:p>
          <a:p>
            <a:pPr marL="46037" indent="0" eaLnBrk="1" hangingPunct="1">
              <a:buClr>
                <a:schemeClr val="tx2">
                  <a:lumMod val="75000"/>
                </a:schemeClr>
              </a:buClr>
              <a:buSzPct val="110000"/>
              <a:buNone/>
            </a:pPr>
            <a:endParaRPr lang="en-US" sz="2000" dirty="0">
              <a:solidFill>
                <a:schemeClr val="tx1"/>
              </a:solidFill>
              <a:latin typeface="Consolas" panose="020B0609020204030204" pitchFamily="49" charset="0"/>
            </a:endParaRPr>
          </a:p>
        </p:txBody>
      </p:sp>
      <p:pic>
        <p:nvPicPr>
          <p:cNvPr id="2" name="Picture 1">
            <a:extLst>
              <a:ext uri="{FF2B5EF4-FFF2-40B4-BE49-F238E27FC236}">
                <a16:creationId xmlns:a16="http://schemas.microsoft.com/office/drawing/2014/main" id="{22D4505E-CE11-45A8-9FEF-9D508AADAE48}"/>
              </a:ext>
            </a:extLst>
          </p:cNvPr>
          <p:cNvPicPr>
            <a:picLocks noChangeAspect="1"/>
          </p:cNvPicPr>
          <p:nvPr/>
        </p:nvPicPr>
        <p:blipFill>
          <a:blip r:embed="rId3"/>
          <a:stretch>
            <a:fillRect/>
          </a:stretch>
        </p:blipFill>
        <p:spPr>
          <a:xfrm>
            <a:off x="3698848" y="974133"/>
            <a:ext cx="6124575" cy="4000500"/>
          </a:xfrm>
          <a:prstGeom prst="rect">
            <a:avLst/>
          </a:prstGeom>
        </p:spPr>
      </p:pic>
    </p:spTree>
    <p:extLst>
      <p:ext uri="{BB962C8B-B14F-4D97-AF65-F5344CB8AC3E}">
        <p14:creationId xmlns:p14="http://schemas.microsoft.com/office/powerpoint/2010/main" val="176111547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GB" b="1" dirty="0">
                <a:solidFill>
                  <a:schemeClr val="folHlink"/>
                </a:solidFill>
              </a:rPr>
              <a:t>Author/Title Checks </a:t>
            </a:r>
            <a:r>
              <a:rPr lang="en-US" dirty="0">
                <a:solidFill>
                  <a:srgbClr val="FFFFFF"/>
                </a:solidFill>
              </a:rPr>
              <a:t>(ATC)</a:t>
            </a:r>
          </a:p>
          <a:p>
            <a:pPr marL="46037" indent="0" eaLnBrk="1" hangingPunct="1">
              <a:buClr>
                <a:schemeClr val="tx2">
                  <a:lumMod val="75000"/>
                </a:schemeClr>
              </a:buClr>
              <a:buSzPct val="110000"/>
              <a:buNone/>
            </a:pPr>
            <a:r>
              <a:rPr lang="en-US" dirty="0">
                <a:solidFill>
                  <a:srgbClr val="FFFFFF"/>
                </a:solidFill>
              </a:rPr>
              <a:t>ATC is important to have </a:t>
            </a:r>
            <a:br>
              <a:rPr lang="en-US" dirty="0">
                <a:solidFill>
                  <a:srgbClr val="FFFFFF"/>
                </a:solidFill>
              </a:rPr>
            </a:br>
            <a:r>
              <a:rPr lang="en-US" dirty="0">
                <a:solidFill>
                  <a:srgbClr val="FFFFFF"/>
                </a:solidFill>
              </a:rPr>
              <a:t>the correct title and authors </a:t>
            </a:r>
            <a:br>
              <a:rPr lang="en-US" dirty="0">
                <a:solidFill>
                  <a:srgbClr val="FFFFFF"/>
                </a:solidFill>
              </a:rPr>
            </a:br>
            <a:r>
              <a:rPr lang="en-US" dirty="0">
                <a:solidFill>
                  <a:srgbClr val="FFFFFF"/>
                </a:solidFill>
              </a:rPr>
              <a:t>in SPMS (and finally in the </a:t>
            </a:r>
            <a:br>
              <a:rPr lang="en-US" dirty="0">
                <a:solidFill>
                  <a:srgbClr val="FFFFFF"/>
                </a:solidFill>
              </a:rPr>
            </a:br>
            <a:r>
              <a:rPr lang="en-US" dirty="0">
                <a:solidFill>
                  <a:srgbClr val="FFFFFF"/>
                </a:solidFill>
              </a:rPr>
              <a:t>proceedings).</a:t>
            </a:r>
            <a:br>
              <a:rPr lang="en-US" dirty="0">
                <a:solidFill>
                  <a:srgbClr val="FFFFFF"/>
                </a:solidFill>
              </a:rPr>
            </a:br>
            <a:r>
              <a:rPr lang="en-US" dirty="0">
                <a:solidFill>
                  <a:srgbClr val="FFFFFF"/>
                </a:solidFill>
              </a:rPr>
              <a:t>This task is hard to be done</a:t>
            </a:r>
            <a:br>
              <a:rPr lang="en-US" dirty="0">
                <a:solidFill>
                  <a:srgbClr val="FFFFFF"/>
                </a:solidFill>
              </a:rPr>
            </a:br>
            <a:r>
              <a:rPr lang="en-US" dirty="0">
                <a:solidFill>
                  <a:srgbClr val="FFFFFF"/>
                </a:solidFill>
              </a:rPr>
              <a:t>by the editors as comparison</a:t>
            </a:r>
            <a:br>
              <a:rPr lang="en-US" dirty="0">
                <a:solidFill>
                  <a:srgbClr val="FFFFFF"/>
                </a:solidFill>
              </a:rPr>
            </a:br>
            <a:r>
              <a:rPr lang="en-US" dirty="0">
                <a:solidFill>
                  <a:srgbClr val="FFFFFF"/>
                </a:solidFill>
              </a:rPr>
              <a:t>from screen to paper is harder </a:t>
            </a:r>
            <a:br>
              <a:rPr lang="en-US" dirty="0">
                <a:solidFill>
                  <a:srgbClr val="FFFFFF"/>
                </a:solidFill>
              </a:rPr>
            </a:br>
            <a:r>
              <a:rPr lang="en-US" dirty="0">
                <a:solidFill>
                  <a:srgbClr val="FFFFFF"/>
                </a:solidFill>
              </a:rPr>
              <a:t>then striking out on paper.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454" y="1494271"/>
            <a:ext cx="5168401" cy="4968874"/>
          </a:xfrm>
          <a:prstGeom prst="rect">
            <a:avLst/>
          </a:prstGeom>
        </p:spPr>
      </p:pic>
    </p:spTree>
    <p:extLst>
      <p:ext uri="{BB962C8B-B14F-4D97-AF65-F5344CB8AC3E}">
        <p14:creationId xmlns:p14="http://schemas.microsoft.com/office/powerpoint/2010/main" val="31789053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0"/>
            <a:ext cx="9905999" cy="1047750"/>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p>
        </p:txBody>
      </p:sp>
      <p:sp>
        <p:nvSpPr>
          <p:cNvPr id="3" name="Content Placeholder 2"/>
          <p:cNvSpPr>
            <a:spLocks noGrp="1"/>
          </p:cNvSpPr>
          <p:nvPr>
            <p:ph sz="quarter" idx="13"/>
          </p:nvPr>
        </p:nvSpPr>
        <p:spPr>
          <a:xfrm>
            <a:off x="523874" y="790575"/>
            <a:ext cx="9201151" cy="5048250"/>
          </a:xfrm>
        </p:spPr>
        <p:txBody>
          <a:bodyPr/>
          <a:lstStyle/>
          <a:p>
            <a:pPr marL="46037" lvl="0" indent="0" eaLnBrk="1" hangingPunct="1">
              <a:buClr>
                <a:srgbClr val="B4DCFA">
                  <a:lumMod val="75000"/>
                </a:srgbClr>
              </a:buClr>
              <a:buSzPct val="110000"/>
              <a:buNone/>
            </a:pPr>
            <a:r>
              <a:rPr lang="en-GB" b="1" dirty="0">
                <a:solidFill>
                  <a:srgbClr val="59A8D1"/>
                </a:solidFill>
              </a:rPr>
              <a:t>Author/Title Checks </a:t>
            </a:r>
            <a:r>
              <a:rPr lang="en-US" dirty="0">
                <a:solidFill>
                  <a:srgbClr val="FFFFFF"/>
                </a:solidFill>
              </a:rPr>
              <a:t>(</a:t>
            </a:r>
            <a:r>
              <a:rPr lang="en-GB" dirty="0">
                <a:solidFill>
                  <a:srgbClr val="FFFFFF"/>
                </a:solidFill>
              </a:rPr>
              <a:t>done on screen using </a:t>
            </a:r>
            <a:r>
              <a:rPr lang="en-US" dirty="0">
                <a:solidFill>
                  <a:srgbClr val="FFFFFF"/>
                </a:solidFill>
              </a:rPr>
              <a:t>ATC)</a:t>
            </a:r>
            <a:br>
              <a:rPr lang="en-GB" sz="2800" dirty="0">
                <a:solidFill>
                  <a:srgbClr val="B4DCFA">
                    <a:lumMod val="90000"/>
                  </a:srgbClr>
                </a:solidFill>
              </a:rPr>
            </a:br>
            <a:r>
              <a:rPr lang="en-GB" sz="2800" dirty="0">
                <a:solidFill>
                  <a:srgbClr val="B4DCFA">
                    <a:lumMod val="90000"/>
                  </a:srgbClr>
                </a:solidFill>
              </a:rPr>
              <a:t> </a:t>
            </a: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endParaRPr lang="en-GB" dirty="0">
              <a:solidFill>
                <a:srgbClr val="B4DCFA">
                  <a:lumMod val="90000"/>
                </a:srgbClr>
              </a:solidFill>
            </a:endParaRPr>
          </a:p>
          <a:p>
            <a:pPr marL="46037" lvl="0" indent="0">
              <a:buClr>
                <a:srgbClr val="00B0F0"/>
              </a:buClr>
              <a:buSzPct val="100000"/>
              <a:buNone/>
            </a:pPr>
            <a:br>
              <a:rPr lang="en-GB" sz="2800" dirty="0">
                <a:solidFill>
                  <a:srgbClr val="B4DCFA">
                    <a:lumMod val="90000"/>
                  </a:srgbClr>
                </a:solidFill>
              </a:rPr>
            </a:br>
            <a:r>
              <a:rPr lang="en-GB" sz="2800" dirty="0">
                <a:solidFill>
                  <a:srgbClr val="B4DCFA">
                    <a:lumMod val="90000"/>
                  </a:srgbClr>
                </a:solidFill>
              </a:rPr>
              <a:t> </a:t>
            </a:r>
            <a:endParaRPr lang="en-GB" sz="2000" dirty="0">
              <a:solidFill>
                <a:srgbClr val="B4DCFA">
                  <a:lumMod val="90000"/>
                </a:srgbClr>
              </a:solidFill>
            </a:endParaRPr>
          </a:p>
          <a:p>
            <a:pPr marL="46037" indent="0">
              <a:buClr>
                <a:srgbClr val="00B0F0"/>
              </a:buClr>
              <a:buSzPct val="100000"/>
              <a:buNone/>
            </a:pPr>
            <a:endParaRPr lang="en-GB" sz="1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747" y="1314449"/>
            <a:ext cx="6516622" cy="5314951"/>
          </a:xfrm>
          <a:prstGeom prst="rect">
            <a:avLst/>
          </a:prstGeom>
        </p:spPr>
      </p:pic>
    </p:spTree>
    <p:extLst>
      <p:ext uri="{BB962C8B-B14F-4D97-AF65-F5344CB8AC3E}">
        <p14:creationId xmlns:p14="http://schemas.microsoft.com/office/powerpoint/2010/main" val="3815246670"/>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US" dirty="0">
                <a:solidFill>
                  <a:srgbClr val="FFFFFF"/>
                </a:solidFill>
              </a:rPr>
              <a:t>Author accepted </a:t>
            </a:r>
            <a:r>
              <a:rPr lang="en-US" dirty="0">
                <a:solidFill>
                  <a:srgbClr val="FFFF00"/>
                </a:solidFill>
              </a:rPr>
              <a:t>YELLOW</a:t>
            </a:r>
            <a:r>
              <a:rPr lang="en-US" dirty="0">
                <a:solidFill>
                  <a:srgbClr val="FFFFFF"/>
                </a:solidFill>
              </a:rPr>
              <a:t> dot paper, but requests changes: </a:t>
            </a:r>
            <a:br>
              <a:rPr lang="en-US" dirty="0">
                <a:solidFill>
                  <a:srgbClr val="FFFFFF"/>
                </a:solidFill>
              </a:rPr>
            </a:br>
            <a:r>
              <a:rPr lang="en-US" sz="1800" dirty="0">
                <a:solidFill>
                  <a:srgbClr val="FFFFFF"/>
                </a:solidFill>
              </a:rPr>
              <a:t>reported by </a:t>
            </a:r>
            <a:r>
              <a:rPr lang="en-US" sz="1800" dirty="0">
                <a:solidFill>
                  <a:srgbClr val="00B0F0"/>
                </a:solidFill>
                <a:latin typeface="Consolas" panose="020B0609020204030204" pitchFamily="49" charset="0"/>
              </a:rPr>
              <a:t>/rpt_user_dot_reassign.html</a:t>
            </a:r>
            <a:br>
              <a:rPr lang="en-US" dirty="0">
                <a:solidFill>
                  <a:srgbClr val="00B0F0"/>
                </a:solidFill>
                <a:latin typeface="Consolas" panose="020B0609020204030204" pitchFamily="49" charset="0"/>
              </a:rPr>
            </a:br>
            <a:br>
              <a:rPr lang="en-US" dirty="0">
                <a:solidFill>
                  <a:srgbClr val="00B0F0"/>
                </a:solidFill>
                <a:latin typeface="Consolas" panose="020B0609020204030204" pitchFamily="49" charset="0"/>
              </a:rPr>
            </a:br>
            <a:endParaRPr lang="en-US" sz="2000" dirty="0">
              <a:solidFill>
                <a:schemeClr val="tx1"/>
              </a:solidFill>
              <a:latin typeface="Consolas" panose="020B0609020204030204" pitchFamily="49"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35" y="1638301"/>
            <a:ext cx="6502725" cy="4862944"/>
          </a:xfrm>
          <a:prstGeom prst="rect">
            <a:avLst/>
          </a:prstGeom>
        </p:spPr>
      </p:pic>
    </p:spTree>
    <p:extLst>
      <p:ext uri="{BB962C8B-B14F-4D97-AF65-F5344CB8AC3E}">
        <p14:creationId xmlns:p14="http://schemas.microsoft.com/office/powerpoint/2010/main" val="236169296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US" dirty="0">
                <a:solidFill>
                  <a:srgbClr val="FFFFFF"/>
                </a:solidFill>
              </a:rPr>
              <a:t>Author Rejected Changes: </a:t>
            </a:r>
            <a:br>
              <a:rPr lang="en-US" dirty="0">
                <a:solidFill>
                  <a:srgbClr val="FFFFFF"/>
                </a:solidFill>
              </a:rPr>
            </a:br>
            <a:r>
              <a:rPr lang="en-US" sz="1800" dirty="0">
                <a:solidFill>
                  <a:srgbClr val="FFFFFF"/>
                </a:solidFill>
              </a:rPr>
              <a:t>reported by  </a:t>
            </a:r>
            <a:r>
              <a:rPr lang="en-US" sz="1800" dirty="0">
                <a:solidFill>
                  <a:srgbClr val="00B0F0"/>
                </a:solidFill>
                <a:latin typeface="Consolas" panose="020B0609020204030204" pitchFamily="49" charset="0"/>
              </a:rPr>
              <a:t>mail to Administrator</a:t>
            </a:r>
          </a:p>
          <a:p>
            <a:pPr marL="46037" indent="0" eaLnBrk="1" hangingPunct="1">
              <a:buClr>
                <a:schemeClr val="tx2">
                  <a:lumMod val="75000"/>
                </a:schemeClr>
              </a:buClr>
              <a:buSzPct val="110000"/>
              <a:buNone/>
            </a:pPr>
            <a:br>
              <a:rPr lang="en-US" dirty="0">
                <a:solidFill>
                  <a:srgbClr val="00B0F0"/>
                </a:solidFill>
                <a:latin typeface="Consolas" panose="020B0609020204030204" pitchFamily="49" charset="0"/>
              </a:rPr>
            </a:br>
            <a:r>
              <a:rPr lang="en-US" sz="2000" dirty="0">
                <a:solidFill>
                  <a:schemeClr val="tx1"/>
                </a:solidFill>
              </a:rPr>
              <a:t>Email with rejection goes to the conference</a:t>
            </a:r>
            <a:br>
              <a:rPr lang="en-US" sz="2000" dirty="0">
                <a:solidFill>
                  <a:schemeClr val="tx1"/>
                </a:solidFill>
              </a:rPr>
            </a:br>
            <a:r>
              <a:rPr lang="en-US" sz="2000" dirty="0">
                <a:solidFill>
                  <a:schemeClr val="tx1"/>
                </a:solidFill>
              </a:rPr>
              <a:t>administrator. Therefore it has to be checked</a:t>
            </a:r>
            <a:br>
              <a:rPr lang="en-US" sz="2000" dirty="0">
                <a:solidFill>
                  <a:schemeClr val="tx1"/>
                </a:solidFill>
              </a:rPr>
            </a:br>
            <a:r>
              <a:rPr lang="en-US" sz="2000" dirty="0">
                <a:solidFill>
                  <a:schemeClr val="tx1"/>
                </a:solidFill>
              </a:rPr>
              <a:t>carefully for messages with the subject line:</a:t>
            </a:r>
            <a:br>
              <a:rPr lang="en-US" sz="2000" dirty="0">
                <a:solidFill>
                  <a:schemeClr val="tx1"/>
                </a:solidFill>
              </a:rPr>
            </a:br>
            <a:r>
              <a:rPr lang="en-US" sz="1700" dirty="0">
                <a:solidFill>
                  <a:srgbClr val="FF0000"/>
                </a:solidFill>
                <a:latin typeface="Consolas" panose="020B0609020204030204" pitchFamily="49" charset="0"/>
              </a:rPr>
              <a:t>Author Rejected Editor's Change &lt;</a:t>
            </a:r>
            <a:r>
              <a:rPr lang="en-US" sz="1700" dirty="0" err="1">
                <a:solidFill>
                  <a:srgbClr val="FF0000"/>
                </a:solidFill>
                <a:latin typeface="Consolas" panose="020B0609020204030204" pitchFamily="49" charset="0"/>
              </a:rPr>
              <a:t>paper_id</a:t>
            </a:r>
            <a:r>
              <a:rPr lang="en-US" sz="1700" dirty="0">
                <a:solidFill>
                  <a:srgbClr val="FF0000"/>
                </a:solidFill>
                <a:latin typeface="Consolas" panose="020B0609020204030204" pitchFamily="49" charset="0"/>
              </a:rPr>
              <a:t>&gt;</a:t>
            </a:r>
            <a:br>
              <a:rPr lang="en-US" sz="2000" dirty="0">
                <a:solidFill>
                  <a:schemeClr val="tx1"/>
                </a:solidFill>
              </a:rPr>
            </a:br>
            <a:endParaRPr lang="en-US" sz="2000" dirty="0">
              <a:solidFill>
                <a:schemeClr val="tx1"/>
              </a:solidFill>
            </a:endParaRPr>
          </a:p>
          <a:p>
            <a:pPr marL="46037" indent="0" eaLnBrk="1" hangingPunct="1">
              <a:buClr>
                <a:schemeClr val="tx2">
                  <a:lumMod val="75000"/>
                </a:schemeClr>
              </a:buClr>
              <a:buSzPct val="110000"/>
              <a:buNone/>
            </a:pPr>
            <a:r>
              <a:rPr lang="en-US" sz="2000" dirty="0">
                <a:solidFill>
                  <a:schemeClr val="tx1"/>
                </a:solidFill>
              </a:rPr>
              <a:t>Entry in SPMS (email of administrator) to</a:t>
            </a:r>
            <a:br>
              <a:rPr lang="en-US" sz="2000" dirty="0">
                <a:solidFill>
                  <a:schemeClr val="tx1"/>
                </a:solidFill>
              </a:rPr>
            </a:br>
            <a:r>
              <a:rPr lang="en-US" sz="2000" dirty="0">
                <a:solidFill>
                  <a:schemeClr val="tx1"/>
                </a:solidFill>
              </a:rPr>
              <a:t>be checked:</a:t>
            </a:r>
          </a:p>
          <a:p>
            <a:pPr marL="46037" indent="0" eaLnBrk="1" hangingPunct="1">
              <a:buClr>
                <a:schemeClr val="tx2">
                  <a:lumMod val="75000"/>
                </a:schemeClr>
              </a:buClr>
              <a:buSzPct val="110000"/>
              <a:buNone/>
            </a:pPr>
            <a:r>
              <a:rPr lang="en-US" sz="1600" dirty="0">
                <a:solidFill>
                  <a:srgbClr val="00B0F0"/>
                </a:solidFill>
                <a:latin typeface="Consolas" panose="020B0609020204030204" pitchFamily="49" charset="0"/>
              </a:rPr>
              <a:t>/</a:t>
            </a:r>
            <a:r>
              <a:rPr lang="en-US" sz="1600" dirty="0" err="1">
                <a:solidFill>
                  <a:srgbClr val="00B0F0"/>
                </a:solidFill>
                <a:latin typeface="Consolas" panose="020B0609020204030204" pitchFamily="49" charset="0"/>
              </a:rPr>
              <a:t>params.show_cats?cat</a:t>
            </a:r>
            <a:r>
              <a:rPr lang="en-US" sz="1600" dirty="0">
                <a:solidFill>
                  <a:srgbClr val="00B0F0"/>
                </a:solidFill>
                <a:latin typeface="Consolas" panose="020B0609020204030204" pitchFamily="49" charset="0"/>
              </a:rPr>
              <a:t>=MAIL</a:t>
            </a:r>
            <a:br>
              <a:rPr lang="en-US" sz="1600" dirty="0">
                <a:solidFill>
                  <a:srgbClr val="00B0F0"/>
                </a:solidFill>
                <a:latin typeface="Consolas" panose="020B0609020204030204" pitchFamily="49" charset="0"/>
              </a:rPr>
            </a:br>
            <a:r>
              <a:rPr lang="en-US" sz="1600" dirty="0">
                <a:solidFill>
                  <a:srgbClr val="00B0F0"/>
                </a:solidFill>
                <a:latin typeface="Consolas" panose="020B0609020204030204" pitchFamily="49" charset="0"/>
              </a:rPr>
              <a:t>     -&gt; Administrators' Email Address xxx</a:t>
            </a:r>
            <a:br>
              <a:rPr lang="en-US" sz="2000" dirty="0">
                <a:solidFill>
                  <a:srgbClr val="00B0F0"/>
                </a:solidFill>
              </a:rPr>
            </a:br>
            <a:br>
              <a:rPr lang="en-US" sz="2000" dirty="0">
                <a:solidFill>
                  <a:schemeClr val="tx1"/>
                </a:solidFill>
              </a:rPr>
            </a:br>
            <a:endParaRPr lang="en-US" sz="2000" dirty="0">
              <a:solidFill>
                <a:schemeClr val="tx1"/>
              </a:solidFill>
            </a:endParaRPr>
          </a:p>
          <a:p>
            <a:pPr marL="46037" indent="0" eaLnBrk="1" hangingPunct="1">
              <a:buClr>
                <a:schemeClr val="tx2">
                  <a:lumMod val="75000"/>
                </a:schemeClr>
              </a:buClr>
              <a:buSzPct val="110000"/>
              <a:buNone/>
            </a:pPr>
            <a:endParaRPr lang="en-US"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699" y="822326"/>
            <a:ext cx="4248735" cy="5124055"/>
          </a:xfrm>
          <a:prstGeom prst="rect">
            <a:avLst/>
          </a:prstGeom>
        </p:spPr>
      </p:pic>
    </p:spTree>
    <p:extLst>
      <p:ext uri="{BB962C8B-B14F-4D97-AF65-F5344CB8AC3E}">
        <p14:creationId xmlns:p14="http://schemas.microsoft.com/office/powerpoint/2010/main" val="370931830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GB" sz="4400" dirty="0">
                <a:solidFill>
                  <a:srgbClr val="CCFFFF"/>
                </a:solidFill>
              </a:rPr>
              <a:t>Post Conference</a:t>
            </a:r>
          </a:p>
        </p:txBody>
      </p:sp>
      <p:sp>
        <p:nvSpPr>
          <p:cNvPr id="3" name="Content Placeholder 2"/>
          <p:cNvSpPr>
            <a:spLocks noGrp="1"/>
          </p:cNvSpPr>
          <p:nvPr>
            <p:ph sz="quarter" idx="13"/>
          </p:nvPr>
        </p:nvSpPr>
        <p:spPr>
          <a:xfrm>
            <a:off x="523874" y="969645"/>
            <a:ext cx="9201151" cy="4869180"/>
          </a:xfrm>
        </p:spPr>
        <p:txBody>
          <a:bodyPr/>
          <a:lstStyle/>
          <a:p>
            <a:pPr lvl="0">
              <a:buClr>
                <a:srgbClr val="00B0F0"/>
              </a:buClr>
              <a:buSzPct val="100000"/>
              <a:buFont typeface="Courier New" panose="02070309020205020404" pitchFamily="49" charset="0"/>
              <a:buChar char="o"/>
            </a:pPr>
            <a:r>
              <a:rPr lang="en-GB" sz="2800" dirty="0">
                <a:solidFill>
                  <a:srgbClr val="B4DCFA">
                    <a:lumMod val="90000"/>
                  </a:srgbClr>
                </a:solidFill>
              </a:rPr>
              <a:t> Proceedings Entry Page</a:t>
            </a:r>
            <a:br>
              <a:rPr lang="en-GB" sz="2800" dirty="0">
                <a:solidFill>
                  <a:srgbClr val="B4DCFA">
                    <a:lumMod val="90000"/>
                  </a:srgbClr>
                </a:solidFill>
              </a:rPr>
            </a:br>
            <a:r>
              <a:rPr lang="en-GB" sz="2800" dirty="0">
                <a:solidFill>
                  <a:srgbClr val="B4DCFA">
                    <a:lumMod val="90000"/>
                  </a:srgbClr>
                </a:solidFill>
              </a:rPr>
              <a:t> </a:t>
            </a:r>
            <a:r>
              <a:rPr lang="en-GB" sz="2000" dirty="0">
                <a:solidFill>
                  <a:srgbClr val="B4DCFA">
                    <a:lumMod val="90000"/>
                  </a:srgbClr>
                </a:solidFill>
              </a:rPr>
              <a:t>layout selection: horizontal/vertical/mixed</a:t>
            </a:r>
            <a:br>
              <a:rPr lang="en-GB" sz="2000" dirty="0">
                <a:solidFill>
                  <a:srgbClr val="B4DCFA">
                    <a:lumMod val="90000"/>
                  </a:srgbClr>
                </a:solidFill>
              </a:rPr>
            </a:br>
            <a:r>
              <a:rPr lang="en-GB" sz="2000" dirty="0">
                <a:solidFill>
                  <a:srgbClr val="B4DCFA">
                    <a:lumMod val="90000"/>
                  </a:srgbClr>
                </a:solidFill>
              </a:rPr>
              <a:t> </a:t>
            </a:r>
            <a:r>
              <a:rPr lang="en-GB" sz="2000" dirty="0">
                <a:solidFill>
                  <a:srgbClr val="FF0000"/>
                </a:solidFill>
              </a:rPr>
              <a:t>contents collection</a:t>
            </a:r>
            <a:r>
              <a:rPr lang="en-GB" sz="2000" dirty="0">
                <a:solidFill>
                  <a:srgbClr val="B4DCFA">
                    <a:lumMod val="90000"/>
                  </a:srgbClr>
                </a:solidFill>
              </a:rPr>
              <a:t>: Foreword, Committees, Photos, etc. </a:t>
            </a:r>
          </a:p>
          <a:p>
            <a:pPr>
              <a:buClr>
                <a:srgbClr val="00B0F0"/>
              </a:buClr>
              <a:buSzPct val="100000"/>
              <a:buFont typeface="Courier New" panose="02070309020205020404" pitchFamily="49" charset="0"/>
              <a:buChar char="o"/>
            </a:pPr>
            <a:r>
              <a:rPr lang="en-GB" sz="2800" dirty="0">
                <a:solidFill>
                  <a:srgbClr val="B4DCFA">
                    <a:lumMod val="90000"/>
                  </a:srgbClr>
                </a:solidFill>
              </a:rPr>
              <a:t> Keyword Generation</a:t>
            </a:r>
            <a:br>
              <a:rPr lang="en-GB" sz="2800" dirty="0">
                <a:solidFill>
                  <a:srgbClr val="B4DCFA">
                    <a:lumMod val="90000"/>
                  </a:srgbClr>
                </a:solidFill>
              </a:rPr>
            </a:br>
            <a:r>
              <a:rPr lang="en-GB" sz="2800" dirty="0">
                <a:solidFill>
                  <a:srgbClr val="B4DCFA">
                    <a:lumMod val="90000"/>
                  </a:srgbClr>
                </a:solidFill>
              </a:rPr>
              <a:t> </a:t>
            </a:r>
            <a:r>
              <a:rPr lang="en-GB" sz="2000" dirty="0">
                <a:solidFill>
                  <a:srgbClr val="B4DCFA">
                    <a:lumMod val="90000"/>
                  </a:srgbClr>
                </a:solidFill>
              </a:rPr>
              <a:t>problem solving if no keywords are found</a:t>
            </a:r>
          </a:p>
          <a:p>
            <a:pPr>
              <a:buClr>
                <a:srgbClr val="00B0F0"/>
              </a:buClr>
              <a:buSzPct val="100000"/>
              <a:buFont typeface="Courier New" panose="02070309020205020404" pitchFamily="49" charset="0"/>
              <a:buChar char="o"/>
            </a:pPr>
            <a:r>
              <a:rPr lang="en-GB" sz="2800" dirty="0">
                <a:solidFill>
                  <a:srgbClr val="B4DCFA">
                    <a:lumMod val="90000"/>
                  </a:srgbClr>
                </a:solidFill>
              </a:rPr>
              <a:t> Web Page Consistency </a:t>
            </a:r>
            <a:br>
              <a:rPr lang="en-GB" sz="2800" dirty="0">
                <a:solidFill>
                  <a:srgbClr val="B4DCFA">
                    <a:lumMod val="90000"/>
                  </a:srgbClr>
                </a:solidFill>
              </a:rPr>
            </a:br>
            <a:r>
              <a:rPr lang="en-GB" sz="2800" dirty="0">
                <a:solidFill>
                  <a:srgbClr val="B4DCFA">
                    <a:lumMod val="90000"/>
                  </a:srgbClr>
                </a:solidFill>
              </a:rPr>
              <a:t> </a:t>
            </a:r>
            <a:r>
              <a:rPr lang="en-GB" sz="2000" dirty="0">
                <a:solidFill>
                  <a:srgbClr val="B4DCFA">
                    <a:lumMod val="90000"/>
                  </a:srgbClr>
                </a:solidFill>
              </a:rPr>
              <a:t>broken links, orphaned files, etc.</a:t>
            </a:r>
          </a:p>
          <a:p>
            <a:pPr>
              <a:buClr>
                <a:srgbClr val="00B0F0"/>
              </a:buClr>
              <a:buSzPct val="100000"/>
              <a:buFont typeface="Courier New" panose="02070309020205020404" pitchFamily="49" charset="0"/>
              <a:buChar char="o"/>
            </a:pPr>
            <a:r>
              <a:rPr lang="en-GB" sz="2800" dirty="0">
                <a:solidFill>
                  <a:srgbClr val="B4DCFA">
                    <a:lumMod val="90000"/>
                  </a:srgbClr>
                </a:solidFill>
              </a:rPr>
              <a:t> Proceedings Production</a:t>
            </a:r>
          </a:p>
          <a:p>
            <a:pPr>
              <a:buClr>
                <a:srgbClr val="00B0F0"/>
              </a:buClr>
              <a:buSzPct val="100000"/>
              <a:buFont typeface="Courier New" panose="02070309020205020404" pitchFamily="49" charset="0"/>
              <a:buChar char="o"/>
            </a:pPr>
            <a:r>
              <a:rPr lang="en-GB" sz="2800" dirty="0">
                <a:solidFill>
                  <a:srgbClr val="B4DCFA">
                    <a:lumMod val="90000"/>
                  </a:srgbClr>
                </a:solidFill>
              </a:rPr>
              <a:t> INSPIRE Dataset</a:t>
            </a:r>
          </a:p>
          <a:p>
            <a:pPr marL="46037" indent="0">
              <a:buClr>
                <a:srgbClr val="00B0F0"/>
              </a:buClr>
              <a:buSzPct val="100000"/>
              <a:buNone/>
            </a:pPr>
            <a:endParaRPr lang="en-GB" sz="2000" dirty="0">
              <a:solidFill>
                <a:srgbClr val="B4DCFA">
                  <a:lumMod val="90000"/>
                </a:srgbClr>
              </a:solidFill>
            </a:endParaRPr>
          </a:p>
          <a:p>
            <a:pPr marL="46037" lvl="0" indent="0">
              <a:buClr>
                <a:srgbClr val="00B0F0"/>
              </a:buClr>
              <a:buSzPct val="100000"/>
              <a:buNone/>
            </a:pP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endParaRPr lang="en-GB" dirty="0">
              <a:solidFill>
                <a:srgbClr val="B4DCFA">
                  <a:lumMod val="90000"/>
                </a:srgbClr>
              </a:solidFill>
            </a:endParaRPr>
          </a:p>
          <a:p>
            <a:pPr marL="46037" lvl="0" indent="0">
              <a:buClr>
                <a:srgbClr val="00B0F0"/>
              </a:buClr>
              <a:buSzPct val="100000"/>
              <a:buNone/>
            </a:pPr>
            <a:br>
              <a:rPr lang="en-GB" sz="2800" dirty="0">
                <a:solidFill>
                  <a:srgbClr val="B4DCFA">
                    <a:lumMod val="90000"/>
                  </a:srgbClr>
                </a:solidFill>
              </a:rPr>
            </a:br>
            <a:r>
              <a:rPr lang="en-GB" sz="2800" dirty="0">
                <a:solidFill>
                  <a:srgbClr val="B4DCFA">
                    <a:lumMod val="90000"/>
                  </a:srgbClr>
                </a:solidFill>
              </a:rPr>
              <a:t> </a:t>
            </a:r>
            <a:endParaRPr lang="en-GB" sz="2000" dirty="0">
              <a:solidFill>
                <a:srgbClr val="B4DCFA">
                  <a:lumMod val="90000"/>
                </a:srgbClr>
              </a:solidFill>
            </a:endParaRPr>
          </a:p>
          <a:p>
            <a:pPr marL="46037" indent="0">
              <a:buClr>
                <a:srgbClr val="00B0F0"/>
              </a:buClr>
              <a:buSzPct val="100000"/>
              <a:buNone/>
            </a:pPr>
            <a:endParaRPr lang="en-GB" sz="1800" dirty="0">
              <a:solidFill>
                <a:schemeClr val="tx1"/>
              </a:solidFill>
            </a:endParaRPr>
          </a:p>
        </p:txBody>
      </p:sp>
    </p:spTree>
    <p:extLst>
      <p:ext uri="{BB962C8B-B14F-4D97-AF65-F5344CB8AC3E}">
        <p14:creationId xmlns:p14="http://schemas.microsoft.com/office/powerpoint/2010/main" val="148720879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solidFill>
                  <a:schemeClr val="tx1">
                    <a:lumMod val="75000"/>
                    <a:lumOff val="25000"/>
                  </a:schemeClr>
                </a:solidFill>
              </a:rPr>
              <a:t>Preparations for Proceedings Publication</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eaLnBrk="1" hangingPunct="1">
              <a:buClr>
                <a:schemeClr val="tx2">
                  <a:lumMod val="75000"/>
                </a:schemeClr>
              </a:buClr>
              <a:buSzPct val="110000"/>
              <a:buFont typeface="Arial" panose="020B0604020202020204" pitchFamily="34" charset="0"/>
              <a:buChar char="•"/>
            </a:pPr>
            <a:r>
              <a:rPr lang="en-US" dirty="0">
                <a:solidFill>
                  <a:srgbClr val="FFFFFF"/>
                </a:solidFill>
              </a:rPr>
              <a:t>file threshold = 1</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NO </a:t>
            </a:r>
            <a:r>
              <a:rPr lang="en-US" u="sng" dirty="0">
                <a:solidFill>
                  <a:srgbClr val="FFFFFF"/>
                </a:solidFill>
              </a:rPr>
              <a:t>unassigned</a:t>
            </a:r>
            <a:r>
              <a:rPr lang="en-US" dirty="0">
                <a:solidFill>
                  <a:srgbClr val="FFFFFF"/>
                </a:solidFill>
              </a:rPr>
              <a:t> files</a:t>
            </a:r>
          </a:p>
          <a:p>
            <a:pPr marL="46037" indent="0" eaLnBrk="1" hangingPunct="1">
              <a:buClr>
                <a:schemeClr val="tx2">
                  <a:lumMod val="75000"/>
                </a:schemeClr>
              </a:buClr>
              <a:buSzPct val="110000"/>
              <a:buNone/>
            </a:pPr>
            <a:r>
              <a:rPr lang="en-US" sz="2800" dirty="0">
                <a:solidFill>
                  <a:srgbClr val="FFFFFF"/>
                </a:solidFill>
              </a:rPr>
              <a:t>Your status page might look like this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00" y="2325547"/>
            <a:ext cx="7292340" cy="4312853"/>
          </a:xfrm>
          <a:prstGeom prst="rect">
            <a:avLst/>
          </a:prstGeom>
        </p:spPr>
      </p:pic>
    </p:spTree>
    <p:extLst>
      <p:ext uri="{BB962C8B-B14F-4D97-AF65-F5344CB8AC3E}">
        <p14:creationId xmlns:p14="http://schemas.microsoft.com/office/powerpoint/2010/main" val="80134990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solidFill>
                  <a:schemeClr val="tx1">
                    <a:lumMod val="75000"/>
                    <a:lumOff val="25000"/>
                  </a:schemeClr>
                </a:solidFill>
              </a:rPr>
              <a:t>Preparations for Proceedings Publication</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eaLnBrk="1" hangingPunct="1">
              <a:buClr>
                <a:schemeClr val="tx2">
                  <a:lumMod val="75000"/>
                </a:schemeClr>
              </a:buClr>
              <a:buSzPct val="110000"/>
              <a:buFont typeface="Arial" panose="020B0604020202020204" pitchFamily="34" charset="0"/>
              <a:buChar char="•"/>
            </a:pPr>
            <a:r>
              <a:rPr lang="en-US" dirty="0">
                <a:solidFill>
                  <a:srgbClr val="FFFFFF"/>
                </a:solidFill>
              </a:rPr>
              <a:t>File threshold = 1</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NO </a:t>
            </a:r>
            <a:r>
              <a:rPr lang="en-US" u="sng" dirty="0">
                <a:solidFill>
                  <a:srgbClr val="FFFFFF"/>
                </a:solidFill>
              </a:rPr>
              <a:t>unassigned</a:t>
            </a:r>
            <a:r>
              <a:rPr lang="en-US" dirty="0">
                <a:solidFill>
                  <a:srgbClr val="FFFFFF"/>
                </a:solidFill>
              </a:rPr>
              <a:t> files</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No report shows a problem:</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no "broken papers“ + "page check" OK + no "tearing boxes“</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All papers have GREEN status and are </a:t>
            </a:r>
            <a:r>
              <a:rPr lang="en-US" u="sng" dirty="0">
                <a:solidFill>
                  <a:srgbClr val="FFFFFF"/>
                </a:solidFill>
              </a:rPr>
              <a:t>publishable</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QA is done; poster police entries have been made</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All Author change requests are answered</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Talks are published: </a:t>
            </a:r>
            <a:br>
              <a:rPr lang="en-US" dirty="0">
                <a:solidFill>
                  <a:srgbClr val="FFFFFF"/>
                </a:solidFill>
              </a:rPr>
            </a:br>
            <a:r>
              <a:rPr lang="en-US" dirty="0">
                <a:solidFill>
                  <a:srgbClr val="FFFFFF"/>
                </a:solidFill>
              </a:rPr>
              <a:t>No author rejected publication or requested changes/removal of pages? </a:t>
            </a:r>
            <a:r>
              <a:rPr lang="en-US" sz="1700" dirty="0">
                <a:solidFill>
                  <a:srgbClr val="FF0000"/>
                </a:solidFill>
                <a:latin typeface="Consolas" panose="020B0609020204030204" pitchFamily="49" charset="0"/>
              </a:rPr>
              <a:t>(problematic as exchanges could be to the transparency editor’s pm or administrator; never listed in LOG)</a:t>
            </a:r>
            <a:endParaRPr lang="en-US" dirty="0">
              <a:solidFill>
                <a:srgbClr val="FFFFFF"/>
              </a:solidFill>
            </a:endParaRPr>
          </a:p>
          <a:p>
            <a:pPr eaLnBrk="1" hangingPunct="1">
              <a:buClr>
                <a:schemeClr val="tx2">
                  <a:lumMod val="75000"/>
                </a:schemeClr>
              </a:buClr>
              <a:buSzPct val="110000"/>
              <a:buFont typeface="Arial" panose="020B0604020202020204" pitchFamily="34" charset="0"/>
              <a:buChar char="•"/>
            </a:pPr>
            <a:r>
              <a:rPr lang="en-US" dirty="0">
                <a:solidFill>
                  <a:srgbClr val="FFFFFF"/>
                </a:solidFill>
              </a:rPr>
              <a:t>Posters are published: </a:t>
            </a:r>
            <a:br>
              <a:rPr lang="en-US" dirty="0">
                <a:solidFill>
                  <a:srgbClr val="FFFFFF"/>
                </a:solidFill>
              </a:rPr>
            </a:br>
            <a:r>
              <a:rPr lang="en-US" dirty="0">
                <a:solidFill>
                  <a:srgbClr val="FFFFFF"/>
                </a:solidFill>
              </a:rPr>
              <a:t>PDF files checked (displayable and fonts embedded)?</a:t>
            </a:r>
          </a:p>
        </p:txBody>
      </p:sp>
    </p:spTree>
    <p:extLst>
      <p:ext uri="{BB962C8B-B14F-4D97-AF65-F5344CB8AC3E}">
        <p14:creationId xmlns:p14="http://schemas.microsoft.com/office/powerpoint/2010/main" val="245390370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774123"/>
          </a:xfrm>
        </p:spPr>
        <p:txBody>
          <a:bodyPr/>
          <a:lstStyle/>
          <a:p>
            <a:pPr marL="320040" indent="-320040" eaLnBrk="1" fontAlgn="auto" hangingPunct="1">
              <a:spcAft>
                <a:spcPts val="0"/>
              </a:spcAft>
              <a:buClr>
                <a:schemeClr val="accent6">
                  <a:lumMod val="75000"/>
                </a:schemeClr>
              </a:buClr>
              <a:defRPr/>
            </a:pPr>
            <a:r>
              <a:rPr lang="en-US" sz="3600" dirty="0"/>
              <a:t>Overview</a:t>
            </a:r>
            <a:endParaRPr lang="en-GB" sz="3600" dirty="0"/>
          </a:p>
        </p:txBody>
      </p:sp>
      <p:sp>
        <p:nvSpPr>
          <p:cNvPr id="3" name="Content Placeholder 2"/>
          <p:cNvSpPr>
            <a:spLocks noGrp="1"/>
          </p:cNvSpPr>
          <p:nvPr>
            <p:ph sz="quarter" idx="13"/>
          </p:nvPr>
        </p:nvSpPr>
        <p:spPr>
          <a:xfrm>
            <a:off x="523874" y="969644"/>
            <a:ext cx="9201151" cy="5384921"/>
          </a:xfrm>
        </p:spPr>
        <p:txBody>
          <a:bodyPr/>
          <a:lstStyle/>
          <a:p>
            <a:pPr marL="46037" indent="0">
              <a:buNone/>
            </a:pPr>
            <a:r>
              <a:rPr lang="en-GB" sz="2800" dirty="0">
                <a:solidFill>
                  <a:schemeClr val="tx2">
                    <a:lumMod val="90000"/>
                  </a:schemeClr>
                </a:solidFill>
              </a:rPr>
              <a:t>Coverage</a:t>
            </a:r>
          </a:p>
          <a:p>
            <a:pPr marL="46037" indent="0">
              <a:buNone/>
            </a:pPr>
            <a:r>
              <a:rPr lang="en-GB" sz="2400" dirty="0">
                <a:solidFill>
                  <a:schemeClr val="tx1"/>
                </a:solidFill>
              </a:rPr>
              <a:t>This presentation will list the different tasks</a:t>
            </a:r>
            <a:br>
              <a:rPr lang="en-GB" sz="2400" dirty="0">
                <a:solidFill>
                  <a:schemeClr val="tx1"/>
                </a:solidFill>
              </a:rPr>
            </a:br>
            <a:r>
              <a:rPr lang="en-GB" sz="2400" dirty="0">
                <a:solidFill>
                  <a:schemeClr val="tx1"/>
                </a:solidFill>
              </a:rPr>
              <a:t>accomplished using JPSP before, during and after the</a:t>
            </a:r>
            <a:br>
              <a:rPr lang="en-GB" sz="2400" dirty="0">
                <a:solidFill>
                  <a:schemeClr val="tx1"/>
                </a:solidFill>
              </a:rPr>
            </a:br>
            <a:r>
              <a:rPr lang="en-GB" sz="2400" dirty="0">
                <a:solidFill>
                  <a:schemeClr val="tx1"/>
                </a:solidFill>
              </a:rPr>
              <a:t>conference. In addition actual trends of file type </a:t>
            </a:r>
            <a:br>
              <a:rPr lang="en-GB" sz="2400" dirty="0">
                <a:solidFill>
                  <a:schemeClr val="tx1"/>
                </a:solidFill>
              </a:rPr>
            </a:br>
            <a:r>
              <a:rPr lang="en-GB" sz="2400" dirty="0">
                <a:solidFill>
                  <a:schemeClr val="tx1"/>
                </a:solidFill>
              </a:rPr>
              <a:t>submission for various conferences are shown.</a:t>
            </a:r>
            <a:endParaRPr lang="en-GB" sz="2800" dirty="0">
              <a:solidFill>
                <a:schemeClr val="tx1"/>
              </a:solidFill>
            </a:endParaRPr>
          </a:p>
          <a:p>
            <a:pPr lvl="1"/>
            <a:r>
              <a:rPr lang="en-GB" sz="2600" dirty="0">
                <a:solidFill>
                  <a:schemeClr val="tx2">
                    <a:lumMod val="90000"/>
                  </a:schemeClr>
                </a:solidFill>
              </a:rPr>
              <a:t> Introduction</a:t>
            </a:r>
          </a:p>
          <a:p>
            <a:pPr lvl="1"/>
            <a:r>
              <a:rPr lang="en-GB" sz="2800" dirty="0">
                <a:solidFill>
                  <a:schemeClr val="tx2">
                    <a:lumMod val="90000"/>
                  </a:schemeClr>
                </a:solidFill>
              </a:rPr>
              <a:t> </a:t>
            </a:r>
            <a:r>
              <a:rPr lang="en-GB" sz="2600" dirty="0">
                <a:solidFill>
                  <a:schemeClr val="tx2">
                    <a:lumMod val="90000"/>
                  </a:schemeClr>
                </a:solidFill>
              </a:rPr>
              <a:t>Pre-Conference</a:t>
            </a:r>
          </a:p>
          <a:p>
            <a:pPr lvl="1"/>
            <a:r>
              <a:rPr lang="en-GB" sz="2600" dirty="0">
                <a:solidFill>
                  <a:schemeClr val="tx2">
                    <a:lumMod val="90000"/>
                  </a:schemeClr>
                </a:solidFill>
              </a:rPr>
              <a:t> During Conference</a:t>
            </a:r>
          </a:p>
          <a:p>
            <a:pPr lvl="1"/>
            <a:r>
              <a:rPr lang="en-GB" sz="2600" dirty="0">
                <a:solidFill>
                  <a:schemeClr val="tx2">
                    <a:lumMod val="90000"/>
                  </a:schemeClr>
                </a:solidFill>
              </a:rPr>
              <a:t> Post Conference</a:t>
            </a:r>
          </a:p>
          <a:p>
            <a:pPr lvl="1"/>
            <a:r>
              <a:rPr lang="en-GB" sz="2600" dirty="0">
                <a:solidFill>
                  <a:schemeClr val="tx2">
                    <a:lumMod val="90000"/>
                  </a:schemeClr>
                </a:solidFill>
              </a:rPr>
              <a:t> Submission Trends</a:t>
            </a:r>
            <a:br>
              <a:rPr lang="en-GB" sz="2800" dirty="0">
                <a:solidFill>
                  <a:schemeClr val="tx2">
                    <a:lumMod val="90000"/>
                  </a:schemeClr>
                </a:solidFill>
              </a:rPr>
            </a:br>
            <a:endParaRPr lang="en-GB" sz="2400" dirty="0">
              <a:solidFill>
                <a:schemeClr val="tx1"/>
              </a:solidFill>
            </a:endParaRPr>
          </a:p>
          <a:p>
            <a:pPr marL="46037" indent="0">
              <a:buNone/>
            </a:pP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endParaRPr lang="en-GB" sz="2400" dirty="0">
              <a:solidFill>
                <a:schemeClr val="tx1"/>
              </a:solidFill>
            </a:endParaRPr>
          </a:p>
          <a:p>
            <a:pPr marL="46037" indent="0">
              <a:buNone/>
            </a:pPr>
            <a:endParaRPr lang="en-GB" sz="2400" dirty="0">
              <a:solidFill>
                <a:schemeClr val="tx1"/>
              </a:solidFill>
            </a:endParaRPr>
          </a:p>
        </p:txBody>
      </p:sp>
    </p:spTree>
    <p:extLst>
      <p:ext uri="{BB962C8B-B14F-4D97-AF65-F5344CB8AC3E}">
        <p14:creationId xmlns:p14="http://schemas.microsoft.com/office/powerpoint/2010/main" val="4273891937"/>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92100" y="0"/>
            <a:ext cx="9906000" cy="706449"/>
          </a:xfrm>
        </p:spPr>
        <p:txBody>
          <a:bodyPr/>
          <a:lstStyle/>
          <a:p>
            <a:pPr marL="320040" indent="-320040" eaLnBrk="1" fontAlgn="auto" hangingPunct="1">
              <a:spcAft>
                <a:spcPts val="0"/>
              </a:spcAft>
              <a:buClr>
                <a:schemeClr val="accent6">
                  <a:lumMod val="75000"/>
                </a:schemeClr>
              </a:buClr>
              <a:defRPr/>
            </a:pPr>
            <a:r>
              <a:rPr lang="en-US" sz="3600" dirty="0">
                <a:solidFill>
                  <a:schemeClr val="tx1">
                    <a:lumMod val="75000"/>
                    <a:lumOff val="25000"/>
                  </a:schemeClr>
                </a:solidFill>
              </a:rPr>
              <a:t>Preparations</a:t>
            </a:r>
            <a:r>
              <a:rPr lang="en-US" sz="1000" dirty="0">
                <a:solidFill>
                  <a:schemeClr val="tx1">
                    <a:lumMod val="75000"/>
                    <a:lumOff val="25000"/>
                  </a:schemeClr>
                </a:solidFill>
              </a:rPr>
              <a:t> </a:t>
            </a:r>
            <a:r>
              <a:rPr lang="en-US" sz="3600" dirty="0">
                <a:solidFill>
                  <a:schemeClr val="tx1">
                    <a:lumMod val="75000"/>
                    <a:lumOff val="25000"/>
                  </a:schemeClr>
                </a:solidFill>
              </a:rPr>
              <a:t>for</a:t>
            </a:r>
            <a:r>
              <a:rPr lang="en-US" sz="1000" dirty="0">
                <a:solidFill>
                  <a:schemeClr val="tx1">
                    <a:lumMod val="75000"/>
                    <a:lumOff val="25000"/>
                  </a:schemeClr>
                </a:solidFill>
              </a:rPr>
              <a:t> </a:t>
            </a:r>
            <a:r>
              <a:rPr lang="en-US" sz="3600" dirty="0">
                <a:solidFill>
                  <a:schemeClr val="tx1">
                    <a:lumMod val="75000"/>
                    <a:lumOff val="25000"/>
                  </a:schemeClr>
                </a:solidFill>
              </a:rPr>
              <a:t>Proceedings</a:t>
            </a:r>
            <a:r>
              <a:rPr lang="en-US" sz="1000" dirty="0">
                <a:solidFill>
                  <a:schemeClr val="tx1">
                    <a:lumMod val="75000"/>
                    <a:lumOff val="25000"/>
                  </a:schemeClr>
                </a:solidFill>
              </a:rPr>
              <a:t> </a:t>
            </a:r>
            <a:r>
              <a:rPr lang="en-US" sz="3600" dirty="0">
                <a:solidFill>
                  <a:schemeClr val="tx1">
                    <a:lumMod val="75000"/>
                    <a:lumOff val="25000"/>
                  </a:schemeClr>
                </a:solidFill>
              </a:rPr>
              <a:t>Publication</a:t>
            </a:r>
            <a:r>
              <a:rPr lang="en-US" sz="1000" dirty="0">
                <a:solidFill>
                  <a:schemeClr val="tx1">
                    <a:lumMod val="75000"/>
                    <a:lumOff val="25000"/>
                  </a:schemeClr>
                </a:solidFill>
              </a:rPr>
              <a:t> </a:t>
            </a:r>
            <a:r>
              <a:rPr lang="en-US" sz="2000" dirty="0">
                <a:solidFill>
                  <a:schemeClr val="tx1">
                    <a:lumMod val="75000"/>
                    <a:lumOff val="25000"/>
                  </a:schemeClr>
                </a:solidFill>
              </a:rPr>
              <a:t>(cont.)</a:t>
            </a:r>
            <a:endParaRPr lang="en-US" sz="2000" dirty="0"/>
          </a:p>
        </p:txBody>
      </p:sp>
      <p:sp>
        <p:nvSpPr>
          <p:cNvPr id="11267" name="Rectangle 3"/>
          <p:cNvSpPr>
            <a:spLocks noGrp="1" noChangeArrowheads="1"/>
          </p:cNvSpPr>
          <p:nvPr>
            <p:ph sz="quarter" idx="13"/>
          </p:nvPr>
        </p:nvSpPr>
        <p:spPr>
          <a:xfrm>
            <a:off x="92100" y="784800"/>
            <a:ext cx="9705000" cy="5428800"/>
          </a:xfrm>
        </p:spPr>
        <p:txBody>
          <a:bodyPr/>
          <a:lstStyle/>
          <a:p>
            <a:pPr eaLnBrk="1" hangingPunct="1">
              <a:buClr>
                <a:schemeClr val="tx2">
                  <a:lumMod val="75000"/>
                </a:schemeClr>
              </a:buClr>
              <a:buSzPct val="110000"/>
              <a:buFont typeface="Arial" panose="020B0604020202020204" pitchFamily="34" charset="0"/>
              <a:buChar char="•"/>
            </a:pPr>
            <a:r>
              <a:rPr lang="en-US" dirty="0">
                <a:solidFill>
                  <a:srgbClr val="FFFFFF"/>
                </a:solidFill>
              </a:rPr>
              <a:t>All entries in the </a:t>
            </a:r>
            <a:r>
              <a:rPr lang="en-US" dirty="0" err="1">
                <a:solidFill>
                  <a:srgbClr val="FFFFFF"/>
                </a:solidFill>
              </a:rPr>
              <a:t>config</a:t>
            </a:r>
            <a:r>
              <a:rPr lang="en-US" dirty="0">
                <a:solidFill>
                  <a:srgbClr val="FFFFFF"/>
                </a:solidFill>
              </a:rPr>
              <a:t> file are correct</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ISBN</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conference specific data (name, site, title, date, series, number, editors, ...)</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data export enabled (DOI [</a:t>
            </a:r>
            <a:r>
              <a:rPr lang="en-US" dirty="0">
                <a:solidFill>
                  <a:srgbClr val="FF0000"/>
                </a:solidFill>
              </a:rPr>
              <a:t>production DOI:10.18429</a:t>
            </a:r>
            <a:r>
              <a:rPr lang="en-US" dirty="0">
                <a:solidFill>
                  <a:srgbClr val="FFFFFF"/>
                </a:solidFill>
              </a:rPr>
              <a:t>], bibliography/citation)</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skipping sessions/papers set filled correctly</a:t>
            </a:r>
            <a:endParaRPr lang="en-US" dirty="0">
              <a:solidFill>
                <a:srgbClr val="FF0000"/>
              </a:solidFill>
              <a:latin typeface="Consolas" panose="020B0609020204030204" pitchFamily="49" charset="0"/>
            </a:endParaRP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full PDF download enabled </a:t>
            </a:r>
            <a:r>
              <a:rPr lang="en-US" dirty="0">
                <a:solidFill>
                  <a:srgbClr val="FF0000"/>
                </a:solidFill>
                <a:latin typeface="Consolas" panose="020B0609020204030204" pitchFamily="49" charset="0"/>
              </a:rPr>
              <a:t>(</a:t>
            </a:r>
            <a:r>
              <a:rPr lang="en-US" dirty="0" err="1">
                <a:solidFill>
                  <a:srgbClr val="FF0000"/>
                </a:solidFill>
                <a:latin typeface="Consolas" panose="020B0609020204030204" pitchFamily="49" charset="0"/>
              </a:rPr>
              <a:t>pdf_update_only</a:t>
            </a:r>
            <a:r>
              <a:rPr lang="en-US" dirty="0">
                <a:solidFill>
                  <a:srgbClr val="FF0000"/>
                </a:solidFill>
                <a:latin typeface="Consolas" panose="020B0609020204030204" pitchFamily="49" charset="0"/>
              </a:rPr>
              <a:t> = 0)</a:t>
            </a:r>
            <a:endParaRPr lang="en-US" dirty="0">
              <a:solidFill>
                <a:srgbClr val="FFFFFF"/>
              </a:solidFill>
            </a:endParaRP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proceedings volume setting</a:t>
            </a:r>
          </a:p>
        </p:txBody>
      </p:sp>
    </p:spTree>
    <p:extLst>
      <p:ext uri="{BB962C8B-B14F-4D97-AF65-F5344CB8AC3E}">
        <p14:creationId xmlns:p14="http://schemas.microsoft.com/office/powerpoint/2010/main" val="425439136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solidFill>
                  <a:schemeClr val="tx1">
                    <a:lumMod val="75000"/>
                    <a:lumOff val="25000"/>
                  </a:schemeClr>
                </a:solidFill>
              </a:rPr>
              <a:t>Proceedings Entry Page</a:t>
            </a:r>
            <a:endParaRPr lang="en-US" sz="3600" dirty="0"/>
          </a:p>
        </p:txBody>
      </p:sp>
      <p:sp>
        <p:nvSpPr>
          <p:cNvPr id="11267" name="Rectangle 3"/>
          <p:cNvSpPr>
            <a:spLocks noGrp="1" noChangeArrowheads="1"/>
          </p:cNvSpPr>
          <p:nvPr>
            <p:ph sz="quarter" idx="13"/>
          </p:nvPr>
        </p:nvSpPr>
        <p:spPr>
          <a:xfrm>
            <a:off x="201000" y="822326"/>
            <a:ext cx="9705000" cy="5888074"/>
          </a:xfrm>
        </p:spPr>
        <p:txBody>
          <a:bodyPr/>
          <a:lstStyle/>
          <a:p>
            <a:pPr eaLnBrk="1" hangingPunct="1">
              <a:buClr>
                <a:schemeClr val="tx2">
                  <a:lumMod val="75000"/>
                </a:schemeClr>
              </a:buClr>
              <a:buSzPct val="110000"/>
              <a:buFont typeface="Arial" panose="020B0604020202020204" pitchFamily="34" charset="0"/>
              <a:buChar char="•"/>
            </a:pPr>
            <a:r>
              <a:rPr lang="en-US" dirty="0">
                <a:solidFill>
                  <a:srgbClr val="FFFFFF"/>
                </a:solidFill>
              </a:rPr>
              <a:t>decide on layout</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gather material beside proceedings</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Chairman's Foreword</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Committees list</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Participants list</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Conference photos / Group photo</a:t>
            </a:r>
          </a:p>
          <a:p>
            <a:pPr eaLnBrk="1" hangingPunct="1">
              <a:buClr>
                <a:schemeClr val="tx2">
                  <a:lumMod val="75000"/>
                </a:schemeClr>
              </a:buClr>
              <a:buSzPct val="110000"/>
              <a:buFont typeface="Arial" panose="020B0604020202020204" pitchFamily="34" charset="0"/>
              <a:buChar char="•"/>
            </a:pPr>
            <a:r>
              <a:rPr lang="en-US" dirty="0">
                <a:solidFill>
                  <a:srgbClr val="FFFFFF"/>
                </a:solidFill>
              </a:rPr>
              <a:t>prepare material</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list for committees, participants (html or pdf)</a:t>
            </a:r>
          </a:p>
          <a:p>
            <a:pPr lvl="1" eaLnBrk="1" hangingPunct="1">
              <a:buClr>
                <a:schemeClr val="tx2">
                  <a:lumMod val="75000"/>
                </a:schemeClr>
              </a:buClr>
              <a:buSzPct val="110000"/>
              <a:buFont typeface="Wingdings" panose="05000000000000000000" pitchFamily="2" charset="2"/>
              <a:buChar char="§"/>
            </a:pPr>
            <a:r>
              <a:rPr lang="en-US" dirty="0">
                <a:solidFill>
                  <a:srgbClr val="FFFFFF"/>
                </a:solidFill>
              </a:rPr>
              <a:t>photo album (</a:t>
            </a:r>
            <a:r>
              <a:rPr lang="en-US" dirty="0" err="1">
                <a:solidFill>
                  <a:srgbClr val="FFFFFF"/>
                </a:solidFill>
              </a:rPr>
              <a:t>jAlbum</a:t>
            </a:r>
            <a:r>
              <a:rPr lang="en-US" dirty="0">
                <a:solidFill>
                  <a:srgbClr val="FFFFFF"/>
                </a:solidFill>
              </a:rPr>
              <a:t>; size &lt;5% of scientific material!)</a:t>
            </a:r>
          </a:p>
        </p:txBody>
      </p:sp>
    </p:spTree>
    <p:extLst>
      <p:ext uri="{BB962C8B-B14F-4D97-AF65-F5344CB8AC3E}">
        <p14:creationId xmlns:p14="http://schemas.microsoft.com/office/powerpoint/2010/main" val="223705979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solidFill>
                  <a:schemeClr val="tx1">
                    <a:lumMod val="75000"/>
                    <a:lumOff val="25000"/>
                  </a:schemeClr>
                </a:solidFill>
              </a:rPr>
              <a:t>Proceedings Entry Page “horizontal</a:t>
            </a:r>
            <a:r>
              <a:rPr lang="en-GB" dirty="0"/>
              <a:t>”</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36709" y="822326"/>
            <a:ext cx="7790981" cy="5935362"/>
          </a:xfrm>
        </p:spPr>
      </p:pic>
    </p:spTree>
    <p:extLst>
      <p:ext uri="{BB962C8B-B14F-4D97-AF65-F5344CB8AC3E}">
        <p14:creationId xmlns:p14="http://schemas.microsoft.com/office/powerpoint/2010/main" val="34367898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solidFill>
                  <a:schemeClr val="tx1">
                    <a:lumMod val="75000"/>
                    <a:lumOff val="25000"/>
                  </a:schemeClr>
                </a:solidFill>
              </a:rPr>
              <a:t>Proceedings Entry Page “full horizontal</a:t>
            </a:r>
            <a:r>
              <a:rPr lang="en-GB" dirty="0"/>
              <a:t>”</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612041" y="822326"/>
            <a:ext cx="6681917" cy="5820162"/>
          </a:xfrm>
        </p:spPr>
      </p:pic>
    </p:spTree>
    <p:extLst>
      <p:ext uri="{BB962C8B-B14F-4D97-AF65-F5344CB8AC3E}">
        <p14:creationId xmlns:p14="http://schemas.microsoft.com/office/powerpoint/2010/main" val="350691953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t>Entry page</a:t>
            </a:r>
            <a:br>
              <a:rPr lang="en-GB" sz="3600" dirty="0"/>
            </a:br>
            <a:r>
              <a:rPr lang="en-GB" sz="3600" dirty="0"/>
              <a:t>“vertical”</a:t>
            </a:r>
          </a:p>
        </p:txBody>
      </p:sp>
      <p:pic>
        <p:nvPicPr>
          <p:cNvPr id="2" name="Content Placeholder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4662" y="104776"/>
            <a:ext cx="5826613" cy="6445250"/>
          </a:xfrm>
        </p:spPr>
      </p:pic>
    </p:spTree>
    <p:extLst>
      <p:ext uri="{BB962C8B-B14F-4D97-AF65-F5344CB8AC3E}">
        <p14:creationId xmlns:p14="http://schemas.microsoft.com/office/powerpoint/2010/main" val="41102796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r>
              <a:rPr lang="en-US" dirty="0">
                <a:solidFill>
                  <a:srgbClr val="FFFFFF"/>
                </a:solidFill>
              </a:rPr>
              <a:t>Conferences in JACoW differ not only by size and topics but also in the format of the uploaded source file formats. And this even changes over time. The following slides will show the development over a time span where data were available to me.</a:t>
            </a: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4224B4C6-39A5-4550-BE38-9250CEBD5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646" y="2705480"/>
            <a:ext cx="4978707" cy="2659273"/>
          </a:xfrm>
          <a:prstGeom prst="rect">
            <a:avLst/>
          </a:prstGeom>
        </p:spPr>
      </p:pic>
    </p:spTree>
    <p:extLst>
      <p:ext uri="{BB962C8B-B14F-4D97-AF65-F5344CB8AC3E}">
        <p14:creationId xmlns:p14="http://schemas.microsoft.com/office/powerpoint/2010/main" val="293362609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(IPAC)</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3CC78418-7513-4868-B2B4-1894C7847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93" y="646955"/>
            <a:ext cx="7256008" cy="6215960"/>
          </a:xfrm>
          <a:prstGeom prst="rect">
            <a:avLst/>
          </a:prstGeom>
        </p:spPr>
      </p:pic>
    </p:spTree>
    <p:extLst>
      <p:ext uri="{BB962C8B-B14F-4D97-AF65-F5344CB8AC3E}">
        <p14:creationId xmlns:p14="http://schemas.microsoft.com/office/powerpoint/2010/main" val="269363035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(ICALEPCS)</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4" name="Picture 3">
            <a:extLst>
              <a:ext uri="{FF2B5EF4-FFF2-40B4-BE49-F238E27FC236}">
                <a16:creationId xmlns:a16="http://schemas.microsoft.com/office/drawing/2014/main" id="{E2088B27-D5D8-4470-BFC4-D9643D039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93" y="651565"/>
            <a:ext cx="7256008" cy="6215959"/>
          </a:xfrm>
          <a:prstGeom prst="rect">
            <a:avLst/>
          </a:prstGeom>
        </p:spPr>
      </p:pic>
    </p:spTree>
    <p:extLst>
      <p:ext uri="{BB962C8B-B14F-4D97-AF65-F5344CB8AC3E}">
        <p14:creationId xmlns:p14="http://schemas.microsoft.com/office/powerpoint/2010/main" val="4129098611"/>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(LINAC)</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900CA884-219E-476E-A23E-8993C00C8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23" y="651567"/>
            <a:ext cx="7271653" cy="6229362"/>
          </a:xfrm>
          <a:prstGeom prst="rect">
            <a:avLst/>
          </a:prstGeom>
        </p:spPr>
      </p:pic>
    </p:spTree>
    <p:extLst>
      <p:ext uri="{BB962C8B-B14F-4D97-AF65-F5344CB8AC3E}">
        <p14:creationId xmlns:p14="http://schemas.microsoft.com/office/powerpoint/2010/main" val="187916458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(SRF)</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2A354D48-8989-46B0-9D15-B64BC98A5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93" y="651565"/>
            <a:ext cx="7266458" cy="6224911"/>
          </a:xfrm>
          <a:prstGeom prst="rect">
            <a:avLst/>
          </a:prstGeom>
        </p:spPr>
      </p:pic>
    </p:spTree>
    <p:extLst>
      <p:ext uri="{BB962C8B-B14F-4D97-AF65-F5344CB8AC3E}">
        <p14:creationId xmlns:p14="http://schemas.microsoft.com/office/powerpoint/2010/main" val="149606224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US" sz="3600" dirty="0"/>
              <a:t>Introduction</a:t>
            </a:r>
            <a:endParaRPr lang="en-GB" sz="3600" dirty="0"/>
          </a:p>
        </p:txBody>
      </p:sp>
      <p:sp>
        <p:nvSpPr>
          <p:cNvPr id="3" name="Content Placeholder 2"/>
          <p:cNvSpPr>
            <a:spLocks noGrp="1"/>
          </p:cNvSpPr>
          <p:nvPr>
            <p:ph sz="quarter" idx="13"/>
          </p:nvPr>
        </p:nvSpPr>
        <p:spPr>
          <a:xfrm>
            <a:off x="523874" y="969645"/>
            <a:ext cx="9201151" cy="4869180"/>
          </a:xfrm>
        </p:spPr>
        <p:txBody>
          <a:bodyPr/>
          <a:lstStyle/>
          <a:p>
            <a:pPr marL="46037" indent="0">
              <a:buNone/>
            </a:pPr>
            <a:r>
              <a:rPr lang="en-GB" sz="2800" dirty="0">
                <a:solidFill>
                  <a:schemeClr val="tx2">
                    <a:lumMod val="90000"/>
                  </a:schemeClr>
                </a:solidFill>
              </a:rPr>
              <a:t>JPSP</a:t>
            </a:r>
          </a:p>
          <a:p>
            <a:r>
              <a:rPr lang="en-GB" sz="2400" dirty="0">
                <a:solidFill>
                  <a:srgbClr val="00B0F0"/>
                </a:solidFill>
              </a:rPr>
              <a:t> J</a:t>
            </a:r>
            <a:r>
              <a:rPr lang="en-GB" sz="2400" dirty="0">
                <a:solidFill>
                  <a:schemeClr val="tx1"/>
                </a:solidFill>
              </a:rPr>
              <a:t>ACoW </a:t>
            </a:r>
            <a:r>
              <a:rPr lang="en-GB" sz="2400" dirty="0">
                <a:solidFill>
                  <a:srgbClr val="00B0F0"/>
                </a:solidFill>
              </a:rPr>
              <a:t>P</a:t>
            </a:r>
            <a:r>
              <a:rPr lang="en-GB" sz="2400" dirty="0">
                <a:solidFill>
                  <a:schemeClr val="tx1"/>
                </a:solidFill>
              </a:rPr>
              <a:t>roceedings </a:t>
            </a:r>
            <a:r>
              <a:rPr lang="en-GB" sz="2400" dirty="0">
                <a:solidFill>
                  <a:srgbClr val="00B0F0"/>
                </a:solidFill>
              </a:rPr>
              <a:t>S</a:t>
            </a:r>
            <a:r>
              <a:rPr lang="en-GB" sz="2400" dirty="0">
                <a:solidFill>
                  <a:schemeClr val="tx1"/>
                </a:solidFill>
              </a:rPr>
              <a:t>cript </a:t>
            </a:r>
            <a:r>
              <a:rPr lang="en-GB" sz="2400" dirty="0">
                <a:solidFill>
                  <a:srgbClr val="00B0F0"/>
                </a:solidFill>
              </a:rPr>
              <a:t>P</a:t>
            </a:r>
            <a:r>
              <a:rPr lang="en-GB" sz="2400" dirty="0">
                <a:solidFill>
                  <a:schemeClr val="tx1"/>
                </a:solidFill>
              </a:rPr>
              <a:t>ackage </a:t>
            </a:r>
          </a:p>
          <a:p>
            <a:r>
              <a:rPr lang="en-GB" sz="2400" dirty="0">
                <a:solidFill>
                  <a:schemeClr val="tx1"/>
                </a:solidFill>
              </a:rPr>
              <a:t> development started 2002</a:t>
            </a:r>
          </a:p>
          <a:p>
            <a:r>
              <a:rPr lang="en-GB" sz="2400" dirty="0">
                <a:solidFill>
                  <a:schemeClr val="tx1"/>
                </a:solidFill>
              </a:rPr>
              <a:t> first conferences: DIPAC’03, LINAC’04 and EPAC’04</a:t>
            </a:r>
          </a:p>
          <a:p>
            <a:r>
              <a:rPr lang="en-GB" sz="2400" dirty="0">
                <a:solidFill>
                  <a:schemeClr val="tx1"/>
                </a:solidFill>
              </a:rPr>
              <a:t> name JPSP since 2006</a:t>
            </a:r>
          </a:p>
          <a:p>
            <a:r>
              <a:rPr lang="en-GB" sz="2400" dirty="0">
                <a:solidFill>
                  <a:schemeClr val="tx1"/>
                </a:solidFill>
              </a:rPr>
              <a:t> actual version 28.3 (25 Nov 2018) </a:t>
            </a:r>
          </a:p>
          <a:p>
            <a:r>
              <a:rPr lang="en-GB" sz="2400" dirty="0">
                <a:solidFill>
                  <a:schemeClr val="tx1"/>
                </a:solidFill>
              </a:rPr>
              <a:t> 15'681 lines of Perl code</a:t>
            </a:r>
          </a:p>
          <a:p>
            <a:pPr marL="46037" indent="0">
              <a:buNone/>
            </a:pP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br>
              <a:rPr lang="en-GB" sz="2400" dirty="0">
                <a:solidFill>
                  <a:schemeClr val="tx1"/>
                </a:solidFill>
              </a:rPr>
            </a:br>
            <a:endParaRPr lang="en-GB" sz="2400" dirty="0">
              <a:solidFill>
                <a:schemeClr val="tx1"/>
              </a:solidFill>
            </a:endParaRPr>
          </a:p>
          <a:p>
            <a:pPr marL="46037" indent="0">
              <a:buNone/>
            </a:pPr>
            <a:endParaRPr lang="en-GB" sz="2400" dirty="0">
              <a:solidFill>
                <a:schemeClr val="tx1"/>
              </a:solidFil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(FEL)</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15C596B9-8A42-488B-962F-EF25710AB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5" y="651563"/>
            <a:ext cx="7235105" cy="6198053"/>
          </a:xfrm>
          <a:prstGeom prst="rect">
            <a:avLst/>
          </a:prstGeom>
        </p:spPr>
      </p:pic>
    </p:spTree>
    <p:extLst>
      <p:ext uri="{BB962C8B-B14F-4D97-AF65-F5344CB8AC3E}">
        <p14:creationId xmlns:p14="http://schemas.microsoft.com/office/powerpoint/2010/main" val="2598523012"/>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(IBIC)</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CF8011CF-5365-49B4-95F4-65BA68CEC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93" y="651565"/>
            <a:ext cx="7256008" cy="6215959"/>
          </a:xfrm>
          <a:prstGeom prst="rect">
            <a:avLst/>
          </a:prstGeom>
        </p:spPr>
      </p:pic>
    </p:spTree>
    <p:extLst>
      <p:ext uri="{BB962C8B-B14F-4D97-AF65-F5344CB8AC3E}">
        <p14:creationId xmlns:p14="http://schemas.microsoft.com/office/powerpoint/2010/main" val="267062069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Trends in Submission Formats (HB)</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3" name="Picture 2">
            <a:extLst>
              <a:ext uri="{FF2B5EF4-FFF2-40B4-BE49-F238E27FC236}">
                <a16:creationId xmlns:a16="http://schemas.microsoft.com/office/drawing/2014/main" id="{4F37F701-54E8-4701-9B13-1CB624A28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92" y="651564"/>
            <a:ext cx="7266459" cy="6224913"/>
          </a:xfrm>
          <a:prstGeom prst="rect">
            <a:avLst/>
          </a:prstGeom>
        </p:spPr>
      </p:pic>
    </p:spTree>
    <p:extLst>
      <p:ext uri="{BB962C8B-B14F-4D97-AF65-F5344CB8AC3E}">
        <p14:creationId xmlns:p14="http://schemas.microsoft.com/office/powerpoint/2010/main" val="34545005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US" sz="3600" dirty="0"/>
              <a:t>Questions?</a:t>
            </a:r>
          </a:p>
        </p:txBody>
      </p:sp>
      <p:sp>
        <p:nvSpPr>
          <p:cNvPr id="11267" name="Rectangle 3"/>
          <p:cNvSpPr>
            <a:spLocks noGrp="1" noChangeArrowheads="1"/>
          </p:cNvSpPr>
          <p:nvPr>
            <p:ph sz="quarter" idx="13"/>
          </p:nvPr>
        </p:nvSpPr>
        <p:spPr>
          <a:xfrm>
            <a:off x="201000" y="822326"/>
            <a:ext cx="9705000" cy="5888074"/>
          </a:xfrm>
        </p:spPr>
        <p:txBody>
          <a:bodyPr/>
          <a:lstStyle/>
          <a:p>
            <a:pPr marL="46037" indent="0" eaLnBrk="1" hangingPunct="1">
              <a:buClr>
                <a:schemeClr val="tx2">
                  <a:lumMod val="75000"/>
                </a:schemeClr>
              </a:buClr>
              <a:buSzPct val="110000"/>
              <a:buNone/>
            </a:pPr>
            <a:br>
              <a:rPr lang="en-US" dirty="0">
                <a:solidFill>
                  <a:srgbClr val="FFFFFF"/>
                </a:solidFill>
              </a:rPr>
            </a:br>
            <a:endParaRPr lang="en-US" dirty="0">
              <a:solidFill>
                <a:srgbClr val="FFFFFF"/>
              </a:solidFill>
            </a:endParaRPr>
          </a:p>
        </p:txBody>
      </p:sp>
      <p:pic>
        <p:nvPicPr>
          <p:cNvPr id="4" name="Picture 3">
            <a:extLst>
              <a:ext uri="{FF2B5EF4-FFF2-40B4-BE49-F238E27FC236}">
                <a16:creationId xmlns:a16="http://schemas.microsoft.com/office/drawing/2014/main" id="{94EBC7EA-7969-4B8A-BF2E-7A1C4A9B0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595"/>
            <a:ext cx="9924322" cy="4484752"/>
          </a:xfrm>
          <a:prstGeom prst="rect">
            <a:avLst/>
          </a:prstGeom>
        </p:spPr>
      </p:pic>
    </p:spTree>
    <p:extLst>
      <p:ext uri="{BB962C8B-B14F-4D97-AF65-F5344CB8AC3E}">
        <p14:creationId xmlns:p14="http://schemas.microsoft.com/office/powerpoint/2010/main" val="2467009065"/>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US" sz="3600" dirty="0"/>
              <a:t>Installation</a:t>
            </a:r>
            <a:endParaRPr lang="en-GB" sz="3600" dirty="0"/>
          </a:p>
        </p:txBody>
      </p:sp>
      <p:sp>
        <p:nvSpPr>
          <p:cNvPr id="3" name="Content Placeholder 2"/>
          <p:cNvSpPr>
            <a:spLocks noGrp="1"/>
          </p:cNvSpPr>
          <p:nvPr>
            <p:ph sz="quarter" idx="13"/>
          </p:nvPr>
        </p:nvSpPr>
        <p:spPr>
          <a:xfrm>
            <a:off x="523874" y="969645"/>
            <a:ext cx="9201151" cy="5154930"/>
          </a:xfrm>
        </p:spPr>
        <p:txBody>
          <a:bodyPr/>
          <a:lstStyle/>
          <a:p>
            <a:pPr marL="46037" indent="0">
              <a:buClr>
                <a:srgbClr val="00B0F0"/>
              </a:buClr>
              <a:buSzPct val="100000"/>
              <a:buNone/>
            </a:pPr>
            <a:r>
              <a:rPr lang="de-DE" dirty="0">
                <a:solidFill>
                  <a:schemeClr val="tx1"/>
                </a:solidFill>
              </a:rPr>
              <a:t>All </a:t>
            </a:r>
            <a:r>
              <a:rPr lang="en-GB" dirty="0">
                <a:solidFill>
                  <a:schemeClr val="tx1"/>
                </a:solidFill>
              </a:rPr>
              <a:t>tools and actions are based on an XML data export from instances</a:t>
            </a:r>
            <a:br>
              <a:rPr lang="en-GB" dirty="0">
                <a:solidFill>
                  <a:schemeClr val="tx1"/>
                </a:solidFill>
              </a:rPr>
            </a:br>
            <a:r>
              <a:rPr lang="en-GB" dirty="0">
                <a:solidFill>
                  <a:schemeClr val="tx1"/>
                </a:solidFill>
              </a:rPr>
              <a:t>of SPMS. For downloading and extracting of information from XML the following tools and some additional files are used/needed and have to be present to use the scripts.</a:t>
            </a:r>
          </a:p>
          <a:p>
            <a:pPr>
              <a:buClr>
                <a:srgbClr val="00B0F0"/>
              </a:buClr>
              <a:buSzPct val="100000"/>
              <a:buFont typeface="Courier New" panose="02070309020205020404" pitchFamily="49" charset="0"/>
              <a:buChar char="o"/>
            </a:pPr>
            <a:r>
              <a:rPr lang="en-GB" sz="2800" dirty="0">
                <a:solidFill>
                  <a:schemeClr val="tx2">
                    <a:lumMod val="90000"/>
                  </a:schemeClr>
                </a:solidFill>
              </a:rPr>
              <a:t> </a:t>
            </a:r>
            <a:r>
              <a:rPr lang="en-GB" sz="2400" dirty="0">
                <a:solidFill>
                  <a:schemeClr val="tx2">
                    <a:lumMod val="90000"/>
                  </a:schemeClr>
                </a:solidFill>
              </a:rPr>
              <a:t>Utility installation </a:t>
            </a:r>
            <a:br>
              <a:rPr lang="en-GB" sz="2800" dirty="0">
                <a:solidFill>
                  <a:schemeClr val="tx2">
                    <a:lumMod val="90000"/>
                  </a:schemeClr>
                </a:solidFill>
              </a:rPr>
            </a:br>
            <a:r>
              <a:rPr lang="en-GB" sz="2800" dirty="0">
                <a:solidFill>
                  <a:schemeClr val="tx2">
                    <a:lumMod val="90000"/>
                  </a:schemeClr>
                </a:solidFill>
              </a:rPr>
              <a:t> </a:t>
            </a:r>
            <a:r>
              <a:rPr lang="en-GB" sz="2000" dirty="0">
                <a:solidFill>
                  <a:schemeClr val="tx2">
                    <a:lumMod val="90000"/>
                  </a:schemeClr>
                </a:solidFill>
              </a:rPr>
              <a:t>Perl, T</a:t>
            </a:r>
            <a:r>
              <a:rPr lang="en-GB" sz="3200" baseline="-25000" dirty="0">
                <a:solidFill>
                  <a:schemeClr val="tx2">
                    <a:lumMod val="90000"/>
                  </a:schemeClr>
                </a:solidFill>
              </a:rPr>
              <a:t>E</a:t>
            </a:r>
            <a:r>
              <a:rPr lang="en-GB" sz="2000" dirty="0">
                <a:solidFill>
                  <a:schemeClr val="tx2">
                    <a:lumMod val="90000"/>
                  </a:schemeClr>
                </a:solidFill>
              </a:rPr>
              <a:t>X, PDFtools, JPSP, (curl), etc.</a:t>
            </a:r>
            <a:endParaRPr lang="en-GB" dirty="0">
              <a:solidFill>
                <a:schemeClr val="tx2">
                  <a:lumMod val="90000"/>
                </a:schemeClr>
              </a:solidFill>
            </a:endParaRPr>
          </a:p>
          <a:p>
            <a:pPr>
              <a:buClr>
                <a:srgbClr val="00B0F0"/>
              </a:buClr>
              <a:buSzPct val="100000"/>
              <a:buFont typeface="Courier New" panose="02070309020205020404" pitchFamily="49" charset="0"/>
              <a:buChar char="o"/>
            </a:pPr>
            <a:r>
              <a:rPr lang="en-GB" sz="2800" dirty="0">
                <a:solidFill>
                  <a:schemeClr val="tx2">
                    <a:lumMod val="90000"/>
                  </a:schemeClr>
                </a:solidFill>
              </a:rPr>
              <a:t> </a:t>
            </a:r>
            <a:r>
              <a:rPr lang="en-GB" sz="2400" dirty="0">
                <a:solidFill>
                  <a:schemeClr val="tx2">
                    <a:lumMod val="90000"/>
                  </a:schemeClr>
                </a:solidFill>
              </a:rPr>
              <a:t>JPSP configuration</a:t>
            </a:r>
            <a:br>
              <a:rPr lang="en-GB" sz="2800" dirty="0">
                <a:solidFill>
                  <a:schemeClr val="tx2">
                    <a:lumMod val="90000"/>
                  </a:schemeClr>
                </a:solidFill>
              </a:rPr>
            </a:br>
            <a:r>
              <a:rPr lang="en-GB" sz="2800" dirty="0">
                <a:solidFill>
                  <a:schemeClr val="tx2">
                    <a:lumMod val="90000"/>
                  </a:schemeClr>
                </a:solidFill>
              </a:rPr>
              <a:t> </a:t>
            </a:r>
            <a:r>
              <a:rPr lang="en-GB" sz="2000" dirty="0">
                <a:solidFill>
                  <a:schemeClr val="tx2">
                    <a:lumMod val="90000"/>
                  </a:schemeClr>
                </a:solidFill>
              </a:rPr>
              <a:t>directories, URLs, editorial board, ISBN, SPMS passwords, ...</a:t>
            </a:r>
          </a:p>
          <a:p>
            <a:pPr>
              <a:buClr>
                <a:srgbClr val="00B0F0"/>
              </a:buClr>
              <a:buSzPct val="100000"/>
              <a:buFont typeface="Courier New" panose="02070309020205020404" pitchFamily="49" charset="0"/>
              <a:buChar char="o"/>
            </a:pPr>
            <a:r>
              <a:rPr lang="en-GB" sz="2000" dirty="0">
                <a:solidFill>
                  <a:schemeClr val="tx2">
                    <a:lumMod val="90000"/>
                  </a:schemeClr>
                </a:solidFill>
              </a:rPr>
              <a:t> </a:t>
            </a:r>
            <a:r>
              <a:rPr lang="en-GB" sz="2400" dirty="0">
                <a:solidFill>
                  <a:schemeClr val="tx2">
                    <a:lumMod val="90000"/>
                  </a:schemeClr>
                </a:solidFill>
              </a:rPr>
              <a:t>others</a:t>
            </a:r>
            <a:br>
              <a:rPr lang="en-GB" sz="2000" dirty="0">
                <a:solidFill>
                  <a:schemeClr val="tx2">
                    <a:lumMod val="90000"/>
                  </a:schemeClr>
                </a:solidFill>
              </a:rPr>
            </a:br>
            <a:r>
              <a:rPr lang="en-GB" sz="2000" dirty="0">
                <a:solidFill>
                  <a:schemeClr val="tx2">
                    <a:lumMod val="90000"/>
                  </a:schemeClr>
                </a:solidFill>
              </a:rPr>
              <a:t> collecting logos, images for proceedings web site, ...</a:t>
            </a:r>
          </a:p>
          <a:p>
            <a:pPr marL="46037" indent="0">
              <a:buClr>
                <a:srgbClr val="00B0F0"/>
              </a:buClr>
              <a:buSzPct val="100000"/>
              <a:buNone/>
            </a:pPr>
            <a:endParaRPr lang="de-DE" sz="2000" dirty="0">
              <a:solidFill>
                <a:schemeClr val="tx2">
                  <a:lumMod val="90000"/>
                </a:schemeClr>
              </a:solidFill>
            </a:endParaRPr>
          </a:p>
        </p:txBody>
      </p:sp>
    </p:spTree>
    <p:extLst>
      <p:ext uri="{BB962C8B-B14F-4D97-AF65-F5344CB8AC3E}">
        <p14:creationId xmlns:p14="http://schemas.microsoft.com/office/powerpoint/2010/main" val="425557594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US" sz="3600" dirty="0"/>
              <a:t>Scripts in JPSP</a:t>
            </a:r>
            <a:endParaRPr lang="en-GB" sz="3600" dirty="0"/>
          </a:p>
        </p:txBody>
      </p:sp>
      <p:sp>
        <p:nvSpPr>
          <p:cNvPr id="3" name="Content Placeholder 2"/>
          <p:cNvSpPr>
            <a:spLocks noGrp="1"/>
          </p:cNvSpPr>
          <p:nvPr>
            <p:ph sz="quarter" idx="13"/>
          </p:nvPr>
        </p:nvSpPr>
        <p:spPr>
          <a:xfrm>
            <a:off x="523874" y="0"/>
            <a:ext cx="9201151" cy="6857999"/>
          </a:xfrm>
        </p:spPr>
        <p:txBody>
          <a:bodyPr/>
          <a:lstStyle/>
          <a:p>
            <a:pPr marL="46037" indent="0">
              <a:buClr>
                <a:srgbClr val="00B0F0"/>
              </a:buClr>
              <a:buSzPct val="100000"/>
              <a:buNone/>
            </a:pPr>
            <a:r>
              <a:rPr lang="de-DE" sz="2800" dirty="0">
                <a:solidFill>
                  <a:schemeClr val="tx2">
                    <a:lumMod val="90000"/>
                  </a:schemeClr>
                </a:solidFill>
              </a:rPr>
              <a:t> </a:t>
            </a:r>
            <a:endParaRPr lang="en-GB" sz="2800" dirty="0">
              <a:solidFill>
                <a:schemeClr val="tx2">
                  <a:lumMod val="90000"/>
                </a:schemeClr>
              </a:solidFill>
            </a:endParaRPr>
          </a:p>
        </p:txBody>
      </p:sp>
      <p:pic>
        <p:nvPicPr>
          <p:cNvPr id="4" name="Picture 3">
            <a:extLst>
              <a:ext uri="{FF2B5EF4-FFF2-40B4-BE49-F238E27FC236}">
                <a16:creationId xmlns:a16="http://schemas.microsoft.com/office/drawing/2014/main" id="{2A14F1CA-41E7-4834-AACC-B3D4AAC1C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68" y="147354"/>
            <a:ext cx="5573177" cy="6563289"/>
          </a:xfrm>
          <a:prstGeom prst="rect">
            <a:avLst/>
          </a:prstGeom>
        </p:spPr>
      </p:pic>
    </p:spTree>
    <p:extLst>
      <p:ext uri="{BB962C8B-B14F-4D97-AF65-F5344CB8AC3E}">
        <p14:creationId xmlns:p14="http://schemas.microsoft.com/office/powerpoint/2010/main" val="79875200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Pre-Conference</a:t>
            </a:r>
            <a:endParaRPr lang="en-GB" sz="3600" dirty="0"/>
          </a:p>
        </p:txBody>
      </p:sp>
      <p:sp>
        <p:nvSpPr>
          <p:cNvPr id="3" name="Content Placeholder 2"/>
          <p:cNvSpPr>
            <a:spLocks noGrp="1"/>
          </p:cNvSpPr>
          <p:nvPr>
            <p:ph sz="quarter" idx="13"/>
          </p:nvPr>
        </p:nvSpPr>
        <p:spPr>
          <a:xfrm>
            <a:off x="523874" y="969645"/>
            <a:ext cx="9201151" cy="5555846"/>
          </a:xfrm>
        </p:spPr>
        <p:txBody>
          <a:bodyPr/>
          <a:lstStyle/>
          <a:p>
            <a:pPr>
              <a:buClr>
                <a:srgbClr val="00B0F0"/>
              </a:buClr>
              <a:buSzPct val="100000"/>
              <a:buFont typeface="Courier New" panose="02070309020205020404" pitchFamily="49" charset="0"/>
              <a:buChar char="o"/>
            </a:pPr>
            <a:r>
              <a:rPr lang="en-GB" sz="2800" dirty="0">
                <a:solidFill>
                  <a:schemeClr val="tx2">
                    <a:lumMod val="90000"/>
                  </a:schemeClr>
                </a:solidFill>
              </a:rPr>
              <a:t> Abstract Checks</a:t>
            </a:r>
          </a:p>
          <a:p>
            <a:pPr lvl="1">
              <a:buClr>
                <a:srgbClr val="00B0F0"/>
              </a:buClr>
              <a:buSzPct val="100000"/>
              <a:buFont typeface="Courier New" panose="02070309020205020404" pitchFamily="49" charset="0"/>
              <a:buChar char="o"/>
            </a:pPr>
            <a:r>
              <a:rPr lang="en-GB" sz="2600" dirty="0">
                <a:solidFill>
                  <a:schemeClr val="tx2">
                    <a:lumMod val="90000"/>
                  </a:schemeClr>
                </a:solidFill>
              </a:rPr>
              <a:t> </a:t>
            </a:r>
            <a:r>
              <a:rPr lang="en-GB" sz="2600" dirty="0">
                <a:solidFill>
                  <a:schemeClr val="tx1"/>
                </a:solidFill>
              </a:rPr>
              <a:t>checking </a:t>
            </a:r>
            <a:r>
              <a:rPr lang="en-GB" sz="2400" dirty="0">
                <a:solidFill>
                  <a:schemeClr val="tx1"/>
                </a:solidFill>
              </a:rPr>
              <a:t>‘funny’ symbols/characters seen in SPMS,</a:t>
            </a:r>
            <a:br>
              <a:rPr lang="en-GB" sz="2400" dirty="0">
                <a:solidFill>
                  <a:schemeClr val="tx1"/>
                </a:solidFill>
              </a:rPr>
            </a:br>
            <a:r>
              <a:rPr lang="en-GB" sz="2400" dirty="0">
                <a:solidFill>
                  <a:schemeClr val="tx1"/>
                </a:solidFill>
              </a:rPr>
              <a:t> how they are treated using the scripts</a:t>
            </a:r>
          </a:p>
          <a:p>
            <a:pPr lvl="1">
              <a:buClr>
                <a:srgbClr val="00B0F0"/>
              </a:buClr>
              <a:buSzPct val="100000"/>
              <a:buFont typeface="Courier New" panose="02070309020205020404" pitchFamily="49" charset="0"/>
              <a:buChar char="o"/>
            </a:pPr>
            <a:r>
              <a:rPr lang="de-DE" sz="2400" dirty="0">
                <a:solidFill>
                  <a:schemeClr val="tx1"/>
                </a:solidFill>
              </a:rPr>
              <a:t> </a:t>
            </a:r>
            <a:r>
              <a:rPr lang="en-GB" sz="2400" dirty="0">
                <a:solidFill>
                  <a:schemeClr val="tx1"/>
                </a:solidFill>
              </a:rPr>
              <a:t>control of unwanted character conversions </a:t>
            </a:r>
            <a:br>
              <a:rPr lang="en-GB" sz="2400" dirty="0">
                <a:solidFill>
                  <a:schemeClr val="tx1"/>
                </a:solidFill>
              </a:rPr>
            </a:br>
            <a:r>
              <a:rPr lang="en-GB" sz="2400" dirty="0">
                <a:solidFill>
                  <a:schemeClr val="tx1"/>
                </a:solidFill>
              </a:rPr>
              <a:t> (108 MHz -&gt; 10</a:t>
            </a:r>
            <a:r>
              <a:rPr lang="en-GB" sz="2400" baseline="30000" dirty="0">
                <a:solidFill>
                  <a:schemeClr val="tx1"/>
                </a:solidFill>
              </a:rPr>
              <a:t>8 </a:t>
            </a:r>
            <a:r>
              <a:rPr lang="en-GB" sz="2400" dirty="0">
                <a:solidFill>
                  <a:schemeClr val="tx1"/>
                </a:solidFill>
              </a:rPr>
              <a:t>MHz, TEM_10 -&gt; TEM</a:t>
            </a:r>
            <a:r>
              <a:rPr lang="en-GB" sz="2400" i="1" baseline="-25000" dirty="0">
                <a:solidFill>
                  <a:schemeClr val="tx1"/>
                </a:solidFill>
              </a:rPr>
              <a:t>10</a:t>
            </a:r>
            <a:r>
              <a:rPr lang="en-GB" sz="2400" dirty="0">
                <a:solidFill>
                  <a:schemeClr val="tx1"/>
                </a:solidFill>
              </a:rPr>
              <a:t>, etc.)</a:t>
            </a:r>
            <a:endParaRPr lang="en-GB" sz="1800" dirty="0">
              <a:solidFill>
                <a:schemeClr val="tx1"/>
              </a:solidFill>
            </a:endParaRPr>
          </a:p>
          <a:p>
            <a:pPr>
              <a:buClr>
                <a:srgbClr val="00B0F0"/>
              </a:buClr>
              <a:buSzPct val="100000"/>
              <a:buFont typeface="Courier New" panose="02070309020205020404" pitchFamily="49" charset="0"/>
              <a:buChar char="o"/>
            </a:pPr>
            <a:r>
              <a:rPr lang="en-GB" sz="2800" dirty="0">
                <a:solidFill>
                  <a:schemeClr val="tx2">
                    <a:lumMod val="90000"/>
                  </a:schemeClr>
                </a:solidFill>
              </a:rPr>
              <a:t> Generating an Abstract booklet</a:t>
            </a:r>
          </a:p>
          <a:p>
            <a:pPr lvl="1">
              <a:buClr>
                <a:srgbClr val="00B0F0"/>
              </a:buClr>
              <a:buSzPct val="100000"/>
              <a:buFont typeface="Courier New" panose="02070309020205020404" pitchFamily="49" charset="0"/>
              <a:buChar char="o"/>
            </a:pPr>
            <a:r>
              <a:rPr lang="en-GB" sz="2600" dirty="0">
                <a:solidFill>
                  <a:schemeClr val="tx2">
                    <a:lumMod val="90000"/>
                  </a:schemeClr>
                </a:solidFill>
              </a:rPr>
              <a:t> </a:t>
            </a:r>
            <a:r>
              <a:rPr lang="en-GB" sz="2600" dirty="0">
                <a:solidFill>
                  <a:schemeClr val="tx1"/>
                </a:solidFill>
              </a:rPr>
              <a:t>selecting a format (size, binding, …)</a:t>
            </a:r>
          </a:p>
          <a:p>
            <a:pPr lvl="1">
              <a:buClr>
                <a:srgbClr val="00B0F0"/>
              </a:buClr>
              <a:buSzPct val="100000"/>
              <a:buFont typeface="Courier New" panose="02070309020205020404" pitchFamily="49" charset="0"/>
              <a:buChar char="o"/>
            </a:pPr>
            <a:r>
              <a:rPr lang="en-GB" sz="2600" dirty="0">
                <a:solidFill>
                  <a:schemeClr val="tx2">
                    <a:lumMod val="90000"/>
                  </a:schemeClr>
                </a:solidFill>
              </a:rPr>
              <a:t> </a:t>
            </a:r>
            <a:r>
              <a:rPr lang="en-GB" sz="2600" dirty="0">
                <a:solidFill>
                  <a:schemeClr val="tx1"/>
                </a:solidFill>
              </a:rPr>
              <a:t>sequence of posters</a:t>
            </a:r>
          </a:p>
          <a:p>
            <a:pPr lvl="2">
              <a:buClr>
                <a:srgbClr val="00B0F0"/>
              </a:buClr>
              <a:buSzPct val="100000"/>
              <a:buFont typeface="Courier New" panose="02070309020205020404" pitchFamily="49" charset="0"/>
              <a:buChar char="o"/>
            </a:pPr>
            <a:r>
              <a:rPr lang="en-GB" sz="2400" dirty="0">
                <a:solidFill>
                  <a:schemeClr val="tx2">
                    <a:lumMod val="90000"/>
                  </a:schemeClr>
                </a:solidFill>
              </a:rPr>
              <a:t> </a:t>
            </a:r>
            <a:r>
              <a:rPr lang="en-GB" sz="2400" dirty="0">
                <a:solidFill>
                  <a:schemeClr val="tx1"/>
                </a:solidFill>
              </a:rPr>
              <a:t>ordered by date/session or </a:t>
            </a:r>
          </a:p>
          <a:p>
            <a:pPr lvl="2">
              <a:buClr>
                <a:srgbClr val="00B0F0"/>
              </a:buClr>
              <a:buSzPct val="100000"/>
              <a:buFont typeface="Courier New" panose="02070309020205020404" pitchFamily="49" charset="0"/>
              <a:buChar char="o"/>
            </a:pPr>
            <a:r>
              <a:rPr lang="en-GB" sz="2400" dirty="0">
                <a:solidFill>
                  <a:schemeClr val="tx1"/>
                </a:solidFill>
              </a:rPr>
              <a:t> posters after orals</a:t>
            </a:r>
          </a:p>
          <a:p>
            <a:pPr lvl="1">
              <a:buClr>
                <a:srgbClr val="00B0F0"/>
              </a:buClr>
              <a:buSzPct val="100000"/>
              <a:buFont typeface="Courier New" panose="02070309020205020404" pitchFamily="49" charset="0"/>
              <a:buChar char="o"/>
            </a:pPr>
            <a:r>
              <a:rPr lang="en-GB" sz="2600" dirty="0">
                <a:solidFill>
                  <a:schemeClr val="tx1"/>
                </a:solidFill>
              </a:rPr>
              <a:t> </a:t>
            </a:r>
            <a:r>
              <a:rPr lang="en-GB" sz="2600" dirty="0" err="1">
                <a:solidFill>
                  <a:schemeClr val="tx1"/>
                </a:solidFill>
              </a:rPr>
              <a:t>color</a:t>
            </a:r>
            <a:r>
              <a:rPr lang="en-GB" sz="2600" dirty="0">
                <a:solidFill>
                  <a:schemeClr val="tx1"/>
                </a:solidFill>
              </a:rPr>
              <a:t> setting according to synoptic table</a:t>
            </a:r>
            <a:br>
              <a:rPr lang="en-GB" sz="2600" dirty="0">
                <a:solidFill>
                  <a:schemeClr val="tx2">
                    <a:lumMod val="90000"/>
                  </a:schemeClr>
                </a:solidFill>
              </a:rPr>
            </a:br>
            <a:endParaRPr lang="en-GB" sz="1800" dirty="0">
              <a:solidFill>
                <a:schemeClr val="tx2">
                  <a:lumMod val="90000"/>
                </a:schemeClr>
              </a:solidFill>
            </a:endParaRPr>
          </a:p>
        </p:txBody>
      </p:sp>
    </p:spTree>
    <p:extLst>
      <p:ext uri="{BB962C8B-B14F-4D97-AF65-F5344CB8AC3E}">
        <p14:creationId xmlns:p14="http://schemas.microsoft.com/office/powerpoint/2010/main" val="314945614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Pre-Conference</a:t>
            </a:r>
            <a:endParaRPr lang="en-GB" sz="3600" dirty="0"/>
          </a:p>
        </p:txBody>
      </p:sp>
      <p:sp>
        <p:nvSpPr>
          <p:cNvPr id="3" name="Content Placeholder 2"/>
          <p:cNvSpPr>
            <a:spLocks noGrp="1"/>
          </p:cNvSpPr>
          <p:nvPr>
            <p:ph sz="quarter" idx="13"/>
          </p:nvPr>
        </p:nvSpPr>
        <p:spPr>
          <a:xfrm>
            <a:off x="523874" y="969645"/>
            <a:ext cx="9201151" cy="5555846"/>
          </a:xfrm>
        </p:spPr>
        <p:txBody>
          <a:bodyPr/>
          <a:lstStyle/>
          <a:p>
            <a:pPr marL="46037" indent="0">
              <a:buClr>
                <a:srgbClr val="00B0F0"/>
              </a:buClr>
              <a:buSzPct val="100000"/>
              <a:buNone/>
            </a:pPr>
            <a:r>
              <a:rPr lang="en-GB" sz="2400" dirty="0">
                <a:solidFill>
                  <a:schemeClr val="tx2">
                    <a:lumMod val="90000"/>
                  </a:schemeClr>
                </a:solidFill>
              </a:rPr>
              <a:t>Generating Abstract booklets </a:t>
            </a:r>
            <a:r>
              <a:rPr lang="en-GB" sz="2400" dirty="0">
                <a:solidFill>
                  <a:schemeClr val="tx1"/>
                </a:solidFill>
              </a:rPr>
              <a:t>(selecting a format)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6417"/>
            <a:ext cx="9906000" cy="3356836"/>
          </a:xfrm>
          <a:prstGeom prst="rect">
            <a:avLst/>
          </a:prstGeom>
        </p:spPr>
      </p:pic>
    </p:spTree>
    <p:extLst>
      <p:ext uri="{BB962C8B-B14F-4D97-AF65-F5344CB8AC3E}">
        <p14:creationId xmlns:p14="http://schemas.microsoft.com/office/powerpoint/2010/main" val="262550612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6351"/>
            <a:ext cx="9906000" cy="815975"/>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a:t>
            </a:r>
            <a:r>
              <a:rPr lang="en-US" sz="3600" dirty="0">
                <a:solidFill>
                  <a:schemeClr val="tx1">
                    <a:lumMod val="75000"/>
                    <a:lumOff val="25000"/>
                  </a:schemeClr>
                </a:solidFill>
              </a:rPr>
              <a:t> </a:t>
            </a:r>
            <a:endParaRPr lang="en-GB" sz="3600" dirty="0"/>
          </a:p>
        </p:txBody>
      </p:sp>
      <p:sp>
        <p:nvSpPr>
          <p:cNvPr id="10243" name="Rectangle 3"/>
          <p:cNvSpPr>
            <a:spLocks noGrp="1" noChangeArrowheads="1"/>
          </p:cNvSpPr>
          <p:nvPr>
            <p:ph sz="quarter" idx="13"/>
          </p:nvPr>
        </p:nvSpPr>
        <p:spPr>
          <a:xfrm>
            <a:off x="122400" y="1066800"/>
            <a:ext cx="9712800" cy="5340350"/>
          </a:xfrm>
        </p:spPr>
        <p:txBody>
          <a:bodyPr/>
          <a:lstStyle/>
          <a:p>
            <a:pPr marL="46037" indent="0" eaLnBrk="1" hangingPunct="1">
              <a:buClr>
                <a:schemeClr val="tx2">
                  <a:lumMod val="75000"/>
                </a:schemeClr>
              </a:buClr>
              <a:buSzPct val="110000"/>
              <a:buNone/>
            </a:pPr>
            <a:r>
              <a:rPr lang="en-US" b="1" dirty="0">
                <a:solidFill>
                  <a:srgbClr val="00B0F0"/>
                </a:solidFill>
              </a:rPr>
              <a:t>Daily reports</a:t>
            </a:r>
            <a:r>
              <a:rPr lang="en-US" b="1" dirty="0">
                <a:solidFill>
                  <a:srgbClr val="FFFFFF"/>
                </a:solidFill>
              </a:rPr>
              <a:t> </a:t>
            </a:r>
            <a:r>
              <a:rPr lang="en-US" dirty="0">
                <a:solidFill>
                  <a:srgbClr val="FFFFFF"/>
                </a:solidFill>
              </a:rPr>
              <a:t>distributed to editors about</a:t>
            </a:r>
          </a:p>
          <a:p>
            <a:pPr lvl="1" eaLnBrk="1" hangingPunct="1">
              <a:buClr>
                <a:schemeClr val="tx2">
                  <a:lumMod val="75000"/>
                </a:schemeClr>
              </a:buClr>
              <a:buSzPct val="110000"/>
              <a:buFont typeface="Arial" panose="020B0604020202020204" pitchFamily="34" charset="0"/>
              <a:buChar char="•"/>
            </a:pPr>
            <a:r>
              <a:rPr lang="en-US" dirty="0">
                <a:solidFill>
                  <a:srgbClr val="00B0F0"/>
                </a:solidFill>
              </a:rPr>
              <a:t>"page checks"    (bounding box, font embedding, etc.)</a:t>
            </a:r>
          </a:p>
          <a:p>
            <a:pPr lvl="1" eaLnBrk="1" hangingPunct="1">
              <a:buClr>
                <a:schemeClr val="tx2">
                  <a:lumMod val="75000"/>
                </a:schemeClr>
              </a:buClr>
              <a:buSzPct val="110000"/>
              <a:buFont typeface="Arial" panose="020B0604020202020204" pitchFamily="34" charset="0"/>
              <a:buChar char="•"/>
            </a:pPr>
            <a:r>
              <a:rPr lang="en-US" dirty="0">
                <a:solidFill>
                  <a:srgbClr val="00B0F0"/>
                </a:solidFill>
              </a:rPr>
              <a:t>"broken papers" (encoding issues do not allow full text search)</a:t>
            </a:r>
          </a:p>
          <a:p>
            <a:pPr lvl="1" eaLnBrk="1" hangingPunct="1">
              <a:buClr>
                <a:schemeClr val="tx2">
                  <a:lumMod val="75000"/>
                </a:schemeClr>
              </a:buClr>
              <a:buSzPct val="110000"/>
              <a:buFont typeface="Arial" panose="020B0604020202020204" pitchFamily="34" charset="0"/>
              <a:buChar char="•"/>
            </a:pPr>
            <a:r>
              <a:rPr lang="en-US" dirty="0">
                <a:solidFill>
                  <a:srgbClr val="00B0F0"/>
                </a:solidFill>
              </a:rPr>
              <a:t>"tearing boxes"  (less critical these days but should be checked)</a:t>
            </a:r>
          </a:p>
          <a:p>
            <a:pPr lvl="1" eaLnBrk="1" hangingPunct="1">
              <a:buClr>
                <a:schemeClr val="tx2">
                  <a:lumMod val="75000"/>
                </a:schemeClr>
              </a:buClr>
              <a:buSzPct val="110000"/>
              <a:buFont typeface="Arial" panose="020B0604020202020204" pitchFamily="34" charset="0"/>
              <a:buChar char="•"/>
            </a:pPr>
            <a:r>
              <a:rPr lang="en-US" dirty="0">
                <a:solidFill>
                  <a:srgbClr val="00B0F0"/>
                </a:solidFill>
              </a:rPr>
              <a:t>"ATC" (Author-Title-Check)</a:t>
            </a:r>
          </a:p>
          <a:p>
            <a:pPr lvl="1" eaLnBrk="1" hangingPunct="1">
              <a:buClr>
                <a:schemeClr val="tx2">
                  <a:lumMod val="75000"/>
                </a:schemeClr>
              </a:buClr>
              <a:buSzPct val="110000"/>
              <a:buFont typeface="Arial" panose="020B0604020202020204" pitchFamily="34" charset="0"/>
              <a:buChar char="•"/>
            </a:pPr>
            <a:r>
              <a:rPr lang="en-US" dirty="0">
                <a:solidFill>
                  <a:srgbClr val="FFFFFF"/>
                </a:solidFill>
              </a:rPr>
              <a:t>Author accepted </a:t>
            </a:r>
            <a:r>
              <a:rPr lang="en-US" dirty="0">
                <a:solidFill>
                  <a:srgbClr val="FFFF00"/>
                </a:solidFill>
              </a:rPr>
              <a:t>YELLOW</a:t>
            </a:r>
            <a:r>
              <a:rPr lang="en-US" dirty="0">
                <a:solidFill>
                  <a:srgbClr val="FFFFFF"/>
                </a:solidFill>
              </a:rPr>
              <a:t> dot paper, but requests changes</a:t>
            </a:r>
            <a:r>
              <a:rPr lang="en-US" dirty="0">
                <a:solidFill>
                  <a:schemeClr val="accent6"/>
                </a:solidFill>
              </a:rPr>
              <a:t>*</a:t>
            </a:r>
          </a:p>
          <a:p>
            <a:pPr lvl="1" eaLnBrk="1" hangingPunct="1">
              <a:buClr>
                <a:schemeClr val="tx2">
                  <a:lumMod val="75000"/>
                </a:schemeClr>
              </a:buClr>
              <a:buSzPct val="110000"/>
              <a:buFont typeface="Arial" panose="020B0604020202020204" pitchFamily="34" charset="0"/>
              <a:buChar char="•"/>
            </a:pPr>
            <a:r>
              <a:rPr lang="en-US" dirty="0">
                <a:solidFill>
                  <a:srgbClr val="FFFFFF"/>
                </a:solidFill>
              </a:rPr>
              <a:t>Author rejected changes</a:t>
            </a:r>
            <a:r>
              <a:rPr lang="en-US" dirty="0">
                <a:solidFill>
                  <a:schemeClr val="accent6"/>
                </a:solidFill>
              </a:rPr>
              <a:t>**</a:t>
            </a:r>
          </a:p>
          <a:p>
            <a:pPr marL="365125" lvl="1" indent="0" eaLnBrk="1" hangingPunct="1">
              <a:buClr>
                <a:schemeClr val="tx2">
                  <a:lumMod val="75000"/>
                </a:schemeClr>
              </a:buClr>
              <a:buSzPct val="110000"/>
              <a:buNone/>
            </a:pPr>
            <a:endParaRPr lang="en-US" dirty="0">
              <a:solidFill>
                <a:schemeClr val="accent6"/>
              </a:solidFill>
            </a:endParaRPr>
          </a:p>
          <a:p>
            <a:pPr marL="365125" lvl="1" indent="0" eaLnBrk="1" hangingPunct="1">
              <a:buClr>
                <a:schemeClr val="tx2">
                  <a:lumMod val="75000"/>
                </a:schemeClr>
              </a:buClr>
              <a:buSzPct val="110000"/>
              <a:buNone/>
            </a:pPr>
            <a:r>
              <a:rPr lang="en-US" dirty="0">
                <a:solidFill>
                  <a:schemeClr val="tx1"/>
                </a:solidFill>
              </a:rPr>
              <a:t>Editors can only check their </a:t>
            </a:r>
            <a:r>
              <a:rPr lang="en-US" dirty="0">
                <a:solidFill>
                  <a:srgbClr val="FFFF00"/>
                </a:solidFill>
              </a:rPr>
              <a:t>YELLOW</a:t>
            </a:r>
            <a:r>
              <a:rPr lang="en-US" dirty="0">
                <a:solidFill>
                  <a:schemeClr val="tx1"/>
                </a:solidFill>
              </a:rPr>
              <a:t> dot papers by reading the SPMS log</a:t>
            </a:r>
          </a:p>
          <a:p>
            <a:pPr marL="365125" lvl="1" indent="0" eaLnBrk="1" hangingPunct="1">
              <a:buClr>
                <a:schemeClr val="tx2">
                  <a:lumMod val="75000"/>
                </a:schemeClr>
              </a:buClr>
              <a:buSzPct val="110000"/>
              <a:buNone/>
            </a:pPr>
            <a:r>
              <a:rPr lang="en-US" dirty="0">
                <a:solidFill>
                  <a:schemeClr val="accent6"/>
                </a:solidFill>
              </a:rPr>
              <a:t>* only for privileged users/done by Editor in Chief</a:t>
            </a:r>
          </a:p>
          <a:p>
            <a:pPr marL="365125" lvl="1" indent="0" eaLnBrk="1" hangingPunct="1">
              <a:buClr>
                <a:schemeClr val="tx2">
                  <a:lumMod val="75000"/>
                </a:schemeClr>
              </a:buClr>
              <a:buSzPct val="110000"/>
              <a:buNone/>
            </a:pPr>
            <a:r>
              <a:rPr lang="en-US" dirty="0">
                <a:solidFill>
                  <a:schemeClr val="accent6"/>
                </a:solidFill>
              </a:rPr>
              <a:t>** done by Editor in Chief/Administrator gets the email</a:t>
            </a:r>
          </a:p>
          <a:p>
            <a:pPr marL="46037" indent="0" eaLnBrk="1" hangingPunct="1">
              <a:buClr>
                <a:schemeClr val="tx2">
                  <a:lumMod val="75000"/>
                </a:schemeClr>
              </a:buClr>
              <a:buSzPct val="110000"/>
              <a:buNone/>
            </a:pPr>
            <a:endParaRPr lang="en-GB" dirty="0">
              <a:solidFill>
                <a:srgbClr val="FFFFFF"/>
              </a:solidFill>
            </a:endParaRPr>
          </a:p>
        </p:txBody>
      </p:sp>
    </p:spTree>
    <p:extLst>
      <p:ext uri="{BB962C8B-B14F-4D97-AF65-F5344CB8AC3E}">
        <p14:creationId xmlns:p14="http://schemas.microsoft.com/office/powerpoint/2010/main" val="1880626269"/>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 y="0"/>
            <a:ext cx="9905999" cy="1047750"/>
          </a:xfrm>
        </p:spPr>
        <p:txBody>
          <a:bodyPr/>
          <a:lstStyle/>
          <a:p>
            <a:pPr marL="320040" indent="-320040" eaLnBrk="1" fontAlgn="auto" hangingPunct="1">
              <a:spcAft>
                <a:spcPts val="0"/>
              </a:spcAft>
              <a:buClr>
                <a:schemeClr val="accent6">
                  <a:lumMod val="75000"/>
                </a:schemeClr>
              </a:buClr>
              <a:defRPr/>
            </a:pPr>
            <a:r>
              <a:rPr lang="en-GB" sz="3600" dirty="0">
                <a:solidFill>
                  <a:srgbClr val="CCFFFF"/>
                </a:solidFill>
              </a:rPr>
              <a:t>During Conference (cont.)</a:t>
            </a:r>
          </a:p>
        </p:txBody>
      </p:sp>
      <p:sp>
        <p:nvSpPr>
          <p:cNvPr id="3" name="Content Placeholder 2"/>
          <p:cNvSpPr>
            <a:spLocks noGrp="1"/>
          </p:cNvSpPr>
          <p:nvPr>
            <p:ph sz="quarter" idx="13"/>
          </p:nvPr>
        </p:nvSpPr>
        <p:spPr>
          <a:xfrm>
            <a:off x="523874" y="969645"/>
            <a:ext cx="9201151" cy="4869180"/>
          </a:xfrm>
        </p:spPr>
        <p:txBody>
          <a:bodyPr/>
          <a:lstStyle/>
          <a:p>
            <a:pPr marL="46037" indent="0">
              <a:buClr>
                <a:srgbClr val="00B0F0"/>
              </a:buClr>
              <a:buSzPct val="100000"/>
              <a:buNone/>
            </a:pPr>
            <a:r>
              <a:rPr lang="en-US" b="1" dirty="0">
                <a:solidFill>
                  <a:srgbClr val="00B0F0"/>
                </a:solidFill>
              </a:rPr>
              <a:t>Daily Reports </a:t>
            </a:r>
            <a:r>
              <a:rPr lang="en-US" sz="2000" dirty="0">
                <a:solidFill>
                  <a:srgbClr val="FFFFFF"/>
                </a:solidFill>
              </a:rPr>
              <a:t>reported by </a:t>
            </a:r>
            <a:r>
              <a:rPr lang="en-US" sz="2000" dirty="0">
                <a:solidFill>
                  <a:srgbClr val="00B0F0"/>
                </a:solidFill>
                <a:latin typeface="Consolas" panose="020B0609020204030204" pitchFamily="49" charset="0"/>
              </a:rPr>
              <a:t>page_check.pl</a:t>
            </a:r>
            <a:br>
              <a:rPr lang="en-US" b="1" dirty="0">
                <a:solidFill>
                  <a:srgbClr val="00B0F0"/>
                </a:solidFill>
              </a:rPr>
            </a:br>
            <a:r>
              <a:rPr lang="en-GB" sz="2800" dirty="0">
                <a:solidFill>
                  <a:srgbClr val="B4DCFA">
                    <a:lumMod val="90000"/>
                  </a:srgbClr>
                </a:solidFill>
              </a:rPr>
              <a:t> </a:t>
            </a:r>
            <a:r>
              <a:rPr lang="en-GB" sz="2000" dirty="0">
                <a:solidFill>
                  <a:schemeClr val="tx1"/>
                </a:solidFill>
              </a:rPr>
              <a:t>page size, font embedding, page numbers, too may fonts...</a:t>
            </a: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br>
              <a:rPr lang="en-GB" sz="2000" dirty="0">
                <a:solidFill>
                  <a:srgbClr val="B4DCFA">
                    <a:lumMod val="90000"/>
                  </a:srgbClr>
                </a:solidFill>
              </a:rPr>
            </a:br>
            <a:endParaRPr lang="en-GB" dirty="0">
              <a:solidFill>
                <a:srgbClr val="B4DCFA">
                  <a:lumMod val="90000"/>
                </a:srgbClr>
              </a:solidFill>
            </a:endParaRPr>
          </a:p>
          <a:p>
            <a:pPr marL="46037" lvl="0" indent="0">
              <a:buClr>
                <a:srgbClr val="00B0F0"/>
              </a:buClr>
              <a:buSzPct val="100000"/>
              <a:buNone/>
            </a:pPr>
            <a:br>
              <a:rPr lang="en-GB" sz="2800" dirty="0">
                <a:solidFill>
                  <a:srgbClr val="B4DCFA">
                    <a:lumMod val="90000"/>
                  </a:srgbClr>
                </a:solidFill>
              </a:rPr>
            </a:br>
            <a:r>
              <a:rPr lang="en-GB" sz="2800" dirty="0">
                <a:solidFill>
                  <a:srgbClr val="B4DCFA">
                    <a:lumMod val="90000"/>
                  </a:srgbClr>
                </a:solidFill>
              </a:rPr>
              <a:t> </a:t>
            </a:r>
            <a:endParaRPr lang="en-GB" sz="2000" dirty="0">
              <a:solidFill>
                <a:srgbClr val="B4DCFA">
                  <a:lumMod val="90000"/>
                </a:srgbClr>
              </a:solidFill>
            </a:endParaRPr>
          </a:p>
          <a:p>
            <a:pPr marL="46037" indent="0">
              <a:buClr>
                <a:srgbClr val="00B0F0"/>
              </a:buClr>
              <a:buSzPct val="100000"/>
              <a:buNone/>
            </a:pPr>
            <a:endParaRPr lang="en-GB" sz="1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1" y="1952623"/>
            <a:ext cx="6534150" cy="4448175"/>
          </a:xfrm>
          <a:prstGeom prst="rect">
            <a:avLst/>
          </a:prstGeom>
        </p:spPr>
      </p:pic>
    </p:spTree>
    <p:extLst>
      <p:ext uri="{BB962C8B-B14F-4D97-AF65-F5344CB8AC3E}">
        <p14:creationId xmlns:p14="http://schemas.microsoft.com/office/powerpoint/2010/main" val="2726871400"/>
      </p:ext>
    </p:extLst>
  </p:cSld>
  <p:clrMapOvr>
    <a:masterClrMapping/>
  </p:clrMapOvr>
  <p:transition>
    <p:fade thruBlk="1"/>
  </p:transition>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Slipstream</Template>
  <TotalTime>0</TotalTime>
  <Pages>1</Pages>
  <Words>633</Words>
  <Application>Microsoft Office PowerPoint</Application>
  <PresentationFormat>A4 Paper (210x297 mm)</PresentationFormat>
  <Paragraphs>142</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Utopia Std Semibold</vt:lpstr>
      <vt:lpstr>Courier New</vt:lpstr>
      <vt:lpstr>Wingdings</vt:lpstr>
      <vt:lpstr>Georgia</vt:lpstr>
      <vt:lpstr>Arial</vt:lpstr>
      <vt:lpstr>Trebuchet MS</vt:lpstr>
      <vt:lpstr>Consolas</vt:lpstr>
      <vt:lpstr>Times New Roman</vt:lpstr>
      <vt:lpstr>Slipstream</vt:lpstr>
      <vt:lpstr>Scripting Overview Prior/During/Post Conference Trends in Submission Formats        </vt:lpstr>
      <vt:lpstr>Overview</vt:lpstr>
      <vt:lpstr>Introduction</vt:lpstr>
      <vt:lpstr>Installation</vt:lpstr>
      <vt:lpstr>Scripts in JPSP</vt:lpstr>
      <vt:lpstr>Pre-Conference</vt:lpstr>
      <vt:lpstr>Pre-Conference</vt:lpstr>
      <vt:lpstr>During Conference </vt:lpstr>
      <vt:lpstr>During Conference (cont.)</vt:lpstr>
      <vt:lpstr>During Conference (cont.)</vt:lpstr>
      <vt:lpstr>During Conference (cont.)</vt:lpstr>
      <vt:lpstr>During Conference (cont.)</vt:lpstr>
      <vt:lpstr>During Conference (cont.)</vt:lpstr>
      <vt:lpstr>During Conference (cont.)</vt:lpstr>
      <vt:lpstr>During Conference (cont.)</vt:lpstr>
      <vt:lpstr>During Conference (cont.)</vt:lpstr>
      <vt:lpstr>Post Conference</vt:lpstr>
      <vt:lpstr>Preparations for Proceedings Publication</vt:lpstr>
      <vt:lpstr>Preparations for Proceedings Publication</vt:lpstr>
      <vt:lpstr>Preparations for Proceedings Publication (cont.)</vt:lpstr>
      <vt:lpstr>Proceedings Entry Page</vt:lpstr>
      <vt:lpstr>Proceedings Entry Page “horizontal”</vt:lpstr>
      <vt:lpstr>Proceedings Entry Page “full horizontal”</vt:lpstr>
      <vt:lpstr>Entry page “vertical”</vt:lpstr>
      <vt:lpstr>Trends in Submission Formats</vt:lpstr>
      <vt:lpstr>Trends in Submission Formats (IPAC)</vt:lpstr>
      <vt:lpstr>Trends in Submission Formats (ICALEPCS)</vt:lpstr>
      <vt:lpstr>Trends in Submission Formats (LINAC)</vt:lpstr>
      <vt:lpstr>Trends in Submission Formats (SRF)</vt:lpstr>
      <vt:lpstr>Trends in Submission Formats (FEL)</vt:lpstr>
      <vt:lpstr>Trends in Submission Formats (IBIC)</vt:lpstr>
      <vt:lpstr>Trends in Submission Formats (HB)</vt:lpstr>
      <vt:lpstr>Questions?</vt:lpstr>
    </vt:vector>
  </TitlesOfParts>
  <Company>JACoW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JACoW Chairman's Report 2012</dc:title>
  <dc:creator>Volker RW Schaa</dc:creator>
  <cp:lastModifiedBy>Volker RW Schaa</cp:lastModifiedBy>
  <cp:revision>449</cp:revision>
  <cp:lastPrinted>2000-10-31T08:12:42Z</cp:lastPrinted>
  <dcterms:created xsi:type="dcterms:W3CDTF">2000-05-02T14:04:02Z</dcterms:created>
  <dcterms:modified xsi:type="dcterms:W3CDTF">2018-12-04T11:42:22Z</dcterms:modified>
</cp:coreProperties>
</file>