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64" r:id="rId6"/>
    <p:sldId id="265" r:id="rId7"/>
    <p:sldId id="262" r:id="rId8"/>
    <p:sldId id="259" r:id="rId9"/>
    <p:sldId id="260" r:id="rId10"/>
    <p:sldId id="261" r:id="rId11"/>
    <p:sldId id="270" r:id="rId12"/>
    <p:sldId id="263" r:id="rId13"/>
    <p:sldId id="266" r:id="rId14"/>
    <p:sldId id="267" r:id="rId15"/>
    <p:sldId id="271" r:id="rId16"/>
    <p:sldId id="272" r:id="rId17"/>
    <p:sldId id="276" r:id="rId18"/>
    <p:sldId id="274" r:id="rId19"/>
    <p:sldId id="268" r:id="rId20"/>
    <p:sldId id="269" r:id="rId21"/>
    <p:sldId id="277" r:id="rId22"/>
    <p:sldId id="279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16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31977252843395"/>
          <c:y val="0.11342592592592593"/>
          <c:w val="0.52222222222222225"/>
          <c:h val="0.87037037037037035"/>
        </c:manualLayout>
      </c:layout>
      <c:pie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explosion val="30"/>
            <c:spPr>
              <a:solidFill>
                <a:schemeClr val="accent1"/>
              </a:solidFill>
            </c:spPr>
          </c:dPt>
          <c:dPt>
            <c:idx val="2"/>
            <c:bubble3D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1.8336990371526071E-2"/>
                  <c:y val="-3.7021311983634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357108225538674E-2"/>
                  <c:y val="9.457503886529188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</a:rPr>
                      <a:t>55.08%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604757376293498E-4"/>
                  <c:y val="-5.4586783311571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Sheet1!$E$4:$E$6</c:f>
              <c:strCache>
                <c:ptCount val="3"/>
                <c:pt idx="0">
                  <c:v>Open Office</c:v>
                </c:pt>
                <c:pt idx="1">
                  <c:v>Word</c:v>
                </c:pt>
                <c:pt idx="2">
                  <c:v>LaTeX</c:v>
                </c:pt>
              </c:strCache>
            </c:strRef>
          </c:cat>
          <c:val>
            <c:numRef>
              <c:f>Sheet1!$F$4:$F$6</c:f>
              <c:numCache>
                <c:formatCode>0.00%</c:formatCode>
                <c:ptCount val="3"/>
                <c:pt idx="0">
                  <c:v>7.9000000000000008E-3</c:v>
                </c:pt>
                <c:pt idx="1">
                  <c:v>0.55079999999999996</c:v>
                </c:pt>
                <c:pt idx="2">
                  <c:v>0.44130000000000003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286198600174975"/>
          <c:y val="0.37905365995917178"/>
          <c:w val="0.18213801399825025"/>
          <c:h val="0.2511515748031495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7513717569929E-2"/>
          <c:y val="7.9790513448300335E-2"/>
          <c:w val="0.54279993583346153"/>
          <c:h val="0.73240144418423103"/>
        </c:manualLayout>
      </c:layout>
      <c:pieChart>
        <c:varyColors val="1"/>
        <c:ser>
          <c:idx val="0"/>
          <c:order val="0"/>
          <c:tx>
            <c:strRef>
              <c:f>Sheet3!$C$2:$C$6</c:f>
              <c:strCache>
                <c:ptCount val="1"/>
                <c:pt idx="0">
                  <c:v>TC06 Reference or Reference formatting incorrect TC04 Figure formatting incorrect TC02 Text formatting incorrect TC03 Table formatting incorrect TC01 Incorrect Title, Authors, Affiliation formatting</c:v>
                </c:pt>
              </c:strCache>
            </c:strRef>
          </c:tx>
          <c:explosion val="7"/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Sheet3!$C$2:$C$6</c:f>
              <c:strCache>
                <c:ptCount val="5"/>
                <c:pt idx="0">
                  <c:v>TC06 Reference or Reference formatting incorrect</c:v>
                </c:pt>
                <c:pt idx="1">
                  <c:v>TC04 Figure formatting incorrect</c:v>
                </c:pt>
                <c:pt idx="2">
                  <c:v>TC02 Text formatting incorrect</c:v>
                </c:pt>
                <c:pt idx="3">
                  <c:v>TC03 Table formatting incorrect</c:v>
                </c:pt>
                <c:pt idx="4">
                  <c:v>TC01 Incorrect Title, Authors, Affiliation formatting</c:v>
                </c:pt>
              </c:strCache>
            </c:strRef>
          </c:cat>
          <c:val>
            <c:numRef>
              <c:f>Sheet3!$B$2:$B$6</c:f>
              <c:numCache>
                <c:formatCode>0.00%</c:formatCode>
                <c:ptCount val="5"/>
                <c:pt idx="0">
                  <c:v>0.2344</c:v>
                </c:pt>
                <c:pt idx="1">
                  <c:v>0.13650000000000001</c:v>
                </c:pt>
                <c:pt idx="2">
                  <c:v>0.1225</c:v>
                </c:pt>
                <c:pt idx="3">
                  <c:v>0.1</c:v>
                </c:pt>
                <c:pt idx="4">
                  <c:v>8.1600000000000006E-2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5602565624021572"/>
          <c:y val="3.3012339368728008E-2"/>
          <c:w val="0.44397434375978428"/>
          <c:h val="0.83597032886371858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28/11/2017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223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28/11/2017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500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28/11/2017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204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28/11/2017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18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28/11/2017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371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28/11/2017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859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28/11/2017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750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28/11/2017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458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28/11/2017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714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28/11/2017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0925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845-2557-42D6-8A02-1EB32CBCA444}" type="datetimeFigureOut">
              <a:rPr lang="en-AU" smtClean="0"/>
              <a:t>28/11/2017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54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A1845-2557-42D6-8A02-1EB32CBCA444}" type="datetimeFigureOut">
              <a:rPr lang="en-AU" smtClean="0"/>
              <a:t>28/11/2017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2E470-74BD-4F92-A0F8-15A658C45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377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cow.org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823" y="1052736"/>
            <a:ext cx="7772400" cy="1470025"/>
          </a:xfrm>
        </p:spPr>
        <p:txBody>
          <a:bodyPr/>
          <a:lstStyle/>
          <a:p>
            <a:r>
              <a:rPr lang="en-AU" dirty="0" smtClean="0"/>
              <a:t>Word Editing Tips and Tricks</a:t>
            </a:r>
            <a:endParaRPr lang="en-AU" dirty="0"/>
          </a:p>
        </p:txBody>
      </p:sp>
      <p:grpSp>
        <p:nvGrpSpPr>
          <p:cNvPr id="10" name="Group 9"/>
          <p:cNvGrpSpPr/>
          <p:nvPr/>
        </p:nvGrpSpPr>
        <p:grpSpPr>
          <a:xfrm>
            <a:off x="1122888" y="2172644"/>
            <a:ext cx="7128792" cy="4705120"/>
            <a:chOff x="1122888" y="2172644"/>
            <a:chExt cx="7128792" cy="4705120"/>
          </a:xfrm>
        </p:grpSpPr>
        <p:grpSp>
          <p:nvGrpSpPr>
            <p:cNvPr id="8" name="Group 7"/>
            <p:cNvGrpSpPr/>
            <p:nvPr/>
          </p:nvGrpSpPr>
          <p:grpSpPr>
            <a:xfrm>
              <a:off x="1122888" y="2172644"/>
              <a:ext cx="7128792" cy="4705120"/>
              <a:chOff x="1619672" y="2434772"/>
              <a:chExt cx="6120680" cy="3593040"/>
            </a:xfrm>
          </p:grpSpPr>
          <p:pic>
            <p:nvPicPr>
              <p:cNvPr id="1026" name="Picture 2" descr="Image result for ninj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672" y="2636912"/>
                <a:ext cx="6000750" cy="3390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 rot="1284105">
                <a:off x="5148064" y="5176778"/>
                <a:ext cx="25922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600" b="1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WORD</a:t>
                </a:r>
                <a:endParaRPr lang="en-AU" sz="1600" b="1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4211960" y="3645024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821310">
                <a:off x="1694924" y="2434772"/>
                <a:ext cx="25922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600" b="1" dirty="0">
                    <a:solidFill>
                      <a:srgbClr val="FFC000"/>
                    </a:solidFill>
                    <a:latin typeface="Comic Sans MS" panose="030F0702030302020204" pitchFamily="66" charset="0"/>
                  </a:rPr>
                  <a:t>David 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 rot="1333178">
                <a:off x="1803866" y="2834503"/>
                <a:ext cx="10102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AU" b="1" dirty="0" smtClean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Button</a:t>
                </a:r>
                <a:r>
                  <a:rPr lang="en-AU" b="1" dirty="0" smtClean="0">
                    <a:solidFill>
                      <a:srgbClr val="FFC000"/>
                    </a:solidFill>
                    <a:latin typeface="Comic Sans MS" panose="030F0702030302020204" pitchFamily="66" charset="0"/>
                  </a:rPr>
                  <a:t> </a:t>
                </a:r>
                <a:endParaRPr lang="en-AU" b="1" dirty="0">
                  <a:solidFill>
                    <a:srgbClr val="FFC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371423" y="4020304"/>
              <a:ext cx="20162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00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JACoW TM 2017 CHINA</a:t>
              </a:r>
              <a:endParaRPr lang="en-AU" sz="1100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</p:grp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8976" y="239539"/>
            <a:ext cx="2688976" cy="26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74235"/>
            <a:ext cx="1692696" cy="1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2799184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71" y="7029400"/>
            <a:ext cx="1692696" cy="1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0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38889E-6 1.48148E-6 L 1.27708 0.9199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54" y="459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38889E-6 1.85185E-6 L -0.82691 0.9030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54" y="45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38889E-6 1.85185E-6 L -0.82691 0.9030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54" y="45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2361 -0.02107 L -0.31337 -1.0789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-5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Visualisation</a:t>
            </a:r>
            <a:br>
              <a:rPr lang="en-AU" dirty="0" smtClean="0"/>
            </a:br>
            <a:r>
              <a:rPr lang="en-AU" sz="3600" dirty="0" smtClean="0"/>
              <a:t>Show Text Boundaries</a:t>
            </a:r>
            <a:endParaRPr lang="en-AU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2113416"/>
            <a:ext cx="9106719" cy="3475824"/>
            <a:chOff x="0" y="1230312"/>
            <a:chExt cx="9106719" cy="347582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24" t="8142" r="23075" b="13256"/>
            <a:stretch/>
          </p:blipFill>
          <p:spPr bwMode="auto">
            <a:xfrm>
              <a:off x="5436096" y="1700808"/>
              <a:ext cx="3670623" cy="3005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74" b="25794"/>
            <a:stretch/>
          </p:blipFill>
          <p:spPr bwMode="auto">
            <a:xfrm>
              <a:off x="156584" y="1700808"/>
              <a:ext cx="4919472" cy="3005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ight Arrow 2"/>
            <p:cNvSpPr/>
            <p:nvPr/>
          </p:nvSpPr>
          <p:spPr>
            <a:xfrm rot="5400000">
              <a:off x="0" y="1230312"/>
              <a:ext cx="576064" cy="576064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1</a:t>
              </a:r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4901560" y="2217056"/>
              <a:ext cx="576064" cy="576064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3</a:t>
              </a:r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4" name="Down Arrow 3"/>
            <p:cNvSpPr/>
            <p:nvPr/>
          </p:nvSpPr>
          <p:spPr>
            <a:xfrm rot="5400000">
              <a:off x="577266" y="3369926"/>
              <a:ext cx="585152" cy="559284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2</a:t>
              </a:r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8316416" y="2420888"/>
              <a:ext cx="648072" cy="576064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AU" sz="1000" dirty="0" smtClean="0">
                  <a:solidFill>
                    <a:schemeClr val="tx1"/>
                  </a:solidFill>
                </a:rPr>
                <a:t>Scroll</a:t>
              </a:r>
            </a:p>
            <a:p>
              <a:pPr algn="ctr"/>
              <a:r>
                <a:rPr lang="en-AU" sz="1000" dirty="0" smtClean="0">
                  <a:solidFill>
                    <a:schemeClr val="tx1"/>
                  </a:solidFill>
                </a:rPr>
                <a:t>Down</a:t>
              </a:r>
              <a:endParaRPr lang="en-AU" sz="2000" dirty="0">
                <a:solidFill>
                  <a:schemeClr val="tx1"/>
                </a:solidFill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538584" y="3897624"/>
              <a:ext cx="576064" cy="576064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n-AU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9513" y="59399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File &gt; Options &gt; Advanced &gt; (Check) Show Text Boundaries</a:t>
            </a:r>
            <a:endParaRPr lang="en-AU" dirty="0"/>
          </a:p>
        </p:txBody>
      </p:sp>
      <p:sp>
        <p:nvSpPr>
          <p:cNvPr id="16" name="TextBox 15"/>
          <p:cNvSpPr txBox="1"/>
          <p:nvPr/>
        </p:nvSpPr>
        <p:spPr>
          <a:xfrm>
            <a:off x="4576" y="20442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How to Turn On Text Boundaries</a:t>
            </a:r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5852" cy="133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81" y="955664"/>
            <a:ext cx="1800000" cy="160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Visualisation</a:t>
            </a:r>
            <a:br>
              <a:rPr lang="en-AU" dirty="0" smtClean="0"/>
            </a:br>
            <a:r>
              <a:rPr lang="en-AU" sz="3600" dirty="0" smtClean="0"/>
              <a:t>Show Text Boundaries</a:t>
            </a:r>
            <a:endParaRPr lang="en-A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5" t="37408" r="17014" b="31296"/>
          <a:stretch/>
        </p:blipFill>
        <p:spPr bwMode="auto">
          <a:xfrm>
            <a:off x="251520" y="2564903"/>
            <a:ext cx="8640960" cy="283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2420888"/>
            <a:ext cx="8640960" cy="1440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251520" y="5398646"/>
            <a:ext cx="8640960" cy="1434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Down Arrow 8"/>
          <p:cNvSpPr/>
          <p:nvPr/>
        </p:nvSpPr>
        <p:spPr>
          <a:xfrm>
            <a:off x="7325315" y="1268760"/>
            <a:ext cx="1211397" cy="13080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AU" dirty="0" smtClean="0"/>
              <a:t>Outside Margin</a:t>
            </a:r>
            <a:endParaRPr lang="en-AU" dirty="0"/>
          </a:p>
        </p:txBody>
      </p:sp>
      <p:sp>
        <p:nvSpPr>
          <p:cNvPr id="11" name="Right Arrow 10"/>
          <p:cNvSpPr/>
          <p:nvPr/>
        </p:nvSpPr>
        <p:spPr>
          <a:xfrm>
            <a:off x="3301257" y="3284984"/>
            <a:ext cx="1368152" cy="115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Indented</a:t>
            </a:r>
            <a:endParaRPr lang="en-AU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5852" cy="1331624"/>
          </a:xfrm>
          <a:prstGeom prst="rect">
            <a:avLst/>
          </a:prstGeom>
        </p:spPr>
      </p:pic>
      <p:pic>
        <p:nvPicPr>
          <p:cNvPr id="22" name="Picture 2" descr="Image result for ninj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68"/>
          <a:stretch/>
        </p:blipFill>
        <p:spPr bwMode="auto">
          <a:xfrm>
            <a:off x="2555776" y="4738488"/>
            <a:ext cx="6989109" cy="21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346" y="206894"/>
            <a:ext cx="32861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6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" fill="hold"/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" fill="hold"/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" fill="hold"/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" fill="hold"/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/>
          <a:stretch/>
        </p:blipFill>
        <p:spPr bwMode="auto">
          <a:xfrm>
            <a:off x="107504" y="1268760"/>
            <a:ext cx="3648135" cy="273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Red</a:t>
            </a:r>
            <a:r>
              <a:rPr lang="es-ES" dirty="0"/>
              <a:t> </a:t>
            </a:r>
            <a:r>
              <a:rPr lang="es-ES" dirty="0" err="1" smtClean="0"/>
              <a:t>Dot</a:t>
            </a:r>
            <a:r>
              <a:rPr lang="es-ES" dirty="0" smtClean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>
                <a:solidFill>
                  <a:srgbClr val="FF0000"/>
                </a:solidFill>
              </a:rPr>
              <a:t>Red</a:t>
            </a:r>
            <a:r>
              <a:rPr lang="es-ES" dirty="0"/>
              <a:t> </a:t>
            </a:r>
            <a:r>
              <a:rPr lang="es-ES" dirty="0" err="1"/>
              <a:t>Dot</a:t>
            </a:r>
            <a:endParaRPr lang="es-ES" dirty="0"/>
          </a:p>
        </p:txBody>
      </p:sp>
      <p:sp>
        <p:nvSpPr>
          <p:cNvPr id="3" name="Rectangle 2"/>
          <p:cNvSpPr/>
          <p:nvPr/>
        </p:nvSpPr>
        <p:spPr>
          <a:xfrm>
            <a:off x="107504" y="4119407"/>
            <a:ext cx="8928992" cy="26314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rgbClr val="FF0000"/>
                </a:solidFill>
                <a:latin typeface="Arial monospaced for SAP" panose="020B0609020202030204" pitchFamily="49" charset="0"/>
              </a:rPr>
              <a:t>TUPAB044 - RED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Please </a:t>
            </a:r>
            <a:r>
              <a:rPr lang="en-AU" sz="1100" dirty="0" smtClean="0">
                <a:latin typeface="Arial monospaced for SAP" panose="020B0609020202030204" pitchFamily="49" charset="0"/>
              </a:rPr>
              <a:t>download </a:t>
            </a:r>
            <a:r>
              <a:rPr lang="en-AU" sz="1100" dirty="0">
                <a:latin typeface="Arial monospaced for SAP" panose="020B0609020202030204" pitchFamily="49" charset="0"/>
              </a:rPr>
              <a:t>and use the current template and copy and used the paste as </a:t>
            </a:r>
            <a:r>
              <a:rPr lang="en-AU" sz="1100" dirty="0" smtClean="0">
                <a:latin typeface="Arial monospaced for SAP" panose="020B0609020202030204" pitchFamily="49" charset="0"/>
              </a:rPr>
              <a:t>unformatted </a:t>
            </a:r>
            <a:r>
              <a:rPr lang="en-AU" sz="1100" dirty="0">
                <a:latin typeface="Arial monospaced for SAP" panose="020B0609020202030204" pitchFamily="49" charset="0"/>
              </a:rPr>
              <a:t>feature to each section so that the </a:t>
            </a:r>
            <a:r>
              <a:rPr lang="en-AU" sz="1100" dirty="0" smtClean="0">
                <a:latin typeface="Arial monospaced for SAP" panose="020B0609020202030204" pitchFamily="49" charset="0"/>
              </a:rPr>
              <a:t>formatting </a:t>
            </a:r>
            <a:r>
              <a:rPr lang="en-AU" sz="1100" dirty="0">
                <a:latin typeface="Arial monospaced for SAP" panose="020B0609020202030204" pitchFamily="49" charset="0"/>
              </a:rPr>
              <a:t>of the template is correct.</a:t>
            </a:r>
          </a:p>
          <a:p>
            <a:endParaRPr lang="en-AU" sz="1100" dirty="0">
              <a:latin typeface="Arial monospaced for SAP" panose="020B0609020202030204" pitchFamily="49" charset="0"/>
            </a:endParaRPr>
          </a:p>
          <a:p>
            <a:r>
              <a:rPr lang="en-AU" sz="1100" dirty="0">
                <a:latin typeface="Arial monospaced for SAP" panose="020B0609020202030204" pitchFamily="49" charset="0"/>
              </a:rPr>
              <a:t>* Abstract title formatting </a:t>
            </a:r>
            <a:r>
              <a:rPr lang="en-AU" sz="1100" dirty="0" smtClean="0">
                <a:latin typeface="Arial monospaced for SAP" panose="020B0609020202030204" pitchFamily="49" charset="0"/>
              </a:rPr>
              <a:t>wrong, this should be Title case not All Uppercase.</a:t>
            </a:r>
            <a:endParaRPr lang="en-AU" sz="1100" dirty="0">
              <a:latin typeface="Arial monospaced for SAP" panose="020B0609020202030204" pitchFamily="49" charset="0"/>
            </a:endParaRPr>
          </a:p>
          <a:p>
            <a:r>
              <a:rPr lang="en-AU" sz="1100" dirty="0">
                <a:latin typeface="Arial monospaced for SAP" panose="020B0609020202030204" pitchFamily="49" charset="0"/>
              </a:rPr>
              <a:t>* </a:t>
            </a:r>
            <a:r>
              <a:rPr lang="en-AU" sz="1100" dirty="0" smtClean="0">
                <a:latin typeface="Arial monospaced for SAP" panose="020B0609020202030204" pitchFamily="49" charset="0"/>
              </a:rPr>
              <a:t>Footnote formatting wrong. see JACoW template.</a:t>
            </a:r>
            <a:endParaRPr lang="en-AU" sz="1100" dirty="0">
              <a:latin typeface="Arial monospaced for SAP" panose="020B0609020202030204" pitchFamily="49" charset="0"/>
            </a:endParaRPr>
          </a:p>
          <a:p>
            <a:r>
              <a:rPr lang="en-AU" sz="1100" dirty="0">
                <a:latin typeface="Arial monospaced for SAP" panose="020B0609020202030204" pitchFamily="49" charset="0"/>
              </a:rPr>
              <a:t>* Do not use hyperlinks in the document, remove using "control + k".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Margin and column widths are </a:t>
            </a:r>
            <a:r>
              <a:rPr lang="en-AU" sz="1100" dirty="0" smtClean="0">
                <a:latin typeface="Arial monospaced for SAP" panose="020B0609020202030204" pitchFamily="49" charset="0"/>
              </a:rPr>
              <a:t>different to the template.</a:t>
            </a:r>
            <a:endParaRPr lang="en-AU" sz="1100" dirty="0">
              <a:latin typeface="Arial monospaced for SAP" panose="020B0609020202030204" pitchFamily="49" charset="0"/>
            </a:endParaRP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caption </a:t>
            </a:r>
            <a:r>
              <a:rPr lang="en-AU" sz="1100" dirty="0" smtClean="0">
                <a:latin typeface="Arial monospaced for SAP" panose="020B0609020202030204" pitchFamily="49" charset="0"/>
              </a:rPr>
              <a:t>formatting </a:t>
            </a:r>
            <a:r>
              <a:rPr lang="en-AU" sz="1100" dirty="0">
                <a:latin typeface="Arial monospaced for SAP" panose="020B0609020202030204" pitchFamily="49" charset="0"/>
              </a:rPr>
              <a:t>incorrect, see template.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In text figure references wrong, see template.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Wrong font sizes and types used throughout </a:t>
            </a:r>
            <a:r>
              <a:rPr lang="en-AU" sz="1100" dirty="0" smtClean="0">
                <a:latin typeface="Arial monospaced for SAP" panose="020B0609020202030204" pitchFamily="49" charset="0"/>
              </a:rPr>
              <a:t>document, and paragraph line </a:t>
            </a:r>
            <a:r>
              <a:rPr lang="en-AU" sz="1100" dirty="0" err="1" smtClean="0">
                <a:latin typeface="Arial monospaced for SAP" panose="020B0609020202030204" pitchFamily="49" charset="0"/>
              </a:rPr>
              <a:t>spacings</a:t>
            </a:r>
            <a:r>
              <a:rPr lang="en-AU" sz="1100" dirty="0" smtClean="0">
                <a:latin typeface="Arial monospaced for SAP" panose="020B0609020202030204" pitchFamily="49" charset="0"/>
              </a:rPr>
              <a:t>, </a:t>
            </a:r>
            <a:r>
              <a:rPr lang="en-AU" sz="1100" dirty="0">
                <a:latin typeface="Arial monospaced for SAP" panose="020B0609020202030204" pitchFamily="49" charset="0"/>
              </a:rPr>
              <a:t>see template.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11 split across pages.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Reference list </a:t>
            </a:r>
            <a:r>
              <a:rPr lang="en-AU" sz="1100" dirty="0" smtClean="0">
                <a:latin typeface="Arial monospaced for SAP" panose="020B0609020202030204" pitchFamily="49" charset="0"/>
              </a:rPr>
              <a:t>formatting </a:t>
            </a:r>
            <a:r>
              <a:rPr lang="en-AU" sz="1100" dirty="0">
                <a:latin typeface="Arial monospaced for SAP" panose="020B0609020202030204" pitchFamily="49" charset="0"/>
              </a:rPr>
              <a:t>wrong, see template, and JACoW website references and citations.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You are allowed 3 pages + 4th page for references only.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12 not referenced in main text.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6424" y="367696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/>
              <a:t>Send Clear instructions back to the author</a:t>
            </a:r>
            <a:endParaRPr lang="en-AU" sz="20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2430016" y="1412776"/>
            <a:ext cx="6534472" cy="1152129"/>
            <a:chOff x="2141984" y="1412776"/>
            <a:chExt cx="6534472" cy="1152129"/>
          </a:xfrm>
        </p:grpSpPr>
        <p:grpSp>
          <p:nvGrpSpPr>
            <p:cNvPr id="16" name="Group 15"/>
            <p:cNvGrpSpPr/>
            <p:nvPr/>
          </p:nvGrpSpPr>
          <p:grpSpPr>
            <a:xfrm>
              <a:off x="2141984" y="1412776"/>
              <a:ext cx="6534472" cy="1152129"/>
              <a:chOff x="1781944" y="1412776"/>
              <a:chExt cx="6534472" cy="115212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781944" y="1412776"/>
                <a:ext cx="55801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AU" sz="2800" dirty="0" smtClean="0"/>
                  <a:t>2x Resources</a:t>
                </a:r>
              </a:p>
              <a:p>
                <a:pPr algn="ctr"/>
                <a:r>
                  <a:rPr lang="en-AU" sz="2000" b="1" dirty="0" smtClean="0"/>
                  <a:t>Author  </a:t>
                </a:r>
                <a:r>
                  <a:rPr lang="en-AU" dirty="0" smtClean="0"/>
                  <a:t> +   Editor </a:t>
                </a:r>
                <a:endParaRPr lang="en-AU" dirty="0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6228184" y="1543775"/>
                <a:ext cx="2088232" cy="102113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Editors Time is a Premium!!!</a:t>
                </a:r>
                <a:endParaRPr lang="en-AU" sz="2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8" name="Straight Arrow Connector 7"/>
              <p:cNvCxnSpPr>
                <a:stCxn id="5" idx="1"/>
              </p:cNvCxnSpPr>
              <p:nvPr/>
            </p:nvCxnSpPr>
            <p:spPr>
              <a:xfrm flipH="1">
                <a:off x="5436096" y="2054340"/>
                <a:ext cx="79208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Oval 3"/>
            <p:cNvSpPr/>
            <p:nvPr/>
          </p:nvSpPr>
          <p:spPr>
            <a:xfrm>
              <a:off x="3949329" y="1828274"/>
              <a:ext cx="936104" cy="4154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4" name="Down Arrow 13"/>
          <p:cNvSpPr/>
          <p:nvPr/>
        </p:nvSpPr>
        <p:spPr>
          <a:xfrm rot="13860793">
            <a:off x="3733973" y="2040541"/>
            <a:ext cx="585152" cy="55928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1131" name="Picture 1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73100"/>
            <a:ext cx="1632436" cy="13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" name="Picture 110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9"/>
          <a:stretch/>
        </p:blipFill>
        <p:spPr bwMode="auto">
          <a:xfrm>
            <a:off x="7308304" y="620688"/>
            <a:ext cx="1073098" cy="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64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Search’s</a:t>
            </a:r>
            <a:br>
              <a:rPr lang="en-AU" dirty="0" smtClean="0"/>
            </a:br>
            <a:r>
              <a:rPr lang="en-AU" sz="3600" dirty="0" smtClean="0"/>
              <a:t>Find (ctrl – f)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100608" y="5396680"/>
            <a:ext cx="8928992" cy="12772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rgbClr val="FF0000"/>
                </a:solidFill>
                <a:latin typeface="Arial monospaced for SAP" panose="020B0609020202030204" pitchFamily="49" charset="0"/>
              </a:rPr>
              <a:t>TUPIK103 - RED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captions.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Title text spacing between Author list and text paragraphs.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Sub Section Headings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Reference list indenting and formatting.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Random line next to abstract.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1,4,6,7,8,9, and 10 not referenced in text.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1988840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 find tool can be use to locate existence of in text references such 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Figure references (</a:t>
            </a:r>
            <a:r>
              <a:rPr lang="en-AU" i="1" dirty="0" smtClean="0"/>
              <a:t>search for “fig.”)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Sighting of reference in text </a:t>
            </a:r>
            <a:r>
              <a:rPr lang="en-AU" dirty="0"/>
              <a:t>(</a:t>
            </a:r>
            <a:r>
              <a:rPr lang="en-AU" i="1" dirty="0"/>
              <a:t>search for </a:t>
            </a:r>
            <a:r>
              <a:rPr lang="en-AU" i="1" dirty="0" smtClean="0"/>
              <a:t>“[”)</a:t>
            </a: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Table references </a:t>
            </a:r>
            <a:r>
              <a:rPr lang="en-AU" dirty="0"/>
              <a:t>(</a:t>
            </a:r>
            <a:r>
              <a:rPr lang="en-AU" i="1" dirty="0"/>
              <a:t>search for </a:t>
            </a:r>
            <a:r>
              <a:rPr lang="en-AU" i="1" dirty="0" smtClean="0"/>
              <a:t>“table”)</a:t>
            </a: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Etc.</a:t>
            </a:r>
            <a:endParaRPr lang="en-A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2"/>
          <a:stretch/>
        </p:blipFill>
        <p:spPr bwMode="auto">
          <a:xfrm>
            <a:off x="4438668" y="2924944"/>
            <a:ext cx="4493339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 rot="5400000">
            <a:off x="8417640" y="2951803"/>
            <a:ext cx="613234" cy="415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3" b="82412"/>
          <a:stretch/>
        </p:blipFill>
        <p:spPr bwMode="auto">
          <a:xfrm>
            <a:off x="7236296" y="318427"/>
            <a:ext cx="1584176" cy="142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>
            <a:stCxn id="10" idx="2"/>
          </p:cNvCxnSpPr>
          <p:nvPr/>
        </p:nvCxnSpPr>
        <p:spPr>
          <a:xfrm flipH="1" flipV="1">
            <a:off x="8316416" y="1628800"/>
            <a:ext cx="407841" cy="12241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635896" y="3159552"/>
            <a:ext cx="929208" cy="6294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36044" y="3789040"/>
            <a:ext cx="170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Home Ribbon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67520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5" name="Picture 39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5" y="585499"/>
            <a:ext cx="1294471" cy="8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19550" r="24236" b="32221"/>
          <a:stretch/>
        </p:blipFill>
        <p:spPr bwMode="auto">
          <a:xfrm>
            <a:off x="4974776" y="2924944"/>
            <a:ext cx="4053253" cy="21168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Search’s</a:t>
            </a:r>
            <a:br>
              <a:rPr lang="en-AU" dirty="0" smtClean="0"/>
            </a:br>
            <a:r>
              <a:rPr lang="en-AU" sz="3600" dirty="0" smtClean="0"/>
              <a:t>Replace (ctrl – h)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100608" y="5013176"/>
            <a:ext cx="8928992" cy="16158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rgbClr val="FF0000"/>
                </a:solidFill>
                <a:latin typeface="Arial monospaced for SAP" panose="020B0609020202030204" pitchFamily="49" charset="0"/>
              </a:rPr>
              <a:t>THPIK003 - RED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Indent missing at start.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Captions wrong.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table title wrong.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4 caption indented, remove.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3 formatting really wrong.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5 indented not centred, </a:t>
            </a:r>
            <a:r>
              <a:rPr lang="en-AU" sz="1100" dirty="0" err="1">
                <a:latin typeface="Arial monospaced for SAP" panose="020B0609020202030204" pitchFamily="49" charset="0"/>
              </a:rPr>
              <a:t>center</a:t>
            </a:r>
            <a:r>
              <a:rPr lang="en-AU" sz="1100" dirty="0">
                <a:latin typeface="Arial monospaced for SAP" panose="020B0609020202030204" pitchFamily="49" charset="0"/>
              </a:rPr>
              <a:t> as per template descriptions.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Figure 7 hanging outside margin, </a:t>
            </a:r>
            <a:r>
              <a:rPr lang="en-AU" sz="1100" dirty="0" err="1">
                <a:latin typeface="Arial monospaced for SAP" panose="020B0609020202030204" pitchFamily="49" charset="0"/>
              </a:rPr>
              <a:t>center</a:t>
            </a:r>
            <a:r>
              <a:rPr lang="en-AU" sz="1100" dirty="0">
                <a:latin typeface="Arial monospaced for SAP" panose="020B0609020202030204" pitchFamily="49" charset="0"/>
              </a:rPr>
              <a:t> to column.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Equations, there is a section on this in the template as well, </a:t>
            </a:r>
            <a:r>
              <a:rPr lang="en-AU" sz="900" dirty="0">
                <a:latin typeface="Arial monospaced for SAP" panose="020B0609020202030204" pitchFamily="49" charset="0"/>
              </a:rPr>
              <a:t>consider using same method as that of </a:t>
            </a:r>
            <a:r>
              <a:rPr lang="en-AU" sz="900" dirty="0" err="1">
                <a:latin typeface="Arial monospaced for SAP" panose="020B0609020202030204" pitchFamily="49" charset="0"/>
              </a:rPr>
              <a:t>eq</a:t>
            </a:r>
            <a:r>
              <a:rPr lang="en-AU" sz="900" dirty="0">
                <a:latin typeface="Arial monospaced for SAP" panose="020B0609020202030204" pitchFamily="49" charset="0"/>
              </a:rPr>
              <a:t>(1).</a:t>
            </a:r>
            <a:endParaRPr lang="en-AU" sz="1100" dirty="0">
              <a:latin typeface="Arial monospaced for SAP" panose="020B0609020202030204" pitchFamily="49" charset="0"/>
            </a:endParaRPr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28642" r="22223" b="26901"/>
          <a:stretch/>
        </p:blipFill>
        <p:spPr bwMode="auto">
          <a:xfrm>
            <a:off x="86298" y="1662891"/>
            <a:ext cx="4710193" cy="2180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94283" y="3357769"/>
            <a:ext cx="338976" cy="2033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ounded Rectangle 14"/>
          <p:cNvSpPr/>
          <p:nvPr/>
        </p:nvSpPr>
        <p:spPr>
          <a:xfrm>
            <a:off x="2492546" y="2651285"/>
            <a:ext cx="338976" cy="2033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Arrow Connector 11"/>
          <p:cNvCxnSpPr>
            <a:endCxn id="5" idx="0"/>
          </p:cNvCxnSpPr>
          <p:nvPr/>
        </p:nvCxnSpPr>
        <p:spPr>
          <a:xfrm flipH="1">
            <a:off x="763771" y="1256120"/>
            <a:ext cx="508463" cy="21016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272234" y="1256120"/>
            <a:ext cx="1389800" cy="13951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5" t="19551" r="24097" b="53580"/>
          <a:stretch/>
        </p:blipFill>
        <p:spPr bwMode="auto">
          <a:xfrm>
            <a:off x="5959899" y="1662891"/>
            <a:ext cx="3080792" cy="119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5496" y="3823300"/>
            <a:ext cx="48106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Can iterate through document, and replace appropriate as “Found” in sequence, only replace the ones required.  </a:t>
            </a:r>
          </a:p>
          <a:p>
            <a:endParaRPr lang="en-AU" sz="500" dirty="0"/>
          </a:p>
          <a:p>
            <a:r>
              <a:rPr lang="en-AU" sz="1600" dirty="0" smtClean="0"/>
              <a:t>More accurate than scanning and replacing by eye…</a:t>
            </a:r>
          </a:p>
          <a:p>
            <a:endParaRPr lang="en-AU" sz="400" dirty="0" smtClean="0"/>
          </a:p>
          <a:p>
            <a:r>
              <a:rPr lang="en-AU" sz="1600" b="1" dirty="0" smtClean="0"/>
              <a:t>Note: </a:t>
            </a:r>
            <a:r>
              <a:rPr lang="en-AU" sz="1600" b="1" u="sng" dirty="0" smtClean="0"/>
              <a:t>Do Not</a:t>
            </a:r>
            <a:r>
              <a:rPr lang="en-AU" sz="1600" dirty="0" smtClean="0"/>
              <a:t> use “</a:t>
            </a:r>
            <a:r>
              <a:rPr lang="en-AU" sz="1600" b="1" dirty="0" smtClean="0"/>
              <a:t>Replace All</a:t>
            </a:r>
            <a:r>
              <a:rPr lang="en-AU" sz="1600" dirty="0" smtClean="0"/>
              <a:t>”</a:t>
            </a:r>
            <a:endParaRPr lang="en-AU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551368" y="1078116"/>
            <a:ext cx="1897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/>
              <a:t>Find What:  “Fig.”</a:t>
            </a:r>
          </a:p>
          <a:p>
            <a:pPr algn="ctr"/>
            <a:r>
              <a:rPr lang="en-AU" sz="1400" dirty="0" smtClean="0"/>
              <a:t>Replace With:  “Figure</a:t>
            </a:r>
            <a:r>
              <a:rPr lang="en-AU" dirty="0" smtClean="0"/>
              <a:t>”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7162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Formatting</a:t>
            </a:r>
            <a:br>
              <a:rPr lang="en-AU" dirty="0" smtClean="0"/>
            </a:br>
            <a:r>
              <a:rPr lang="en-AU" sz="3600" dirty="0" smtClean="0"/>
              <a:t>Styles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35496" y="1124744"/>
            <a:ext cx="90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The template comes with JACoW required styles as displayed on the Home Ribbon </a:t>
            </a:r>
            <a:endParaRPr lang="en-AU" dirty="0"/>
          </a:p>
        </p:txBody>
      </p:sp>
      <p:grpSp>
        <p:nvGrpSpPr>
          <p:cNvPr id="7" name="Group 6"/>
          <p:cNvGrpSpPr/>
          <p:nvPr/>
        </p:nvGrpSpPr>
        <p:grpSpPr>
          <a:xfrm>
            <a:off x="82860" y="1412776"/>
            <a:ext cx="8964488" cy="678561"/>
            <a:chOff x="65112" y="1484784"/>
            <a:chExt cx="8964488" cy="678561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6" b="83827"/>
            <a:stretch/>
          </p:blipFill>
          <p:spPr bwMode="auto">
            <a:xfrm>
              <a:off x="65112" y="1484784"/>
              <a:ext cx="8964488" cy="678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3491880" y="1484784"/>
              <a:ext cx="4680520" cy="67856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391916"/>
              </p:ext>
            </p:extLst>
          </p:nvPr>
        </p:nvGraphicFramePr>
        <p:xfrm>
          <a:off x="395535" y="2154064"/>
          <a:ext cx="8208913" cy="4802077"/>
        </p:xfrm>
        <a:graphic>
          <a:graphicData uri="http://schemas.openxmlformats.org/drawingml/2006/table">
            <a:tbl>
              <a:tblPr/>
              <a:tblGrid>
                <a:gridCol w="2098732"/>
                <a:gridCol w="3125283"/>
                <a:gridCol w="1493327"/>
                <a:gridCol w="1491571"/>
              </a:tblGrid>
              <a:tr h="29199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kern="800" dirty="0">
                          <a:effectLst/>
                          <a:latin typeface="+mj-lt"/>
                          <a:ea typeface="Times New Roman"/>
                        </a:rPr>
                        <a:t>Style</a:t>
                      </a:r>
                      <a:endParaRPr lang="en-A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5699" marR="6569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Font</a:t>
                      </a:r>
                      <a:endParaRPr lang="en-AU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699" marR="6569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kern="800" dirty="0" smtClean="0">
                          <a:effectLst/>
                          <a:latin typeface="+mj-lt"/>
                          <a:ea typeface="Times New Roman"/>
                        </a:rPr>
                        <a:t>Space</a:t>
                      </a:r>
                      <a:r>
                        <a:rPr lang="en-GB" sz="1600" b="0" kern="1200" baseline="0" dirty="0" smtClean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n-GB" sz="1600" b="1" kern="800" dirty="0" smtClean="0">
                          <a:effectLst/>
                          <a:latin typeface="+mj-lt"/>
                          <a:ea typeface="Times New Roman"/>
                        </a:rPr>
                        <a:t>Before</a:t>
                      </a:r>
                      <a:endParaRPr lang="en-A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5699" marR="6569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kern="800" dirty="0" smtClean="0">
                          <a:effectLst/>
                          <a:latin typeface="+mj-lt"/>
                          <a:ea typeface="Times New Roman"/>
                        </a:rPr>
                        <a:t>Space</a:t>
                      </a:r>
                      <a:r>
                        <a:rPr lang="en-GB" sz="1600" b="0" kern="1200" baseline="0" dirty="0" smtClean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n-GB" sz="1600" b="1" kern="800" dirty="0" smtClean="0">
                          <a:effectLst/>
                          <a:latin typeface="+mj-lt"/>
                          <a:ea typeface="Times New Roman"/>
                        </a:rPr>
                        <a:t>After</a:t>
                      </a:r>
                      <a:endParaRPr lang="en-A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5699" marR="6569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047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kern="800" dirty="0">
                          <a:effectLst/>
                          <a:latin typeface="Times New Roman"/>
                          <a:ea typeface="Times New Roman"/>
                        </a:rPr>
                        <a:t>PAPER TITLE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14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b="1" kern="800" dirty="0">
                          <a:effectLst/>
                          <a:latin typeface="Times New Roman"/>
                          <a:ea typeface="Times New Roman"/>
                        </a:rPr>
                        <a:t>UPPERCASE EXCEPT FOR REQUIRED lowercase letters</a:t>
                      </a:r>
                      <a:br>
                        <a:rPr lang="en-GB" sz="1050" b="1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b="1" kern="800" dirty="0">
                          <a:effectLst/>
                          <a:latin typeface="Times New Roman"/>
                          <a:ea typeface="Times New Roman"/>
                        </a:rPr>
                        <a:t>Bold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0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dirty="0">
                          <a:effectLst/>
                          <a:latin typeface="Times New Roman"/>
                          <a:ea typeface="Times New Roman"/>
                        </a:rPr>
                        <a:t>3 </a:t>
                      </a:r>
                      <a:r>
                        <a:rPr lang="en-GB" sz="105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7996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  <a:t>Author List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UPPER- and lowercase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9 pt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996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 kern="800" dirty="0">
                          <a:effectLst/>
                          <a:latin typeface="Times New Roman"/>
                          <a:ea typeface="Times New Roman"/>
                        </a:rPr>
                        <a:t>Abstract Title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i="1" kern="800" dirty="0">
                          <a:effectLst/>
                          <a:latin typeface="Times New Roman"/>
                          <a:ea typeface="Times New Roman"/>
                        </a:rPr>
                        <a:t>Initial Caps</a:t>
                      </a:r>
                      <a:br>
                        <a:rPr lang="en-GB" sz="1050" i="1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i="1" kern="800" dirty="0">
                          <a:effectLst/>
                          <a:latin typeface="Times New Roman"/>
                          <a:ea typeface="Times New Roman"/>
                        </a:rPr>
                        <a:t>Italic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0 pt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3 pt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996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kern="800" dirty="0">
                          <a:effectLst/>
                          <a:latin typeface="Times New Roman"/>
                          <a:ea typeface="Times New Roman"/>
                        </a:rPr>
                        <a:t>SECTION</a:t>
                      </a:r>
                      <a:br>
                        <a:rPr lang="en-GB" sz="1400" b="1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400" b="1" kern="800" dirty="0">
                          <a:effectLst/>
                          <a:latin typeface="Times New Roman"/>
                          <a:ea typeface="Times New Roman"/>
                        </a:rPr>
                        <a:t>HEADING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b="1" kern="800" dirty="0">
                          <a:effectLst/>
                          <a:latin typeface="Times New Roman"/>
                          <a:ea typeface="Times New Roman"/>
                        </a:rPr>
                        <a:t>UPPERCASE</a:t>
                      </a: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b="1" kern="800" dirty="0">
                          <a:effectLst/>
                          <a:latin typeface="Times New Roman"/>
                          <a:ea typeface="Times New Roman"/>
                        </a:rPr>
                        <a:t>Bold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9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3 pt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996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i="1" kern="800" dirty="0">
                          <a:effectLst/>
                          <a:latin typeface="Times New Roman"/>
                          <a:ea typeface="Times New Roman"/>
                        </a:rPr>
                        <a:t>Subsection</a:t>
                      </a:r>
                      <a:br>
                        <a:rPr lang="en-GB" sz="1400" i="1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400" i="1" kern="800" dirty="0">
                          <a:effectLst/>
                          <a:latin typeface="Times New Roman"/>
                          <a:ea typeface="Times New Roman"/>
                        </a:rPr>
                        <a:t>Heading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i="1" kern="800" dirty="0">
                          <a:effectLst/>
                          <a:latin typeface="Times New Roman"/>
                          <a:ea typeface="Times New Roman"/>
                        </a:rPr>
                        <a:t>Initial Caps</a:t>
                      </a:r>
                      <a:br>
                        <a:rPr lang="en-GB" sz="1050" i="1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i="1" kern="800" dirty="0">
                          <a:effectLst/>
                          <a:latin typeface="Times New Roman"/>
                          <a:ea typeface="Times New Roman"/>
                        </a:rPr>
                        <a:t>Italic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6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3 pt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996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kern="800" dirty="0">
                          <a:effectLst/>
                          <a:latin typeface="Times New Roman"/>
                          <a:ea typeface="Times New Roman"/>
                        </a:rPr>
                        <a:t>Third-level Heading 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10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r>
                        <a:rPr lang="en-GB" sz="1050" dirty="0"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en-GB" sz="105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b="1" dirty="0">
                          <a:effectLst/>
                          <a:latin typeface="Times New Roman"/>
                          <a:ea typeface="Times New Roman"/>
                        </a:rPr>
                        <a:t>Initial Caps</a:t>
                      </a:r>
                      <a:br>
                        <a:rPr lang="en-GB" sz="1050" b="1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050" b="1" dirty="0">
                          <a:effectLst/>
                          <a:latin typeface="Times New Roman"/>
                          <a:ea typeface="Times New Roman"/>
                        </a:rPr>
                        <a:t>Bold 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6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0 pt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99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  <a:t>Figure</a:t>
                      </a:r>
                      <a:b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  <a:t>Caption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10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3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≥3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99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  <a:t>Table</a:t>
                      </a:r>
                      <a:b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GB" sz="1400" kern="800" dirty="0">
                          <a:effectLst/>
                          <a:latin typeface="Times New Roman"/>
                          <a:ea typeface="Times New Roman"/>
                        </a:rPr>
                        <a:t>Caption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10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≥3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3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99"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8600" algn="l"/>
                        </a:tabLst>
                      </a:pP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Equation</a:t>
                      </a:r>
                      <a:endParaRPr lang="en-AU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>
                          <a:effectLst/>
                          <a:latin typeface="Times New Roman"/>
                          <a:ea typeface="Times New Roman"/>
                        </a:rPr>
                        <a:t>10 pt base font</a:t>
                      </a:r>
                      <a:endParaRPr lang="en-A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kern="800" dirty="0">
                          <a:effectLst/>
                          <a:latin typeface="Times New Roman"/>
                          <a:ea typeface="Times New Roman"/>
                        </a:rPr>
                        <a:t>12 </a:t>
                      </a:r>
                      <a:r>
                        <a:rPr lang="en-GB" sz="1050" kern="800" dirty="0" err="1">
                          <a:effectLst/>
                          <a:latin typeface="Times New Roman"/>
                          <a:ea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996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References</a:t>
                      </a:r>
                      <a:r>
                        <a:rPr lang="en-GB" sz="1400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en-GB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when ≤ 9 </a:t>
                      </a:r>
                      <a:endParaRPr lang="en-AU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9 </a:t>
                      </a:r>
                      <a:r>
                        <a:rPr lang="en-GB" sz="10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pt</a:t>
                      </a:r>
                      <a:r>
                        <a:rPr lang="en-GB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justified with 0.52 cm (0.2 in) hanging indent </a:t>
                      </a:r>
                      <a:endParaRPr lang="en-AU" sz="105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 </a:t>
                      </a:r>
                      <a:r>
                        <a:rPr lang="en-GB" sz="10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en-GB" sz="10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pt</a:t>
                      </a:r>
                      <a:endParaRPr lang="en-AU" sz="105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5699" marR="656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90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Formatting</a:t>
            </a:r>
            <a:br>
              <a:rPr lang="en-AU" dirty="0" smtClean="0"/>
            </a:br>
            <a:r>
              <a:rPr lang="en-AU" sz="3600" dirty="0" smtClean="0"/>
              <a:t>Styles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35496" y="1124744"/>
            <a:ext cx="90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The template comes with JACoW required styles as displayed on the Home Ribbon 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82860" y="5214232"/>
            <a:ext cx="4233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If “Automatically update” is checked then every time you modify the justification of one caption, it will change for every caption in the document of that type. </a:t>
            </a:r>
            <a:r>
              <a:rPr lang="en-AU" b="1" dirty="0" smtClean="0"/>
              <a:t>Un-Check </a:t>
            </a:r>
            <a:r>
              <a:rPr lang="en-AU" dirty="0" smtClean="0"/>
              <a:t>if</a:t>
            </a:r>
            <a:r>
              <a:rPr lang="en-AU" b="1" dirty="0" smtClean="0"/>
              <a:t> Checked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880179" y="2326291"/>
            <a:ext cx="118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Right Click</a:t>
            </a:r>
            <a:endParaRPr lang="en-AU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82860" y="1484784"/>
            <a:ext cx="8964488" cy="5112566"/>
            <a:chOff x="82860" y="1484784"/>
            <a:chExt cx="8964488" cy="5112566"/>
          </a:xfrm>
        </p:grpSpPr>
        <p:grpSp>
          <p:nvGrpSpPr>
            <p:cNvPr id="7" name="Group 6"/>
            <p:cNvGrpSpPr/>
            <p:nvPr/>
          </p:nvGrpSpPr>
          <p:grpSpPr>
            <a:xfrm>
              <a:off x="82860" y="1484784"/>
              <a:ext cx="8964488" cy="678561"/>
              <a:chOff x="65112" y="1484784"/>
              <a:chExt cx="8964488" cy="678561"/>
            </a:xfrm>
          </p:grpSpPr>
          <p:pic>
            <p:nvPicPr>
              <p:cNvPr id="7172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16" b="83827"/>
              <a:stretch/>
            </p:blipFill>
            <p:spPr bwMode="auto">
              <a:xfrm>
                <a:off x="65112" y="1484784"/>
                <a:ext cx="8964488" cy="678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ounded Rectangle 3"/>
              <p:cNvSpPr/>
              <p:nvPr/>
            </p:nvSpPr>
            <p:spPr>
              <a:xfrm>
                <a:off x="3491880" y="1484784"/>
                <a:ext cx="4680520" cy="678561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t="3457" r="42500" b="71482"/>
            <a:stretch/>
          </p:blipFill>
          <p:spPr bwMode="auto">
            <a:xfrm>
              <a:off x="899592" y="2713649"/>
              <a:ext cx="2523068" cy="171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94" t="15432" r="32916" b="22840"/>
            <a:stretch/>
          </p:blipFill>
          <p:spPr bwMode="auto">
            <a:xfrm>
              <a:off x="4746435" y="2713647"/>
              <a:ext cx="3790494" cy="3883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>
              <a:endCxn id="10242" idx="0"/>
            </p:cNvCxnSpPr>
            <p:nvPr/>
          </p:nvCxnSpPr>
          <p:spPr>
            <a:xfrm flipH="1">
              <a:off x="2161126" y="1988840"/>
              <a:ext cx="1546778" cy="7248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endCxn id="10243" idx="1"/>
            </p:cNvCxnSpPr>
            <p:nvPr/>
          </p:nvCxnSpPr>
          <p:spPr>
            <a:xfrm>
              <a:off x="2730211" y="3501007"/>
              <a:ext cx="2016224" cy="11544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5724128" y="5949280"/>
              <a:ext cx="917554" cy="21602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069009" y="2819068"/>
              <a:ext cx="720079" cy="57606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42483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Formatting</a:t>
            </a:r>
            <a:br>
              <a:rPr lang="en-AU" dirty="0" smtClean="0"/>
            </a:br>
            <a:r>
              <a:rPr lang="en-AU" sz="3600" dirty="0" smtClean="0"/>
              <a:t>Format Painter Tool</a:t>
            </a:r>
            <a:endParaRPr lang="en-AU" dirty="0"/>
          </a:p>
        </p:txBody>
      </p:sp>
      <p:grpSp>
        <p:nvGrpSpPr>
          <p:cNvPr id="10" name="Group 9"/>
          <p:cNvGrpSpPr/>
          <p:nvPr/>
        </p:nvGrpSpPr>
        <p:grpSpPr>
          <a:xfrm>
            <a:off x="63933" y="1887159"/>
            <a:ext cx="3292475" cy="4370564"/>
            <a:chOff x="-62570" y="908720"/>
            <a:chExt cx="3292475" cy="4370564"/>
          </a:xfrm>
        </p:grpSpPr>
        <p:grpSp>
          <p:nvGrpSpPr>
            <p:cNvPr id="9" name="Group 8"/>
            <p:cNvGrpSpPr/>
            <p:nvPr/>
          </p:nvGrpSpPr>
          <p:grpSpPr>
            <a:xfrm>
              <a:off x="-62570" y="908720"/>
              <a:ext cx="3292475" cy="4370564"/>
              <a:chOff x="-62570" y="-819472"/>
              <a:chExt cx="3292475" cy="4370564"/>
            </a:xfrm>
          </p:grpSpPr>
          <p:pic>
            <p:nvPicPr>
              <p:cNvPr id="13315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069" b="84114"/>
              <a:stretch/>
            </p:blipFill>
            <p:spPr bwMode="auto">
              <a:xfrm>
                <a:off x="395536" y="1412776"/>
                <a:ext cx="2376264" cy="2138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1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2570" y="-819472"/>
                <a:ext cx="3292475" cy="228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2" name="Rounded Rectangle 21"/>
            <p:cNvSpPr/>
            <p:nvPr/>
          </p:nvSpPr>
          <p:spPr>
            <a:xfrm>
              <a:off x="1000039" y="4509120"/>
              <a:ext cx="1571514" cy="45670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3419872" y="4119407"/>
            <a:ext cx="5616624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900" dirty="0">
                <a:solidFill>
                  <a:srgbClr val="FF0000"/>
                </a:solidFill>
                <a:latin typeface="Arial monospaced for SAP" panose="020B0609020202030204" pitchFamily="49" charset="0"/>
              </a:rPr>
              <a:t>TUPAB044 - RED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Please </a:t>
            </a:r>
            <a:r>
              <a:rPr lang="en-AU" sz="900" dirty="0" smtClean="0">
                <a:latin typeface="Arial monospaced for SAP" panose="020B0609020202030204" pitchFamily="49" charset="0"/>
              </a:rPr>
              <a:t>download </a:t>
            </a:r>
            <a:r>
              <a:rPr lang="en-AU" sz="900" dirty="0">
                <a:latin typeface="Arial monospaced for SAP" panose="020B0609020202030204" pitchFamily="49" charset="0"/>
              </a:rPr>
              <a:t>and use the current template and copy and used the paste as </a:t>
            </a:r>
            <a:r>
              <a:rPr lang="en-AU" sz="900" dirty="0" smtClean="0">
                <a:latin typeface="Arial monospaced for SAP" panose="020B0609020202030204" pitchFamily="49" charset="0"/>
              </a:rPr>
              <a:t>unformatted </a:t>
            </a:r>
            <a:r>
              <a:rPr lang="en-AU" sz="900" dirty="0">
                <a:latin typeface="Arial monospaced for SAP" panose="020B0609020202030204" pitchFamily="49" charset="0"/>
              </a:rPr>
              <a:t>feature to each section so that the </a:t>
            </a:r>
            <a:r>
              <a:rPr lang="en-AU" sz="900" dirty="0" smtClean="0">
                <a:latin typeface="Arial monospaced for SAP" panose="020B0609020202030204" pitchFamily="49" charset="0"/>
              </a:rPr>
              <a:t>formatting </a:t>
            </a:r>
            <a:r>
              <a:rPr lang="en-AU" sz="900" dirty="0">
                <a:latin typeface="Arial monospaced for SAP" panose="020B0609020202030204" pitchFamily="49" charset="0"/>
              </a:rPr>
              <a:t>of the template is correct.</a:t>
            </a:r>
          </a:p>
          <a:p>
            <a:endParaRPr lang="en-AU" sz="900" dirty="0">
              <a:latin typeface="Arial monospaced for SAP" panose="020B0609020202030204" pitchFamily="49" charset="0"/>
            </a:endParaRPr>
          </a:p>
          <a:p>
            <a:r>
              <a:rPr lang="en-AU" sz="900" dirty="0">
                <a:latin typeface="Arial monospaced for SAP" panose="020B0609020202030204" pitchFamily="49" charset="0"/>
              </a:rPr>
              <a:t>* Abstract title formatting </a:t>
            </a:r>
            <a:r>
              <a:rPr lang="en-AU" sz="900" dirty="0" smtClean="0">
                <a:latin typeface="Arial monospaced for SAP" panose="020B0609020202030204" pitchFamily="49" charset="0"/>
              </a:rPr>
              <a:t>wrong, this should be Title case not All Uppercase.</a:t>
            </a:r>
            <a:endParaRPr lang="en-AU" sz="900" dirty="0">
              <a:latin typeface="Arial monospaced for SAP" panose="020B0609020202030204" pitchFamily="49" charset="0"/>
            </a:endParaRPr>
          </a:p>
          <a:p>
            <a:r>
              <a:rPr lang="en-AU" sz="900" dirty="0">
                <a:latin typeface="Arial monospaced for SAP" panose="020B0609020202030204" pitchFamily="49" charset="0"/>
              </a:rPr>
              <a:t>* </a:t>
            </a:r>
            <a:r>
              <a:rPr lang="en-AU" sz="900" dirty="0" smtClean="0">
                <a:latin typeface="Arial monospaced for SAP" panose="020B0609020202030204" pitchFamily="49" charset="0"/>
              </a:rPr>
              <a:t>Footnote formatting wrong. see JACoW template.</a:t>
            </a:r>
            <a:endParaRPr lang="en-AU" sz="900" dirty="0">
              <a:latin typeface="Arial monospaced for SAP" panose="020B0609020202030204" pitchFamily="49" charset="0"/>
            </a:endParaRPr>
          </a:p>
          <a:p>
            <a:r>
              <a:rPr lang="en-AU" sz="900" dirty="0">
                <a:latin typeface="Arial monospaced for SAP" panose="020B0609020202030204" pitchFamily="49" charset="0"/>
              </a:rPr>
              <a:t>* Do not use hyperlinks in the document, remove using "control + k".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Margin and column widths are </a:t>
            </a:r>
            <a:r>
              <a:rPr lang="en-AU" sz="900" dirty="0" smtClean="0">
                <a:latin typeface="Arial monospaced for SAP" panose="020B0609020202030204" pitchFamily="49" charset="0"/>
              </a:rPr>
              <a:t>different to the template.</a:t>
            </a:r>
            <a:endParaRPr lang="en-AU" sz="900" dirty="0">
              <a:latin typeface="Arial monospaced for SAP" panose="020B0609020202030204" pitchFamily="49" charset="0"/>
            </a:endParaRPr>
          </a:p>
          <a:p>
            <a:r>
              <a:rPr lang="en-AU" sz="900" dirty="0">
                <a:latin typeface="Arial monospaced for SAP" panose="020B0609020202030204" pitchFamily="49" charset="0"/>
              </a:rPr>
              <a:t>* Figure caption </a:t>
            </a:r>
            <a:r>
              <a:rPr lang="en-AU" sz="900" dirty="0" smtClean="0">
                <a:latin typeface="Arial monospaced for SAP" panose="020B0609020202030204" pitchFamily="49" charset="0"/>
              </a:rPr>
              <a:t>formatting </a:t>
            </a:r>
            <a:r>
              <a:rPr lang="en-AU" sz="900" dirty="0">
                <a:latin typeface="Arial monospaced for SAP" panose="020B0609020202030204" pitchFamily="49" charset="0"/>
              </a:rPr>
              <a:t>incorrect, see template.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In text figure references wrong, see template.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Wrong font sizes and types used throughout </a:t>
            </a:r>
            <a:r>
              <a:rPr lang="en-AU" sz="900" dirty="0" smtClean="0">
                <a:latin typeface="Arial monospaced for SAP" panose="020B0609020202030204" pitchFamily="49" charset="0"/>
              </a:rPr>
              <a:t>document, and paragraph line spacing's, </a:t>
            </a:r>
            <a:r>
              <a:rPr lang="en-AU" sz="900" dirty="0">
                <a:latin typeface="Arial monospaced for SAP" panose="020B0609020202030204" pitchFamily="49" charset="0"/>
              </a:rPr>
              <a:t>see template.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Figure 11 split across pages.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Reference list </a:t>
            </a:r>
            <a:r>
              <a:rPr lang="en-AU" sz="900" dirty="0" smtClean="0">
                <a:latin typeface="Arial monospaced for SAP" panose="020B0609020202030204" pitchFamily="49" charset="0"/>
              </a:rPr>
              <a:t>formatting </a:t>
            </a:r>
            <a:r>
              <a:rPr lang="en-AU" sz="900" dirty="0">
                <a:latin typeface="Arial monospaced for SAP" panose="020B0609020202030204" pitchFamily="49" charset="0"/>
              </a:rPr>
              <a:t>wrong, see template, and JACoW website references and citations.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You are allowed 3 pages + 4th page for references only.</a:t>
            </a:r>
          </a:p>
          <a:p>
            <a:r>
              <a:rPr lang="en-AU" sz="900" dirty="0">
                <a:latin typeface="Arial monospaced for SAP" panose="020B0609020202030204" pitchFamily="49" charset="0"/>
              </a:rPr>
              <a:t>* Figure 12 not referenced in main text.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19872" y="1887159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AU" dirty="0" smtClean="0"/>
              <a:t>Highlight the text which is formatted the way you want to copy.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 smtClean="0"/>
              <a:t>With the select brush paint the text you want to have the same formatting.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216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64"/>
            <a:ext cx="8229600" cy="153882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Formatting</a:t>
            </a:r>
            <a:br>
              <a:rPr lang="en-AU" dirty="0" smtClean="0"/>
            </a:br>
            <a:r>
              <a:rPr lang="en-AU" sz="3600" dirty="0"/>
              <a:t>Fudging Line Spacing's (Shift + Ctrl + “&lt;“ OR “&gt;”)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700808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In </a:t>
            </a:r>
            <a:r>
              <a:rPr lang="en-AU" dirty="0" err="1" smtClean="0"/>
              <a:t>Pitspot</a:t>
            </a:r>
            <a:r>
              <a:rPr lang="en-AU" dirty="0" smtClean="0"/>
              <a:t> the editor will use the move tools to improve the layout and distribution of text. You can use a small trick to do this in word. This is done by increasing or decreasing the font size on a line.</a:t>
            </a:r>
          </a:p>
          <a:p>
            <a:endParaRPr lang="en-AU" dirty="0"/>
          </a:p>
          <a:p>
            <a:r>
              <a:rPr lang="en-AU" dirty="0" smtClean="0"/>
              <a:t>  </a:t>
            </a:r>
            <a:endParaRPr lang="en-AU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3086" r="44306" b="17284"/>
          <a:stretch/>
        </p:blipFill>
        <p:spPr bwMode="auto">
          <a:xfrm>
            <a:off x="539552" y="2852936"/>
            <a:ext cx="3600400" cy="3653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755576" y="3933056"/>
            <a:ext cx="4032448" cy="16561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88024" y="3573016"/>
            <a:ext cx="370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1. Select Blank Line</a:t>
            </a:r>
          </a:p>
          <a:p>
            <a:r>
              <a:rPr lang="en-AU" dirty="0" smtClean="0"/>
              <a:t>2. Use Shift + Ctrl AND “&lt;“ or “&gt;”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54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Formatting</a:t>
            </a:r>
            <a:br>
              <a:rPr lang="en-AU" dirty="0" smtClean="0"/>
            </a:br>
            <a:r>
              <a:rPr lang="en-AU" sz="3600" dirty="0" smtClean="0"/>
              <a:t>Inline with text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100608" y="5827911"/>
            <a:ext cx="8928992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rgbClr val="FFC000"/>
                </a:solidFill>
                <a:latin typeface="Arial monospaced for SAP" panose="020B0609020202030204" pitchFamily="49" charset="0"/>
              </a:rPr>
              <a:t>WEPIK008 - YELLOW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Sub-section headings.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All figure captions. All were text boxes, content moved inline with text.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PRESENT STATUS AND PLAN  make bold.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81128" y="1669450"/>
            <a:ext cx="4183360" cy="3969103"/>
            <a:chOff x="100608" y="1669450"/>
            <a:chExt cx="4183360" cy="3969103"/>
          </a:xfrm>
        </p:grpSpPr>
        <p:sp>
          <p:nvSpPr>
            <p:cNvPr id="7" name="TextBox 6"/>
            <p:cNvSpPr txBox="1"/>
            <p:nvPr/>
          </p:nvSpPr>
          <p:spPr>
            <a:xfrm>
              <a:off x="100608" y="1669450"/>
              <a:ext cx="41833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dirty="0" smtClean="0"/>
                <a:t>Author has constructed figure in a text box </a:t>
              </a:r>
            </a:p>
            <a:p>
              <a:pPr algn="just"/>
              <a:r>
                <a:rPr lang="en-AU" dirty="0" smtClean="0"/>
                <a:t>with text wrapped around the shape.</a:t>
              </a:r>
            </a:p>
            <a:p>
              <a:pPr algn="just"/>
              <a:endParaRPr lang="en-AU" dirty="0"/>
            </a:p>
            <a:p>
              <a:r>
                <a:rPr lang="en-AU" sz="1400" i="1" dirty="0" smtClean="0"/>
                <a:t>(</a:t>
              </a:r>
              <a:r>
                <a:rPr lang="en-AU" sz="1400" b="1" i="1" dirty="0" smtClean="0"/>
                <a:t>To Get Menu</a:t>
              </a:r>
              <a:r>
                <a:rPr lang="en-AU" sz="1400" i="1" dirty="0" smtClean="0"/>
                <a:t>: Select Shape/Object, </a:t>
              </a:r>
              <a:r>
                <a:rPr lang="en-AU" sz="1400" i="1" dirty="0"/>
                <a:t>R</a:t>
              </a:r>
              <a:r>
                <a:rPr lang="en-AU" sz="1400" i="1" dirty="0" smtClean="0"/>
                <a:t>ight </a:t>
              </a:r>
              <a:r>
                <a:rPr lang="en-AU" sz="1400" i="1" dirty="0"/>
                <a:t>C</a:t>
              </a:r>
              <a:r>
                <a:rPr lang="en-AU" sz="1400" i="1" dirty="0" smtClean="0"/>
                <a:t>lick)</a:t>
              </a:r>
              <a:r>
                <a:rPr lang="en-AU" dirty="0" smtClean="0"/>
                <a:t> </a:t>
              </a: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81" t="15309" r="23610" b="11605"/>
            <a:stretch/>
          </p:blipFill>
          <p:spPr bwMode="auto">
            <a:xfrm>
              <a:off x="100608" y="2852936"/>
              <a:ext cx="3571424" cy="2785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1979712" y="3908400"/>
              <a:ext cx="1800200" cy="38469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512" y="1700808"/>
            <a:ext cx="41044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dirty="0" smtClean="0"/>
              <a:t>Documents which have figures or objects which are not inline with text are highly unstable and almost impossible to edit without document layout changing unpredictably.</a:t>
            </a:r>
          </a:p>
          <a:p>
            <a:pPr algn="just"/>
            <a:endParaRPr lang="en-AU" dirty="0"/>
          </a:p>
          <a:p>
            <a:pPr algn="just"/>
            <a:endParaRPr lang="en-AU" dirty="0" smtClean="0"/>
          </a:p>
          <a:p>
            <a:pPr algn="just"/>
            <a:r>
              <a:rPr lang="en-AU" dirty="0" smtClean="0"/>
              <a:t>You need to place the figures/objects inline with text.</a:t>
            </a:r>
          </a:p>
          <a:p>
            <a:pPr algn="just"/>
            <a:endParaRPr lang="en-AU" dirty="0" smtClean="0"/>
          </a:p>
          <a:p>
            <a:pPr algn="just"/>
            <a:endParaRPr lang="en-AU" dirty="0"/>
          </a:p>
          <a:p>
            <a:pPr algn="just"/>
            <a:r>
              <a:rPr lang="en-AU" b="1" dirty="0" smtClean="0"/>
              <a:t>Note:</a:t>
            </a:r>
            <a:r>
              <a:rPr lang="en-AU" dirty="0" smtClean="0"/>
              <a:t> You may have to use the “</a:t>
            </a:r>
            <a:r>
              <a:rPr lang="en-AU" b="1" dirty="0" smtClean="0"/>
              <a:t>Group</a:t>
            </a:r>
            <a:r>
              <a:rPr lang="en-AU" dirty="0" smtClean="0"/>
              <a:t>” </a:t>
            </a:r>
            <a:r>
              <a:rPr lang="en-AU" dirty="0"/>
              <a:t> </a:t>
            </a:r>
            <a:r>
              <a:rPr lang="en-AU" dirty="0" smtClean="0"/>
              <a:t>tool if the figure are made up of a number of objects.  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25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Method Disclosure Statement</a:t>
            </a:r>
            <a:endParaRPr lang="en-A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2785"/>
            <a:ext cx="4771431" cy="284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1" y="1268760"/>
            <a:ext cx="4089986" cy="351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92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Formatting</a:t>
            </a:r>
            <a:br>
              <a:rPr lang="en-AU" dirty="0" smtClean="0"/>
            </a:br>
            <a:r>
              <a:rPr lang="en-AU" sz="3600" dirty="0" smtClean="0"/>
              <a:t>Inline with text -Grouping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100608" y="5827911"/>
            <a:ext cx="8928992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rgbClr val="FFC000"/>
                </a:solidFill>
                <a:latin typeface="Arial monospaced for SAP" panose="020B0609020202030204" pitchFamily="49" charset="0"/>
              </a:rPr>
              <a:t>WEPIK008 - YELLOW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Sub-section headings.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All figure captions. All were text boxes, content moved inline with text.</a:t>
            </a:r>
          </a:p>
          <a:p>
            <a:r>
              <a:rPr lang="en-AU" sz="1100" dirty="0">
                <a:latin typeface="Arial monospaced for SAP" panose="020B0609020202030204" pitchFamily="49" charset="0"/>
              </a:rPr>
              <a:t>* PRESENT STATUS AND PLAN  make bold.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13667"/>
            <a:ext cx="367030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9" t="35555" r="18264" b="29876"/>
          <a:stretch/>
        </p:blipFill>
        <p:spPr bwMode="auto">
          <a:xfrm>
            <a:off x="5186281" y="2149790"/>
            <a:ext cx="3346160" cy="300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552" y="1844824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Objects to Group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5024211" y="1835532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Can now be place inline with text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3044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Formatting</a:t>
            </a:r>
            <a:br>
              <a:rPr lang="en-AU" dirty="0" smtClean="0"/>
            </a:br>
            <a:r>
              <a:rPr lang="en-AU" sz="3600" dirty="0" smtClean="0"/>
              <a:t>Removing Hyperlinks (ctrl + k)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100608" y="1844824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 final PDF JACoW format document </a:t>
            </a:r>
            <a:r>
              <a:rPr lang="en-AU" dirty="0"/>
              <a:t>s</a:t>
            </a:r>
            <a:r>
              <a:rPr lang="en-AU" dirty="0" smtClean="0"/>
              <a:t>hould not have any hyper links.  To remove hyperlinks in the word document use the “Ctrl + K” Edit Hyperlink menu, click “Remove Link”.</a:t>
            </a:r>
            <a:endParaRPr lang="en-AU" dirty="0"/>
          </a:p>
        </p:txBody>
      </p:sp>
      <p:grpSp>
        <p:nvGrpSpPr>
          <p:cNvPr id="4" name="Group 3"/>
          <p:cNvGrpSpPr/>
          <p:nvPr/>
        </p:nvGrpSpPr>
        <p:grpSpPr>
          <a:xfrm>
            <a:off x="1800779" y="2631860"/>
            <a:ext cx="5579533" cy="3101396"/>
            <a:chOff x="1907704" y="2492896"/>
            <a:chExt cx="5579533" cy="3101396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33" t="29345" r="28403" b="25432"/>
            <a:stretch/>
          </p:blipFill>
          <p:spPr bwMode="auto">
            <a:xfrm>
              <a:off x="1907704" y="2492896"/>
              <a:ext cx="5579533" cy="310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6507749" y="4847455"/>
              <a:ext cx="900100" cy="31268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11653" y="5853277"/>
            <a:ext cx="169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hlinkClick r:id="rId3"/>
              </a:rPr>
              <a:t>www.jacow.org</a:t>
            </a:r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726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988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Formatting</a:t>
            </a:r>
            <a:br>
              <a:rPr lang="en-AU" dirty="0" smtClean="0"/>
            </a:br>
            <a:r>
              <a:rPr lang="en-AU" sz="3600" dirty="0" smtClean="0"/>
              <a:t>Breaks</a:t>
            </a:r>
            <a:endParaRPr lang="en-AU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682802"/>
              </p:ext>
            </p:extLst>
          </p:nvPr>
        </p:nvGraphicFramePr>
        <p:xfrm>
          <a:off x="303064" y="2714208"/>
          <a:ext cx="8496945" cy="330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7"/>
                <a:gridCol w="2280253"/>
                <a:gridCol w="2832315"/>
              </a:tblGrid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Paragraph Break</a:t>
                      </a:r>
                      <a:r>
                        <a:rPr lang="en-AU" baseline="0" dirty="0" smtClean="0"/>
                        <a:t> New Line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Enter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Standard carriage return 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Line 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aseline="0" dirty="0" smtClean="0"/>
                        <a:t>Shift + Enter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Goes to</a:t>
                      </a:r>
                      <a:r>
                        <a:rPr lang="en-AU" baseline="0" dirty="0" smtClean="0"/>
                        <a:t> next line without new paragraph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Page Break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err="1" smtClean="0"/>
                        <a:t>Crtl</a:t>
                      </a:r>
                      <a:r>
                        <a:rPr lang="en-AU" dirty="0" smtClean="0"/>
                        <a:t> + Enter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Starts text on</a:t>
                      </a:r>
                      <a:r>
                        <a:rPr lang="en-AU" baseline="0" dirty="0" smtClean="0"/>
                        <a:t> next page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Column Break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Ctrl + Shift + Enter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Starts</a:t>
                      </a:r>
                      <a:r>
                        <a:rPr lang="en-AU" baseline="0" dirty="0" smtClean="0"/>
                        <a:t> text in top next column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Section Break (Continues Break)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Page Layout</a:t>
                      </a:r>
                    </a:p>
                    <a:p>
                      <a:pPr algn="ctr"/>
                      <a:r>
                        <a:rPr lang="en-AU" dirty="0" smtClean="0"/>
                        <a:t>Page Setup</a:t>
                      </a:r>
                    </a:p>
                    <a:p>
                      <a:pPr algn="ctr"/>
                      <a:r>
                        <a:rPr lang="en-AU" dirty="0" smtClean="0"/>
                        <a:t>Breaks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Used when changing from column</a:t>
                      </a:r>
                      <a:r>
                        <a:rPr lang="en-AU" baseline="0" dirty="0" smtClean="0"/>
                        <a:t> sections </a:t>
                      </a:r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9"/>
          <a:stretch/>
        </p:blipFill>
        <p:spPr bwMode="auto">
          <a:xfrm>
            <a:off x="0" y="0"/>
            <a:ext cx="2271217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99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872" y="-603448"/>
            <a:ext cx="2443943" cy="258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544011">
            <a:off x="2895421" y="1512936"/>
            <a:ext cx="2781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Thank You</a:t>
            </a:r>
            <a:endParaRPr lang="en-AU" sz="40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5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3 0.01667 L 0.26597 -0.09004 C 0.32378 -0.1162 0.39375 -0.10463 0.45486 -0.06435 C 0.52482 -0.01805 0.57031 0.04792 0.58993 0.12524 L 0.69375 0.47778 " pathEditMode="relative" rAng="1583861" ptsTypes="FffFF">
                                      <p:cBhvr>
                                        <p:cTn id="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47" y="7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00" fill="hold"/>
                                        <p:tgtEl>
                                          <p:spTgt spid="1126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Overview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176464"/>
          </a:xfrm>
        </p:spPr>
        <p:txBody>
          <a:bodyPr>
            <a:noAutofit/>
          </a:bodyPr>
          <a:lstStyle/>
          <a:p>
            <a:r>
              <a:rPr lang="en-AU" sz="1400" b="1" dirty="0" smtClean="0"/>
              <a:t>Prerequisites</a:t>
            </a:r>
          </a:p>
          <a:p>
            <a:pPr lvl="1"/>
            <a:r>
              <a:rPr lang="en-AU" sz="1200" dirty="0" smtClean="0"/>
              <a:t>Template </a:t>
            </a:r>
          </a:p>
          <a:p>
            <a:pPr lvl="1"/>
            <a:r>
              <a:rPr lang="en-AU" sz="1200" dirty="0" smtClean="0"/>
              <a:t>Common Oversights/Mistakes </a:t>
            </a:r>
          </a:p>
          <a:p>
            <a:pPr lvl="1"/>
            <a:r>
              <a:rPr lang="en-AU" sz="1200" dirty="0" smtClean="0"/>
              <a:t>Must fix vs Time Dependant fix</a:t>
            </a:r>
            <a:endParaRPr lang="en-AU" sz="1200" b="1" dirty="0" smtClean="0">
              <a:solidFill>
                <a:srgbClr val="FF0000"/>
              </a:solidFill>
            </a:endParaRPr>
          </a:p>
          <a:p>
            <a:r>
              <a:rPr lang="en-AU" sz="1400" b="1" dirty="0" smtClean="0"/>
              <a:t>Visualisation </a:t>
            </a:r>
          </a:p>
          <a:p>
            <a:pPr lvl="1"/>
            <a:r>
              <a:rPr lang="en-AU" sz="1200" dirty="0" smtClean="0"/>
              <a:t>Print Layout View (default)</a:t>
            </a:r>
          </a:p>
          <a:p>
            <a:pPr lvl="1"/>
            <a:r>
              <a:rPr lang="en-AU" sz="1200" dirty="0" smtClean="0"/>
              <a:t>Outline View</a:t>
            </a:r>
          </a:p>
          <a:p>
            <a:pPr lvl="1"/>
            <a:r>
              <a:rPr lang="en-AU" sz="1200" dirty="0" smtClean="0"/>
              <a:t>Text Boundaries</a:t>
            </a:r>
          </a:p>
          <a:p>
            <a:pPr lvl="1"/>
            <a:r>
              <a:rPr lang="en-AU" sz="1200" dirty="0" smtClean="0"/>
              <a:t>Punctuation and hidden symbols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AU" sz="1600" b="1" dirty="0"/>
              <a:t>Red</a:t>
            </a:r>
            <a:r>
              <a:rPr lang="en-AU" sz="1600" b="1" dirty="0">
                <a:solidFill>
                  <a:srgbClr val="FF0000"/>
                </a:solidFill>
              </a:rPr>
              <a:t> Dot</a:t>
            </a:r>
            <a:r>
              <a:rPr lang="en-AU" sz="1600" b="1" dirty="0"/>
              <a:t> is a Red </a:t>
            </a:r>
            <a:r>
              <a:rPr lang="en-AU" sz="1600" b="1" dirty="0">
                <a:solidFill>
                  <a:srgbClr val="FF0000"/>
                </a:solidFill>
              </a:rPr>
              <a:t>Dot</a:t>
            </a:r>
          </a:p>
          <a:p>
            <a:r>
              <a:rPr lang="en-AU" sz="1400" b="1" dirty="0" smtClean="0"/>
              <a:t>Search's</a:t>
            </a:r>
          </a:p>
          <a:p>
            <a:pPr lvl="1"/>
            <a:r>
              <a:rPr lang="en-AU" sz="1200" dirty="0" smtClean="0"/>
              <a:t>Find</a:t>
            </a:r>
          </a:p>
          <a:p>
            <a:pPr lvl="1"/>
            <a:r>
              <a:rPr lang="en-AU" sz="1200" dirty="0" smtClean="0"/>
              <a:t>Find and Replace</a:t>
            </a:r>
          </a:p>
          <a:p>
            <a:r>
              <a:rPr lang="en-AU" sz="1400" b="1" dirty="0" smtClean="0"/>
              <a:t>Formatting</a:t>
            </a:r>
          </a:p>
          <a:p>
            <a:pPr lvl="1"/>
            <a:r>
              <a:rPr lang="en-AU" sz="1200" dirty="0" smtClean="0"/>
              <a:t>Styles</a:t>
            </a:r>
          </a:p>
          <a:p>
            <a:pPr lvl="1"/>
            <a:r>
              <a:rPr lang="en-AU" sz="1200" dirty="0" smtClean="0"/>
              <a:t>Format Paint Tool</a:t>
            </a:r>
          </a:p>
          <a:p>
            <a:pPr lvl="1"/>
            <a:r>
              <a:rPr lang="en-AU" sz="1200" dirty="0" smtClean="0"/>
              <a:t>Fudging Line Spacing's (Shift + Ctrl + “&lt;“ OR “&gt;”)</a:t>
            </a:r>
          </a:p>
          <a:p>
            <a:pPr lvl="1"/>
            <a:r>
              <a:rPr lang="en-AU" sz="1200" dirty="0" smtClean="0"/>
              <a:t>Insert Objects Inline with Text   </a:t>
            </a:r>
          </a:p>
          <a:p>
            <a:pPr lvl="1"/>
            <a:r>
              <a:rPr lang="en-AU" sz="1200" dirty="0" smtClean="0"/>
              <a:t>Remove Hyper Links</a:t>
            </a:r>
          </a:p>
          <a:p>
            <a:pPr lvl="1"/>
            <a:r>
              <a:rPr lang="en-AU" sz="1200" dirty="0" smtClean="0"/>
              <a:t>Breaks</a:t>
            </a:r>
            <a:endParaRPr lang="en-AU" sz="12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398881"/>
              </p:ext>
            </p:extLst>
          </p:nvPr>
        </p:nvGraphicFramePr>
        <p:xfrm>
          <a:off x="3923928" y="1698928"/>
          <a:ext cx="5544616" cy="3535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04248" y="162880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IPAC’17 Stats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17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>
            <a:normAutofit/>
          </a:bodyPr>
          <a:lstStyle/>
          <a:p>
            <a:r>
              <a:rPr lang="en-AU" dirty="0" smtClean="0"/>
              <a:t>Prerequisites</a:t>
            </a:r>
            <a:br>
              <a:rPr lang="en-AU" dirty="0" smtClean="0"/>
            </a:br>
            <a:r>
              <a:rPr lang="en-AU" sz="3600" dirty="0" smtClean="0"/>
              <a:t>Resources</a:t>
            </a: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302366"/>
              </p:ext>
            </p:extLst>
          </p:nvPr>
        </p:nvGraphicFramePr>
        <p:xfrm>
          <a:off x="539552" y="2204864"/>
          <a:ext cx="8136904" cy="449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5616624"/>
              </a:tblGrid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JACoW Template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http://www.jacow.org/Authors/MSWord</a:t>
                      </a:r>
                    </a:p>
                    <a:p>
                      <a:endParaRPr lang="en-AU" dirty="0" smtClean="0"/>
                    </a:p>
                    <a:p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Citation Information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http://www.jacow.org/Authors/FormattingCitations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Statistic of paper</a:t>
                      </a:r>
                      <a:r>
                        <a:rPr lang="en-AU" baseline="0" dirty="0" smtClean="0"/>
                        <a:t> errors</a:t>
                      </a:r>
                      <a:endParaRPr lang="en-A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987014" y="4293096"/>
            <a:ext cx="1745226" cy="2016224"/>
            <a:chOff x="4267200" y="4411134"/>
            <a:chExt cx="1888976" cy="218229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1" t="24664" r="12507" b="43376"/>
            <a:stretch/>
          </p:blipFill>
          <p:spPr bwMode="auto">
            <a:xfrm>
              <a:off x="4267200" y="4411134"/>
              <a:ext cx="1888976" cy="218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Down Arrow 11"/>
            <p:cNvSpPr/>
            <p:nvPr/>
          </p:nvSpPr>
          <p:spPr>
            <a:xfrm rot="5400000">
              <a:off x="5143597" y="5911412"/>
              <a:ext cx="585152" cy="559284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69571" y="3923764"/>
            <a:ext cx="5580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/>
              <a:t>“</a:t>
            </a:r>
            <a:r>
              <a:rPr lang="en-AU" i="1" dirty="0"/>
              <a:t>Arm Yourself with Knowledge</a:t>
            </a:r>
            <a:r>
              <a:rPr lang="en-AU" dirty="0"/>
              <a:t>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3096344" y="6300028"/>
            <a:ext cx="5580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/>
              <a:t>https</a:t>
            </a:r>
            <a:r>
              <a:rPr lang="en-AU" dirty="0" smtClean="0"/>
              <a:t>://</a:t>
            </a:r>
            <a:r>
              <a:rPr lang="en-A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[your_previous_instance</a:t>
            </a:r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]</a:t>
            </a:r>
            <a:r>
              <a:rPr lang="en-AU" dirty="0" smtClean="0"/>
              <a:t>/rpt_stats.html</a:t>
            </a:r>
            <a:endParaRPr lang="en-AU" dirty="0"/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1800000" cy="20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16632"/>
            <a:ext cx="6084168" cy="1538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Prerequisites </a:t>
            </a:r>
            <a:r>
              <a:rPr lang="en-AU" dirty="0" smtClean="0"/>
              <a:t>- Resources</a:t>
            </a:r>
            <a:br>
              <a:rPr lang="en-AU" dirty="0" smtClean="0"/>
            </a:br>
            <a:r>
              <a:rPr lang="en-AU" sz="3600" dirty="0" smtClean="0"/>
              <a:t>Common Errors 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533064" y="6143198"/>
            <a:ext cx="814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Top 5 IPAC’17 Errors </a:t>
            </a:r>
            <a:endParaRPr lang="en-AU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079873"/>
              </p:ext>
            </p:extLst>
          </p:nvPr>
        </p:nvGraphicFramePr>
        <p:xfrm>
          <a:off x="6084168" y="18316"/>
          <a:ext cx="3059832" cy="6839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2340"/>
                <a:gridCol w="2437492"/>
              </a:tblGrid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23.44%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TC06 Reference or Reference formatting incorrect </a:t>
                      </a:r>
                      <a:r>
                        <a:rPr lang="en-AU" sz="700" u="none" strike="noStrike" dirty="0">
                          <a:effectLst/>
                        </a:rPr>
                        <a:t>(missing, multiply defined, wrong order, indentation, hyperlink, inconsistent, wrong, incomplete)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478452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13.65%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TC04 Figure formatting incorrect </a:t>
                      </a:r>
                      <a:r>
                        <a:rPr lang="en-AU" sz="700" u="none" strike="noStrike" dirty="0">
                          <a:effectLst/>
                        </a:rPr>
                        <a:t>(caption missing, outside margins, single/multiple line caption not centred/justified/placed above, caption wrongly </a:t>
                      </a:r>
                      <a:r>
                        <a:rPr lang="en-AU" sz="700" u="none" strike="noStrike" dirty="0" err="1">
                          <a:effectLst/>
                        </a:rPr>
                        <a:t>labeled</a:t>
                      </a:r>
                      <a:r>
                        <a:rPr lang="en-AU" sz="700" u="none" strike="noStrike" dirty="0">
                          <a:effectLst/>
                        </a:rPr>
                        <a:t> [abbreviated, colon missing, wrong font size, bold/italic])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12.25%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TC02 Text formatting incorrect </a:t>
                      </a:r>
                      <a:r>
                        <a:rPr lang="en-AU" sz="700" u="none" strike="noStrike" dirty="0">
                          <a:effectLst/>
                        </a:rPr>
                        <a:t>(paragraphs, section/sub-section headings, indentation, column/</a:t>
                      </a:r>
                      <a:r>
                        <a:rPr lang="en-AU" sz="700" u="none" strike="noStrike" dirty="0" err="1">
                          <a:effectLst/>
                        </a:rPr>
                        <a:t>intercolumn</a:t>
                      </a:r>
                      <a:r>
                        <a:rPr lang="en-AU" sz="700" u="none" strike="noStrike" dirty="0">
                          <a:effectLst/>
                        </a:rPr>
                        <a:t> width, wrong text flow, number/unit split over lines)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10.00%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TC03 Table formatting incorrect </a:t>
                      </a:r>
                      <a:r>
                        <a:rPr lang="en-AU" sz="700" u="none" strike="noStrike" dirty="0">
                          <a:effectLst/>
                        </a:rPr>
                        <a:t>(not </a:t>
                      </a:r>
                      <a:r>
                        <a:rPr lang="en-AU" sz="700" u="none" strike="noStrike" dirty="0" err="1">
                          <a:effectLst/>
                        </a:rPr>
                        <a:t>centered</a:t>
                      </a:r>
                      <a:r>
                        <a:rPr lang="en-AU" sz="700" u="none" strike="noStrike" dirty="0">
                          <a:effectLst/>
                        </a:rPr>
                        <a:t>, outside margins, caption below table, wrongly </a:t>
                      </a:r>
                      <a:r>
                        <a:rPr lang="en-AU" sz="700" u="none" strike="noStrike" dirty="0" err="1">
                          <a:effectLst/>
                        </a:rPr>
                        <a:t>labeled</a:t>
                      </a:r>
                      <a:r>
                        <a:rPr lang="en-AU" sz="700" u="none" strike="noStrike" dirty="0">
                          <a:effectLst/>
                        </a:rPr>
                        <a:t>, not in Initial Caps, single/multiple line caption not centred/justified)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8.16%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TC01 Incorrect Title, Authors, Affiliation formatting </a:t>
                      </a:r>
                      <a:r>
                        <a:rPr lang="en-AU" sz="700" u="none" strike="noStrike" dirty="0">
                          <a:effectLst/>
                        </a:rPr>
                        <a:t>(size, full UPPER/lowercase, not in required lowercase [MHz], country missing)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262801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5.07%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TC08 Figure/Table/Reference not referenced in text or missing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3.83%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TC00 General Problems related to formatting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249143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3.80%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TC05 Footnote formatting incorrect </a:t>
                      </a:r>
                      <a:r>
                        <a:rPr lang="en-AU" sz="700" u="none" strike="noStrike" dirty="0">
                          <a:effectLst/>
                        </a:rPr>
                        <a:t>(outside margins, no line above, not at bottom/first column, missing)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2.64%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MP04 Comments to the Author/Editor in Chief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1.99%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MP00 Miscellaneous or Formatting Problems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249143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1.93%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TC09 Equation/Eq., Figure/Fig., Table wrongly used in text </a:t>
                      </a:r>
                      <a:r>
                        <a:rPr lang="en-AU" sz="700" u="none" strike="noStrike" dirty="0">
                          <a:effectLst/>
                        </a:rPr>
                        <a:t>(lower case, abbreviated, period missing)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249143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1.63%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TC07 Figure/Table/Equation/Reference </a:t>
                      </a:r>
                      <a:r>
                        <a:rPr lang="en-AU" sz="700" u="none" strike="noStrike" dirty="0">
                          <a:effectLst/>
                        </a:rPr>
                        <a:t>numbers not in sequence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1.45%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MP02 Spelling Corrections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>
                          <a:effectLst/>
                        </a:rPr>
                        <a:t>1.33%</a:t>
                      </a:r>
                      <a:endParaRPr lang="en-A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MP03 Too many pages, blank pages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1.28%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UT00 General problems with template usage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1.16%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UT01 Template </a:t>
                      </a:r>
                      <a:r>
                        <a:rPr lang="en-AU" sz="700" u="none" strike="noStrike" dirty="0">
                          <a:effectLst/>
                        </a:rPr>
                        <a:t>not used or parameter change; Bounding Box wrong; Incorrect column and/or </a:t>
                      </a:r>
                      <a:r>
                        <a:rPr lang="en-AU" sz="700" u="none" strike="noStrike" dirty="0" err="1">
                          <a:effectLst/>
                        </a:rPr>
                        <a:t>intercolumn</a:t>
                      </a:r>
                      <a:r>
                        <a:rPr lang="en-AU" sz="700" u="none" strike="noStrike" dirty="0">
                          <a:effectLst/>
                        </a:rPr>
                        <a:t> widths; old template used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1.13%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FC01 PS/EPS/PDF/source </a:t>
                      </a:r>
                      <a:r>
                        <a:rPr lang="en-AU" sz="700" u="none" strike="noStrike" dirty="0">
                          <a:effectLst/>
                        </a:rPr>
                        <a:t>or supporting file(s) missing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249143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1.07%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u="none" strike="noStrike" dirty="0">
                          <a:effectLst/>
                        </a:rPr>
                        <a:t>FC06 LaTeX (error: not </a:t>
                      </a:r>
                      <a:r>
                        <a:rPr lang="en-AU" sz="700" u="none" strike="noStrike" dirty="0" err="1">
                          <a:effectLst/>
                        </a:rPr>
                        <a:t>compilable</a:t>
                      </a:r>
                      <a:r>
                        <a:rPr lang="en-AU" sz="700" u="none" strike="noStrike" dirty="0">
                          <a:effectLst/>
                        </a:rPr>
                        <a:t>, package missing, multiply defined labels, or other </a:t>
                      </a:r>
                      <a:r>
                        <a:rPr lang="en-AU" sz="700" u="none" strike="noStrike" dirty="0" err="1">
                          <a:effectLst/>
                        </a:rPr>
                        <a:t>infos</a:t>
                      </a:r>
                      <a:r>
                        <a:rPr lang="en-AU" sz="700" u="none" strike="noStrike" dirty="0">
                          <a:effectLst/>
                        </a:rPr>
                        <a:t>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1.04%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FC00 General Problems with files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0.77%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FP01 Font Problems (</a:t>
                      </a:r>
                      <a:r>
                        <a:rPr lang="en-AU" sz="700" u="none" strike="noStrike" dirty="0">
                          <a:effectLst/>
                        </a:rPr>
                        <a:t>wrong font, wrong font size, not embedded, Type3/bitmap font as main text, too many fonts &gt;50))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249143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0.68%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TC11 Equation formatting incorrect </a:t>
                      </a:r>
                      <a:r>
                        <a:rPr lang="en-AU" sz="700" u="none" strike="noStrike" dirty="0">
                          <a:effectLst/>
                        </a:rPr>
                        <a:t>(outside margins, Eq. number outside, not Eq. (x))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0.62%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FC02 Problem with pictures (</a:t>
                      </a:r>
                      <a:r>
                        <a:rPr lang="en-AU" sz="700" u="none" strike="noStrike" dirty="0">
                          <a:effectLst/>
                        </a:rPr>
                        <a:t>too big, </a:t>
                      </a:r>
                      <a:r>
                        <a:rPr lang="en-AU" sz="700" u="none" strike="noStrike" dirty="0" err="1">
                          <a:effectLst/>
                        </a:rPr>
                        <a:t>color</a:t>
                      </a:r>
                      <a:r>
                        <a:rPr lang="en-AU" sz="700" u="none" strike="noStrike" dirty="0">
                          <a:effectLst/>
                        </a:rPr>
                        <a:t> conversion in PDF fails, lines/</a:t>
                      </a:r>
                      <a:r>
                        <a:rPr lang="en-AU" sz="700" u="none" strike="noStrike" dirty="0" err="1">
                          <a:effectLst/>
                        </a:rPr>
                        <a:t>colors</a:t>
                      </a:r>
                      <a:r>
                        <a:rPr lang="en-AU" sz="700" u="none" strike="noStrike" dirty="0">
                          <a:effectLst/>
                        </a:rPr>
                        <a:t> disappearing, numbers not readable, internal problems)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0.30%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FP00 General Problems with Fonts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249143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0.24%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TC10 Graphics problem </a:t>
                      </a:r>
                      <a:r>
                        <a:rPr lang="en-AU" sz="700" u="none" strike="noStrike" dirty="0">
                          <a:effectLst/>
                        </a:rPr>
                        <a:t>(too slow displaying, too small, resolution too low/high, text not readable)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363797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>
                          <a:effectLst/>
                        </a:rPr>
                        <a:t>0.18%</a:t>
                      </a:r>
                      <a:endParaRPr lang="en-A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FP02 Font Problems </a:t>
                      </a:r>
                      <a:r>
                        <a:rPr lang="en-AU" sz="700" u="none" strike="noStrike" dirty="0">
                          <a:effectLst/>
                        </a:rPr>
                        <a:t>(missing character, unknown glyph, unknown encoding: PDF doesn't contain readable text for search/export)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134488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>
                          <a:effectLst/>
                        </a:rPr>
                        <a:t>0.15%</a:t>
                      </a:r>
                      <a:endParaRPr lang="en-A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b="1" u="none" strike="noStrike" dirty="0">
                          <a:effectLst/>
                        </a:rPr>
                        <a:t>FC04 Multiple or Unusable Files</a:t>
                      </a:r>
                      <a:endParaRPr lang="en-A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9227" marB="9227"/>
                </a:tc>
              </a:tr>
              <a:tr h="229309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0.12%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u="none" strike="noStrike" dirty="0">
                          <a:effectLst/>
                        </a:rPr>
                        <a:t>FC05 Bad EPS/PS/PDF: Scale to fit; Colour image printed B/W; PostScript/EPS doesn't </a:t>
                      </a:r>
                      <a:r>
                        <a:rPr lang="en-AU" sz="700" u="none" strike="noStrike" dirty="0" err="1">
                          <a:effectLst/>
                        </a:rPr>
                        <a:t>distill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119004">
                <a:tc>
                  <a:txBody>
                    <a:bodyPr/>
                    <a:lstStyle/>
                    <a:p>
                      <a:pPr algn="ctr" fontAlgn="t"/>
                      <a:r>
                        <a:rPr lang="en-AU" sz="700" u="none" strike="noStrike" dirty="0">
                          <a:effectLst/>
                        </a:rPr>
                        <a:t>0.12%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700" u="none" strike="noStrike" dirty="0">
                          <a:effectLst/>
                        </a:rPr>
                        <a:t>UT02 A4 on US or US on A4 to produce PostScript/PDF</a:t>
                      </a:r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294827"/>
              </p:ext>
            </p:extLst>
          </p:nvPr>
        </p:nvGraphicFramePr>
        <p:xfrm>
          <a:off x="0" y="2348880"/>
          <a:ext cx="6084168" cy="45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989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Visualisation</a:t>
            </a:r>
            <a:br>
              <a:rPr lang="en-AU" dirty="0" smtClean="0"/>
            </a:br>
            <a:r>
              <a:rPr lang="en-AU" sz="3600" dirty="0" smtClean="0"/>
              <a:t>Print Layout View</a:t>
            </a:r>
            <a:endParaRPr lang="en-AU" dirty="0"/>
          </a:p>
        </p:txBody>
      </p:sp>
      <p:grpSp>
        <p:nvGrpSpPr>
          <p:cNvPr id="6" name="Group 5"/>
          <p:cNvGrpSpPr/>
          <p:nvPr/>
        </p:nvGrpSpPr>
        <p:grpSpPr>
          <a:xfrm>
            <a:off x="354008" y="1211992"/>
            <a:ext cx="8323976" cy="4593272"/>
            <a:chOff x="424488" y="1500024"/>
            <a:chExt cx="8323976" cy="459327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66"/>
            <a:stretch/>
          </p:blipFill>
          <p:spPr bwMode="auto">
            <a:xfrm>
              <a:off x="598064" y="1823452"/>
              <a:ext cx="8150400" cy="4269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ight Arrow 9"/>
            <p:cNvSpPr/>
            <p:nvPr/>
          </p:nvSpPr>
          <p:spPr>
            <a:xfrm rot="5400000">
              <a:off x="424488" y="1500024"/>
              <a:ext cx="576064" cy="576064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787040" y="1806724"/>
              <a:ext cx="360040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3064" y="5949280"/>
            <a:ext cx="814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Default view we are all use to viewing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Gives as name suggests the view of what the document will look like when printed.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5852" cy="133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Visualisation</a:t>
            </a:r>
            <a:br>
              <a:rPr lang="en-AU" dirty="0" smtClean="0"/>
            </a:br>
            <a:r>
              <a:rPr lang="en-AU" sz="3600" dirty="0" smtClean="0"/>
              <a:t>Document Outline</a:t>
            </a:r>
            <a:endParaRPr lang="en-A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/>
        </p:blipFill>
        <p:spPr bwMode="auto">
          <a:xfrm>
            <a:off x="467544" y="1556792"/>
            <a:ext cx="8150400" cy="416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064" y="5949280"/>
            <a:ext cx="814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Flattens document into linear sequence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Good for finding tricky formatting issue in the document, elements which have moved outside of workable view.  </a:t>
            </a:r>
            <a:endParaRPr lang="en-AU" dirty="0"/>
          </a:p>
        </p:txBody>
      </p:sp>
      <p:sp>
        <p:nvSpPr>
          <p:cNvPr id="7" name="Right Arrow 6"/>
          <p:cNvSpPr/>
          <p:nvPr/>
        </p:nvSpPr>
        <p:spPr>
          <a:xfrm rot="5400000">
            <a:off x="994460" y="1196752"/>
            <a:ext cx="576064" cy="57606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991252" y="155679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5852" cy="133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1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Visualisation</a:t>
            </a:r>
            <a:br>
              <a:rPr lang="en-AU" dirty="0" smtClean="0"/>
            </a:br>
            <a:r>
              <a:rPr lang="en-AU" sz="3600" dirty="0" smtClean="0"/>
              <a:t>Punctuation and hidden symbols</a:t>
            </a:r>
            <a:endParaRPr lang="en-A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6"/>
          <a:stretch/>
        </p:blipFill>
        <p:spPr bwMode="auto">
          <a:xfrm>
            <a:off x="533064" y="1609030"/>
            <a:ext cx="814996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419872" y="177281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533064" y="5949280"/>
            <a:ext cx="814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Displays non-visual text layout and punctuation characters as symbols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Can give editor clues as to what the author has don during construction of their document, can however flow your view. 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5852" cy="133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38828"/>
          </a:xfrm>
        </p:spPr>
        <p:txBody>
          <a:bodyPr>
            <a:normAutofit/>
          </a:bodyPr>
          <a:lstStyle/>
          <a:p>
            <a:r>
              <a:rPr lang="en-AU" dirty="0" smtClean="0"/>
              <a:t>Visualisation</a:t>
            </a:r>
            <a:br>
              <a:rPr lang="en-AU" dirty="0" smtClean="0"/>
            </a:br>
            <a:r>
              <a:rPr lang="en-AU" sz="3600" dirty="0" smtClean="0"/>
              <a:t>Show Text Boundaries</a:t>
            </a:r>
            <a:endParaRPr lang="en-A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6"/>
          <a:stretch/>
        </p:blipFill>
        <p:spPr bwMode="auto">
          <a:xfrm>
            <a:off x="539552" y="1700808"/>
            <a:ext cx="8150400" cy="426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33064" y="5949280"/>
            <a:ext cx="814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Shows the boundaries to which sections of text can exist within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Good for giving simple clues to the layout problem in document such as figure and table placement and oversize, indenting in place of cantering, etc. 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5852" cy="133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1827</Words>
  <Application>Microsoft Office PowerPoint</Application>
  <PresentationFormat>On-screen Show (4:3)</PresentationFormat>
  <Paragraphs>297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Word Editing Tips and Tricks</vt:lpstr>
      <vt:lpstr>Method Disclosure Statement</vt:lpstr>
      <vt:lpstr>Overview</vt:lpstr>
      <vt:lpstr>Prerequisites Resources</vt:lpstr>
      <vt:lpstr>PowerPoint Presentation</vt:lpstr>
      <vt:lpstr>Visualisation Print Layout View</vt:lpstr>
      <vt:lpstr>Visualisation Document Outline</vt:lpstr>
      <vt:lpstr>Visualisation Punctuation and hidden symbols</vt:lpstr>
      <vt:lpstr>Visualisation Show Text Boundaries</vt:lpstr>
      <vt:lpstr>Visualisation Show Text Boundaries</vt:lpstr>
      <vt:lpstr>Visualisation Show Text Boundaries</vt:lpstr>
      <vt:lpstr>Red Dot is a Red Dot</vt:lpstr>
      <vt:lpstr>Search’s Find (ctrl – f)</vt:lpstr>
      <vt:lpstr>Search’s Replace (ctrl – h)</vt:lpstr>
      <vt:lpstr>Formatting Styles</vt:lpstr>
      <vt:lpstr>Formatting Styles</vt:lpstr>
      <vt:lpstr>Formatting Format Painter Tool</vt:lpstr>
      <vt:lpstr>Formatting Fudging Line Spacing's (Shift + Ctrl + “&lt;“ OR “&gt;”)</vt:lpstr>
      <vt:lpstr>Formatting Inline with text</vt:lpstr>
      <vt:lpstr>Formatting Inline with text -Grouping</vt:lpstr>
      <vt:lpstr>Formatting Removing Hyperlinks (ctrl + k)</vt:lpstr>
      <vt:lpstr>Formatting Breaks</vt:lpstr>
      <vt:lpstr>PowerPoint Presentation</vt:lpstr>
    </vt:vector>
  </TitlesOfParts>
  <Company>ANSTO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Word Editing Tips and Tricks</dc:title>
  <dc:creator>BUTTON, David</dc:creator>
  <cp:lastModifiedBy>BUTTON, David</cp:lastModifiedBy>
  <cp:revision>88</cp:revision>
  <dcterms:created xsi:type="dcterms:W3CDTF">2017-11-24T05:30:36Z</dcterms:created>
  <dcterms:modified xsi:type="dcterms:W3CDTF">2017-11-28T07:24:17Z</dcterms:modified>
</cp:coreProperties>
</file>