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7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68" r:id="rId3"/>
    <p:sldId id="281" r:id="rId4"/>
    <p:sldId id="288" r:id="rId5"/>
    <p:sldId id="292" r:id="rId6"/>
    <p:sldId id="297" r:id="rId7"/>
    <p:sldId id="295" r:id="rId8"/>
    <p:sldId id="304" r:id="rId9"/>
    <p:sldId id="305" r:id="rId10"/>
    <p:sldId id="261" r:id="rId11"/>
    <p:sldId id="299" r:id="rId12"/>
    <p:sldId id="300" r:id="rId13"/>
    <p:sldId id="302" r:id="rId14"/>
    <p:sldId id="301" r:id="rId15"/>
    <p:sldId id="303" r:id="rId16"/>
    <p:sldId id="289" r:id="rId17"/>
    <p:sldId id="293" r:id="rId18"/>
    <p:sldId id="294" r:id="rId19"/>
    <p:sldId id="284" r:id="rId20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8"/>
            <p14:sldId id="281"/>
            <p14:sldId id="288"/>
            <p14:sldId id="292"/>
            <p14:sldId id="297"/>
            <p14:sldId id="295"/>
            <p14:sldId id="304"/>
            <p14:sldId id="305"/>
            <p14:sldId id="261"/>
            <p14:sldId id="299"/>
            <p14:sldId id="300"/>
            <p14:sldId id="302"/>
            <p14:sldId id="301"/>
            <p14:sldId id="303"/>
            <p14:sldId id="289"/>
            <p14:sldId id="293"/>
            <p14:sldId id="294"/>
            <p14:sldId id="284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860" autoAdjust="0"/>
  </p:normalViewPr>
  <p:slideViewPr>
    <p:cSldViewPr>
      <p:cViewPr varScale="1">
        <p:scale>
          <a:sx n="52" d="100"/>
          <a:sy n="52" d="100"/>
        </p:scale>
        <p:origin x="-1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736"/>
        <p:guide pos="20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01" tIns="43100" rIns="86201" bIns="43100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01" tIns="43100" rIns="86201" bIns="43100" rtlCol="0"/>
          <a:lstStyle>
            <a:lvl1pPr algn="r">
              <a:defRPr sz="1100"/>
            </a:lvl1pPr>
          </a:lstStyle>
          <a:p>
            <a:fld id="{D83FDC75-7F73-4A4A-A77C-09AADF00E0EA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01" tIns="43100" rIns="86201" bIns="43100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01" tIns="43100" rIns="86201" bIns="43100" rtlCol="0" anchor="b"/>
          <a:lstStyle>
            <a:lvl1pPr algn="r">
              <a:defRPr sz="11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22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01" tIns="43100" rIns="86201" bIns="43100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01" tIns="43100" rIns="86201" bIns="43100" rtlCol="0"/>
          <a:lstStyle>
            <a:lvl1pPr algn="r">
              <a:defRPr sz="1100"/>
            </a:lvl1pPr>
          </a:lstStyle>
          <a:p>
            <a:fld id="{48AEF76B-3757-4A0B-AF93-28494465C1DD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2463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01" tIns="43100" rIns="86201" bIns="4310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01" tIns="43100" rIns="86201" bIns="4310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01" tIns="43100" rIns="86201" bIns="43100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01" tIns="43100" rIns="86201" bIns="43100" rtlCol="0" anchor="b"/>
          <a:lstStyle>
            <a:lvl1pPr algn="r">
              <a:defRPr sz="11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1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62008"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100" b="1" dirty="0"/>
              <a:t>Sections</a:t>
            </a:r>
            <a:endParaRPr lang="en-US" sz="1100" dirty="0"/>
          </a:p>
          <a:p>
            <a:pPr lvl="0"/>
            <a:r>
              <a:rPr lang="en-US" sz="1100" dirty="0"/>
              <a:t>Right-click on a slide to add sections. Sections can help to organize your slides or facilitate collaboration between multiple authors.</a:t>
            </a:r>
          </a:p>
          <a:p>
            <a:pPr lvl="0"/>
            <a:endParaRPr lang="en-US" sz="1100" b="1" dirty="0"/>
          </a:p>
          <a:p>
            <a:pPr lvl="0"/>
            <a:r>
              <a:rPr lang="en-US" sz="1100" b="1" dirty="0"/>
              <a:t>Notes</a:t>
            </a:r>
          </a:p>
          <a:p>
            <a:pPr lvl="0"/>
            <a:r>
              <a:rPr lang="en-US" sz="1100" dirty="0"/>
              <a:t>Use the Notes section for delivery notes or to provide additional details for the audience.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100" dirty="0"/>
              <a:t>Keep in mind the font size (important for accessibility, visibility, videotaping, and online production)</a:t>
            </a:r>
          </a:p>
          <a:p>
            <a:pPr lvl="0"/>
            <a:endParaRPr lang="en-US" sz="1100" dirty="0"/>
          </a:p>
          <a:p>
            <a:pPr lvl="0">
              <a:buFontTx/>
              <a:buNone/>
            </a:pPr>
            <a:r>
              <a:rPr lang="en-US" sz="1100" b="1" dirty="0"/>
              <a:t>Coordinated colors </a:t>
            </a:r>
          </a:p>
          <a:p>
            <a:pPr lvl="0">
              <a:buFontTx/>
              <a:buNone/>
            </a:pPr>
            <a:r>
              <a:rPr lang="en-US" sz="1100" dirty="0"/>
              <a:t>Pay particular attention to the graphs, charts, and text boxes. </a:t>
            </a:r>
          </a:p>
          <a:p>
            <a:pPr lvl="0"/>
            <a:r>
              <a:rPr lang="en-US" sz="1100" dirty="0"/>
              <a:t>Consider that attendees will print in black and white or </a:t>
            </a:r>
            <a:r>
              <a:rPr lang="en-US" sz="1100" dirty="0" err="1"/>
              <a:t>grayscale</a:t>
            </a:r>
            <a:r>
              <a:rPr lang="en-US" sz="1100" dirty="0"/>
              <a:t>. Run a test print to make sure your colors work when printed in pure black and white and </a:t>
            </a:r>
            <a:r>
              <a:rPr lang="en-US" sz="1100" dirty="0" err="1"/>
              <a:t>grayscale</a:t>
            </a:r>
            <a:r>
              <a:rPr lang="en-US" sz="1100" dirty="0"/>
              <a:t>.</a:t>
            </a:r>
          </a:p>
          <a:p>
            <a:pPr lvl="0">
              <a:buFontTx/>
              <a:buNone/>
            </a:pPr>
            <a:endParaRPr lang="en-US" sz="1100" dirty="0"/>
          </a:p>
          <a:p>
            <a:pPr lvl="0">
              <a:buFontTx/>
              <a:buNone/>
            </a:pPr>
            <a:r>
              <a:rPr lang="en-US" sz="1100" b="1" dirty="0"/>
              <a:t>Graphics, tables, and graphs</a:t>
            </a:r>
          </a:p>
          <a:p>
            <a:pPr lvl="0"/>
            <a:r>
              <a:rPr lang="en-US" sz="1100" dirty="0"/>
              <a:t>Keep it simple: If possible, use consistent, non-distracting styles and colors.</a:t>
            </a:r>
          </a:p>
          <a:p>
            <a:pPr lvl="0"/>
            <a:r>
              <a:rPr lang="en-US" sz="1100" dirty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2008">
              <a:defRPr/>
            </a:pPr>
            <a:r>
              <a:rPr lang="en-US" sz="1100" dirty="0"/>
              <a:t>This is another option for an Overview slides using transitions.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23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hyperlink" Target="http://www.dia.uniroma3.it/~rimondin/downloads.php" TargetMode="Externa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ourceforge.net/projects/virtualdub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handbrake.fr/downloads.php" TargetMode="Externa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Processsing</a:t>
            </a:r>
            <a:r>
              <a:rPr lang="en-US" dirty="0" smtClean="0"/>
              <a:t> </a:t>
            </a:r>
            <a:r>
              <a:rPr lang="en-US" dirty="0" err="1" smtClean="0"/>
              <a:t>Transparancies</a:t>
            </a:r>
            <a:r>
              <a:rPr lang="en-US" dirty="0" smtClean="0"/>
              <a:t> and Embedding Animations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+mn-lt"/>
              </a:rPr>
              <a:t>Jan Chrin, Paul </a:t>
            </a:r>
            <a:r>
              <a:rPr lang="en-US" sz="2400" dirty="0" err="1" smtClean="0">
                <a:latin typeface="+mn-lt"/>
              </a:rPr>
              <a:t>Scherrer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Instititut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4. Dec. 2019, JACoW Team Meeting, Santos, Brazil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Check for missing fonts</a:t>
            </a:r>
            <a:endParaRPr lang="en-US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268986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1196752"/>
            <a:ext cx="34044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for missing fonts with </a:t>
            </a:r>
            <a:r>
              <a:rPr lang="en-US" b="1" dirty="0" smtClean="0"/>
              <a:t>Ctrl-d</a:t>
            </a:r>
          </a:p>
          <a:p>
            <a:r>
              <a:rPr lang="en-US" dirty="0" smtClean="0"/>
              <a:t>Then</a:t>
            </a:r>
            <a:r>
              <a:rPr lang="en-US" b="1" dirty="0" smtClean="0"/>
              <a:t> Shift-Ctrl-x</a:t>
            </a:r>
            <a:r>
              <a:rPr lang="en-US" dirty="0"/>
              <a:t>,  </a:t>
            </a:r>
            <a:r>
              <a:rPr lang="en-US" dirty="0" smtClean="0"/>
              <a:t>and select </a:t>
            </a:r>
          </a:p>
          <a:p>
            <a:r>
              <a:rPr lang="en-US" b="1" dirty="0" smtClean="0"/>
              <a:t>Embed </a:t>
            </a:r>
            <a:r>
              <a:rPr lang="en-US" b="1" dirty="0"/>
              <a:t>missing </a:t>
            </a:r>
            <a:r>
              <a:rPr lang="en-US" b="1" dirty="0" smtClean="0"/>
              <a:t>fonts</a:t>
            </a:r>
            <a:endParaRPr lang="en-US" dirty="0"/>
          </a:p>
          <a:p>
            <a:r>
              <a:rPr lang="en-US" dirty="0" smtClean="0"/>
              <a:t>and </a:t>
            </a:r>
            <a:r>
              <a:rPr lang="en-US" dirty="0"/>
              <a:t>click </a:t>
            </a:r>
            <a:r>
              <a:rPr lang="en-US" b="1" dirty="0" smtClean="0"/>
              <a:t>Analyze </a:t>
            </a:r>
            <a:r>
              <a:rPr lang="en-US" b="1" dirty="0"/>
              <a:t>and fix</a:t>
            </a:r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67" y="2420889"/>
            <a:ext cx="3107045" cy="307252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43608" y="2420888"/>
            <a:ext cx="201622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Oval 7"/>
          <p:cNvSpPr/>
          <p:nvPr/>
        </p:nvSpPr>
        <p:spPr>
          <a:xfrm>
            <a:off x="1043608" y="3717032"/>
            <a:ext cx="201622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Oval 8"/>
          <p:cNvSpPr/>
          <p:nvPr/>
        </p:nvSpPr>
        <p:spPr>
          <a:xfrm>
            <a:off x="1403648" y="4941168"/>
            <a:ext cx="2160240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Oval 9"/>
          <p:cNvSpPr/>
          <p:nvPr/>
        </p:nvSpPr>
        <p:spPr>
          <a:xfrm>
            <a:off x="4355976" y="4509120"/>
            <a:ext cx="2160240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Oval 10"/>
          <p:cNvSpPr/>
          <p:nvPr/>
        </p:nvSpPr>
        <p:spPr>
          <a:xfrm>
            <a:off x="5796136" y="5085184"/>
            <a:ext cx="2160240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Box 11"/>
          <p:cNvSpPr txBox="1"/>
          <p:nvPr/>
        </p:nvSpPr>
        <p:spPr>
          <a:xfrm>
            <a:off x="2987824" y="577913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v. </a:t>
            </a:r>
            <a:r>
              <a:rPr lang="en-US" dirty="0" err="1" smtClean="0"/>
              <a:t>Enfocus</a:t>
            </a:r>
            <a:r>
              <a:rPr lang="en-US" dirty="0" smtClean="0"/>
              <a:t> </a:t>
            </a:r>
            <a:r>
              <a:rPr lang="en-US" dirty="0" err="1" smtClean="0"/>
              <a:t>PitStop</a:t>
            </a:r>
            <a:r>
              <a:rPr lang="en-US" dirty="0" smtClean="0"/>
              <a:t> Pro 2017</a:t>
            </a:r>
          </a:p>
          <a:p>
            <a:r>
              <a:rPr lang="en-US" dirty="0" smtClean="0"/>
              <a:t>From </a:t>
            </a:r>
            <a:r>
              <a:rPr lang="en-US" b="1" dirty="0" err="1" smtClean="0"/>
              <a:t>Pitstop</a:t>
            </a:r>
            <a:r>
              <a:rPr lang="en-US" b="1" dirty="0" smtClean="0"/>
              <a:t> Pro </a:t>
            </a:r>
            <a:r>
              <a:rPr lang="en-US" dirty="0" smtClean="0"/>
              <a:t>tab Click </a:t>
            </a:r>
            <a:r>
              <a:rPr lang="en-US" b="1" dirty="0" smtClean="0"/>
              <a:t>Fix Missing </a:t>
            </a:r>
            <a:r>
              <a:rPr lang="en-US" b="1" dirty="0"/>
              <a:t>F</a:t>
            </a:r>
            <a:r>
              <a:rPr lang="en-US" b="1" dirty="0" smtClean="0"/>
              <a:t>onts </a:t>
            </a:r>
            <a:r>
              <a:rPr lang="en-US" dirty="0" smtClean="0"/>
              <a:t>tab</a:t>
            </a:r>
          </a:p>
          <a:p>
            <a:r>
              <a:rPr lang="en-US" dirty="0" smtClean="0"/>
              <a:t>or</a:t>
            </a:r>
            <a:r>
              <a:rPr lang="en-US" b="1" dirty="0" smtClean="0"/>
              <a:t> Ctrl-Alt-V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b="1" dirty="0" smtClean="0"/>
              <a:t>Embed </a:t>
            </a:r>
            <a:r>
              <a:rPr lang="en-US" b="1" dirty="0"/>
              <a:t>missing </a:t>
            </a:r>
            <a:r>
              <a:rPr lang="en-US" b="1" dirty="0" smtClean="0"/>
              <a:t>fonts</a:t>
            </a:r>
            <a:endParaRPr lang="en-US" dirty="0"/>
          </a:p>
          <a:p>
            <a:endParaRPr lang="de-CH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Handling Page Sizes Correctly</a:t>
            </a:r>
            <a:br>
              <a:rPr lang="en-US" sz="4000" dirty="0" smtClean="0"/>
            </a:br>
            <a:r>
              <a:rPr lang="en-US" sz="4000" dirty="0" smtClean="0"/>
              <a:t>(when printing to pdf)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Default PPT Slide format is 4:3</a:t>
            </a:r>
          </a:p>
          <a:p>
            <a:r>
              <a:rPr lang="en-US" dirty="0" smtClean="0"/>
              <a:t>Some contributions may have different aspect rations:</a:t>
            </a:r>
          </a:p>
          <a:p>
            <a:r>
              <a:rPr lang="en-US" dirty="0"/>
              <a:t>e</a:t>
            </a:r>
            <a:r>
              <a:rPr lang="en-US" dirty="0" smtClean="0"/>
              <a:t>.g., 16:9 or any other custom size</a:t>
            </a:r>
          </a:p>
          <a:p>
            <a:endParaRPr lang="en-US" dirty="0"/>
          </a:p>
          <a:p>
            <a:r>
              <a:rPr lang="en-US" dirty="0" smtClean="0"/>
              <a:t>When printing to pdf, the pdf settings must correspond to the actual “on-screen” size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9647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632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Handling Page Sizes Correctly  (cont.)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 check Page Setup for Size of Slides: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.</a:t>
            </a:r>
            <a:r>
              <a:rPr lang="en-US" dirty="0" smtClean="0"/>
              <a:t> 	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 smtClean="0"/>
              <a:t>-&gt; </a:t>
            </a:r>
            <a:r>
              <a:rPr lang="en-US" b="1" dirty="0" smtClean="0"/>
              <a:t>Design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				-&gt; Page Setup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					</a:t>
            </a:r>
            <a:r>
              <a:rPr lang="en-US" sz="2800" b="1" dirty="0" smtClean="0"/>
              <a:t>On-screen Show(4:3)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			</a:t>
            </a:r>
            <a:r>
              <a:rPr lang="en-US" sz="2200" dirty="0" smtClean="0"/>
              <a:t>width 25.4 cm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                                                                                height 19.05 cm</a:t>
            </a:r>
            <a:r>
              <a:rPr lang="en-US" sz="2800" b="1" dirty="0"/>
              <a:t>	</a:t>
            </a:r>
            <a:r>
              <a:rPr lang="en-US" sz="2800" b="1" dirty="0" smtClean="0"/>
              <a:t>				</a:t>
            </a:r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86645"/>
            <a:ext cx="3917556" cy="39107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39752" y="2686645"/>
            <a:ext cx="648072" cy="59833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Oval 5"/>
          <p:cNvSpPr/>
          <p:nvPr/>
        </p:nvSpPr>
        <p:spPr>
          <a:xfrm>
            <a:off x="1043608" y="3046685"/>
            <a:ext cx="648072" cy="59833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Oval 6"/>
          <p:cNvSpPr/>
          <p:nvPr/>
        </p:nvSpPr>
        <p:spPr>
          <a:xfrm>
            <a:off x="1115616" y="4702869"/>
            <a:ext cx="1764196" cy="59833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Oval 7"/>
          <p:cNvSpPr/>
          <p:nvPr/>
        </p:nvSpPr>
        <p:spPr>
          <a:xfrm>
            <a:off x="827584" y="5157192"/>
            <a:ext cx="1224136" cy="93610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2876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632"/>
            <a:ext cx="8382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Handling wide-screen slides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Select Matching Adobe PDF Page Size </a:t>
            </a:r>
          </a:p>
          <a:p>
            <a:pPr marL="3657600" lvl="8" indent="0">
              <a:buNone/>
            </a:pPr>
            <a:r>
              <a:rPr lang="en-US" dirty="0" smtClean="0"/>
              <a:t>             </a:t>
            </a:r>
            <a:r>
              <a:rPr lang="en-US" sz="3200" dirty="0" smtClean="0"/>
              <a:t>in pdf settings </a:t>
            </a:r>
            <a:endParaRPr lang="en-US" sz="3200" dirty="0" smtClean="0"/>
          </a:p>
          <a:p>
            <a:pPr marL="0" indent="0">
              <a:buNone/>
            </a:pPr>
            <a:r>
              <a:rPr lang="en-US" dirty="0" smtClean="0"/>
              <a:t>.</a:t>
            </a:r>
            <a:r>
              <a:rPr lang="en-US" dirty="0" smtClean="0"/>
              <a:t> 	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					      </a:t>
            </a:r>
            <a:r>
              <a:rPr lang="en-US" sz="2800" b="1" dirty="0" smtClean="0"/>
              <a:t>Slide </a:t>
            </a:r>
            <a:r>
              <a:rPr lang="en-US" sz="2800" b="1" dirty="0" smtClean="0"/>
              <a:t>7.5 x 10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			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                                  height </a:t>
            </a:r>
            <a:r>
              <a:rPr lang="en-US" sz="2800" dirty="0"/>
              <a:t>25.4 cm</a:t>
            </a:r>
          </a:p>
          <a:p>
            <a:pPr marL="0" indent="0">
              <a:buNone/>
            </a:pPr>
            <a:r>
              <a:rPr lang="en-US" sz="2800" dirty="0"/>
              <a:t>                                                                     </a:t>
            </a:r>
            <a:r>
              <a:rPr lang="en-US" sz="2800" dirty="0" smtClean="0"/>
              <a:t>width </a:t>
            </a:r>
            <a:r>
              <a:rPr lang="en-US" sz="2800" dirty="0"/>
              <a:t>19.05 cm</a:t>
            </a:r>
            <a:endParaRPr lang="en-US" sz="2800" b="1" dirty="0" smtClean="0"/>
          </a:p>
        </p:txBody>
      </p:sp>
      <p:sp>
        <p:nvSpPr>
          <p:cNvPr id="8" name="Oval 7"/>
          <p:cNvSpPr/>
          <p:nvPr/>
        </p:nvSpPr>
        <p:spPr>
          <a:xfrm>
            <a:off x="-2754485" y="5229175"/>
            <a:ext cx="1224136" cy="93610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28731"/>
            <a:ext cx="4266433" cy="38613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835696" y="4120777"/>
            <a:ext cx="1764196" cy="59833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Oval 9"/>
          <p:cNvSpPr/>
          <p:nvPr/>
        </p:nvSpPr>
        <p:spPr>
          <a:xfrm>
            <a:off x="5580112" y="3717032"/>
            <a:ext cx="2664296" cy="74233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extBox 2"/>
          <p:cNvSpPr txBox="1"/>
          <p:nvPr/>
        </p:nvSpPr>
        <p:spPr>
          <a:xfrm>
            <a:off x="5940152" y="5674022"/>
            <a:ext cx="2979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Height and width reversed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comparison to values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retrieved from </a:t>
            </a:r>
            <a:r>
              <a:rPr lang="en-US" dirty="0" err="1" smtClean="0">
                <a:solidFill>
                  <a:srgbClr val="FF0000"/>
                </a:solidFill>
              </a:rPr>
              <a:t>ppt</a:t>
            </a:r>
            <a:r>
              <a:rPr lang="en-US" dirty="0" smtClean="0">
                <a:solidFill>
                  <a:srgbClr val="FF0000"/>
                </a:solidFill>
              </a:rPr>
              <a:t> page setup</a:t>
            </a:r>
            <a:endParaRPr lang="de-CH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9593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11" y="1369502"/>
            <a:ext cx="3989813" cy="3571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632"/>
            <a:ext cx="8382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Handling Page </a:t>
            </a:r>
            <a:r>
              <a:rPr lang="en-US" dirty="0"/>
              <a:t>S</a:t>
            </a:r>
            <a:r>
              <a:rPr lang="en-US" dirty="0" smtClean="0"/>
              <a:t>ize </a:t>
            </a:r>
            <a:r>
              <a:rPr lang="en-US" dirty="0"/>
              <a:t>C</a:t>
            </a:r>
            <a:r>
              <a:rPr lang="en-US" dirty="0" smtClean="0"/>
              <a:t>orrectly (cont.)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707904" y="2780928"/>
            <a:ext cx="1224136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850801"/>
              </p:ext>
            </p:extLst>
          </p:nvPr>
        </p:nvGraphicFramePr>
        <p:xfrm>
          <a:off x="5292080" y="1500252"/>
          <a:ext cx="324036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440160"/>
              </a:tblGrid>
              <a:tr h="349982">
                <a:tc>
                  <a:txBody>
                    <a:bodyPr/>
                    <a:lstStyle/>
                    <a:p>
                      <a:r>
                        <a:rPr lang="en-US" dirty="0" smtClean="0"/>
                        <a:t>PPT Page Setup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Adobe Page Size</a:t>
                      </a:r>
                      <a:endParaRPr lang="de-CH" dirty="0"/>
                    </a:p>
                  </a:txBody>
                  <a:tcPr/>
                </a:tc>
              </a:tr>
              <a:tr h="349982">
                <a:tc>
                  <a:txBody>
                    <a:bodyPr/>
                    <a:lstStyle/>
                    <a:p>
                      <a:r>
                        <a:rPr lang="en-US" dirty="0" smtClean="0"/>
                        <a:t>On-screen Show (4:3)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7.5</a:t>
                      </a:r>
                      <a:r>
                        <a:rPr lang="en-US" baseline="0" dirty="0" smtClean="0"/>
                        <a:t> x 10</a:t>
                      </a:r>
                      <a:endParaRPr lang="de-CH" dirty="0"/>
                    </a:p>
                  </a:txBody>
                  <a:tcPr/>
                </a:tc>
              </a:tr>
              <a:tr h="349982">
                <a:tc>
                  <a:txBody>
                    <a:bodyPr/>
                    <a:lstStyle/>
                    <a:p>
                      <a:r>
                        <a:rPr lang="en-US" dirty="0" smtClean="0"/>
                        <a:t>On-screen Show (16:9)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14.29 cm x</a:t>
                      </a:r>
                      <a:r>
                        <a:rPr lang="en-US" baseline="0" dirty="0" smtClean="0"/>
                        <a:t> 25.4 cm</a:t>
                      </a:r>
                      <a:endParaRPr lang="de-CH" dirty="0"/>
                    </a:p>
                  </a:txBody>
                  <a:tcPr/>
                </a:tc>
              </a:tr>
              <a:tr h="349982">
                <a:tc>
                  <a:txBody>
                    <a:bodyPr/>
                    <a:lstStyle/>
                    <a:p>
                      <a:r>
                        <a:rPr lang="en-US" dirty="0" smtClean="0"/>
                        <a:t>Custom</a:t>
                      </a:r>
                      <a:r>
                        <a:rPr lang="en-US" baseline="0" dirty="0" smtClean="0"/>
                        <a:t> size </a:t>
                      </a:r>
                    </a:p>
                    <a:p>
                      <a:r>
                        <a:rPr lang="en-US" baseline="0" dirty="0" smtClean="0"/>
                        <a:t>(24 x 13 cm)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13.0</a:t>
                      </a:r>
                      <a:r>
                        <a:rPr lang="en-US" baseline="0" dirty="0" smtClean="0"/>
                        <a:t> cm x 24.0 cm</a:t>
                      </a:r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5220072" y="3356992"/>
            <a:ext cx="3240360" cy="93610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46632"/>
            <a:ext cx="4633362" cy="115072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763688" y="3429000"/>
            <a:ext cx="1728192" cy="3960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Oval 18"/>
          <p:cNvSpPr/>
          <p:nvPr/>
        </p:nvSpPr>
        <p:spPr>
          <a:xfrm>
            <a:off x="1979712" y="3861048"/>
            <a:ext cx="1224136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Rectangle 19"/>
          <p:cNvSpPr/>
          <p:nvPr/>
        </p:nvSpPr>
        <p:spPr>
          <a:xfrm>
            <a:off x="864096" y="5085184"/>
            <a:ext cx="3707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Wingdings 3"/>
              </a:rPr>
              <a:t>Add and name new </a:t>
            </a:r>
            <a:r>
              <a:rPr lang="en-US" dirty="0">
                <a:sym typeface="Wingdings 3"/>
              </a:rPr>
              <a:t>PDF Page </a:t>
            </a:r>
            <a:r>
              <a:rPr lang="en-US" dirty="0" smtClean="0">
                <a:sym typeface="Wingdings 3"/>
              </a:rPr>
              <a:t>Size</a:t>
            </a:r>
          </a:p>
          <a:p>
            <a:r>
              <a:rPr lang="en-US" dirty="0" smtClean="0">
                <a:sym typeface="Wingdings 3"/>
              </a:rPr>
              <a:t>e. g. </a:t>
            </a:r>
            <a:r>
              <a:rPr lang="en-US" dirty="0">
                <a:sym typeface="Wingdings 3"/>
              </a:rPr>
              <a:t>“</a:t>
            </a:r>
            <a:r>
              <a:rPr lang="en-US" dirty="0" smtClean="0">
                <a:sym typeface="Wingdings 3"/>
              </a:rPr>
              <a:t>custom 24x13”</a:t>
            </a:r>
            <a:endParaRPr lang="en-US" dirty="0">
              <a:sym typeface="Wingdings 3"/>
            </a:endParaRPr>
          </a:p>
          <a:p>
            <a:r>
              <a:rPr lang="en-US" dirty="0" smtClean="0">
                <a:sym typeface="Wingdings 3"/>
              </a:rPr>
              <a:t>Enter </a:t>
            </a:r>
            <a:r>
              <a:rPr lang="en-US" dirty="0">
                <a:sym typeface="Wingdings 3"/>
              </a:rPr>
              <a:t>the values for width and height </a:t>
            </a:r>
          </a:p>
          <a:p>
            <a:r>
              <a:rPr lang="en-US" dirty="0" smtClean="0">
                <a:sym typeface="Wingdings 3"/>
              </a:rPr>
              <a:t>in the height and width field respectively!</a:t>
            </a:r>
            <a:endParaRPr lang="en-US" dirty="0">
              <a:sym typeface="Wingdings 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4088" y="465313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“Custom 24x13”</a:t>
            </a:r>
          </a:p>
          <a:p>
            <a:r>
              <a:rPr lang="en-US" dirty="0"/>
              <a:t>w</a:t>
            </a:r>
            <a:r>
              <a:rPr lang="en-US" dirty="0" smtClean="0"/>
              <a:t>hen printing to Adobe pdf</a:t>
            </a:r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73454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Handling Page Sizes Correctly (cont.)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6690320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Finally when viewing pdf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b="1" dirty="0" smtClean="0"/>
              <a:t>Ctrl-Shift-R</a:t>
            </a:r>
            <a:r>
              <a:rPr lang="en-US" dirty="0" smtClean="0"/>
              <a:t> to rotate transparencies </a:t>
            </a:r>
          </a:p>
          <a:p>
            <a:pPr marL="0" indent="0">
              <a:buNone/>
            </a:pPr>
            <a:r>
              <a:rPr lang="en-US" dirty="0" smtClean="0"/>
              <a:t>    by 90 degrees clockwise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for correct orientation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and save to file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24500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3551228" cy="1501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Presentation Management Privilege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96752"/>
            <a:ext cx="2408129" cy="479339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76056" y="4221088"/>
            <a:ext cx="2880320" cy="1769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Oval 8"/>
          <p:cNvSpPr/>
          <p:nvPr/>
        </p:nvSpPr>
        <p:spPr>
          <a:xfrm>
            <a:off x="683568" y="2821251"/>
            <a:ext cx="2520280" cy="463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Box 10"/>
          <p:cNvSpPr txBox="1"/>
          <p:nvPr/>
        </p:nvSpPr>
        <p:spPr>
          <a:xfrm>
            <a:off x="971600" y="4149080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Check </a:t>
            </a:r>
            <a:r>
              <a:rPr lang="en-US" sz="2800" i="1" dirty="0" smtClean="0"/>
              <a:t>this</a:t>
            </a:r>
            <a:r>
              <a:rPr lang="en-US" sz="2800" dirty="0" smtClean="0"/>
              <a:t> box to get </a:t>
            </a:r>
          </a:p>
          <a:p>
            <a:r>
              <a:rPr lang="en-US" sz="2800" i="1" dirty="0"/>
              <a:t>t</a:t>
            </a:r>
            <a:r>
              <a:rPr lang="en-US" sz="2800" i="1" dirty="0" smtClean="0"/>
              <a:t>his</a:t>
            </a:r>
            <a:r>
              <a:rPr lang="en-US" sz="2800" dirty="0" smtClean="0"/>
              <a:t> privilege.</a:t>
            </a:r>
          </a:p>
          <a:p>
            <a:r>
              <a:rPr lang="en-US" sz="2800" dirty="0" smtClean="0"/>
              <a:t>If you don’t see it as an option at SPMS log-in, ask your SPMS administrator.</a:t>
            </a:r>
            <a:endParaRPr lang="de-CH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943708" y="3284984"/>
            <a:ext cx="396044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203848" y="4608266"/>
            <a:ext cx="2160240" cy="2608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756214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10794"/>
            <a:ext cx="8893311" cy="477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Management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051720" y="4437112"/>
            <a:ext cx="2520280" cy="463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27984" y="2636912"/>
            <a:ext cx="2448272" cy="19554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4208" y="177281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Links to upload/download</a:t>
            </a:r>
          </a:p>
          <a:p>
            <a:r>
              <a:rPr lang="en-US" dirty="0" smtClean="0"/>
              <a:t>pages</a:t>
            </a:r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3102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When done, send a standard </a:t>
            </a:r>
            <a:r>
              <a:rPr lang="en-US" sz="3600" dirty="0"/>
              <a:t>r</a:t>
            </a:r>
            <a:r>
              <a:rPr lang="en-US" sz="3600" dirty="0" smtClean="0"/>
              <a:t>esponse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2371997"/>
            <a:ext cx="8077200" cy="4297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Dear &lt;Speaker&gt;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Your PowerPoint presentation was successfully converted to pdf, with all fonts embedded,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&lt;and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intermediate and back-up slides removed&gt;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PDF of your talk has been processed, with all fonts embedded, …</a:t>
            </a:r>
          </a:p>
          <a:p>
            <a:r>
              <a:rPr lang="en-US" dirty="0" smtClean="0"/>
              <a:t>… and </a:t>
            </a:r>
            <a:r>
              <a:rPr lang="en-US" dirty="0"/>
              <a:t>will be included in </a:t>
            </a:r>
            <a:r>
              <a:rPr lang="en-US" dirty="0" smtClean="0"/>
              <a:t>the conference/ workshop proceedings.</a:t>
            </a:r>
            <a:r>
              <a:rPr lang="en-US" dirty="0"/>
              <a:t> </a:t>
            </a:r>
            <a:r>
              <a:rPr lang="en-US" dirty="0" smtClean="0"/>
              <a:t>Please check the pdf of the talk &lt;PAPERID&gt;_TALK.pdf, and </a:t>
            </a:r>
            <a:r>
              <a:rPr lang="en-US" dirty="0"/>
              <a:t>i</a:t>
            </a:r>
            <a:r>
              <a:rPr lang="en-US" dirty="0" smtClean="0"/>
              <a:t>n case of problems, please contact: </a:t>
            </a:r>
            <a:r>
              <a:rPr lang="en-US" i="1" dirty="0" smtClean="0"/>
              <a:t>email address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412776"/>
            <a:ext cx="6926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Assign Green Dot, else red if problems, and supply a brief report.</a:t>
            </a:r>
          </a:p>
          <a:p>
            <a:r>
              <a:rPr lang="en-US" sz="2000" dirty="0" smtClean="0"/>
              <a:t>Yellow Dot status is NOT used (even if the option is there)</a:t>
            </a:r>
            <a:endParaRPr lang="de-CH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2663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132856"/>
            <a:ext cx="4213561" cy="2800221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7200" dirty="0" smtClean="0"/>
              <a:t>Tutorial 2-B</a:t>
            </a:r>
          </a:p>
          <a:p>
            <a:r>
              <a:rPr lang="en-US" sz="3600" dirty="0" smtClean="0"/>
              <a:t>Wed. 4 Dec. 14.00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Room Vila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862" y="1514197"/>
            <a:ext cx="3042138" cy="305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0" y="1412776"/>
            <a:ext cx="4269092" cy="3201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05479"/>
            <a:ext cx="2895600" cy="68610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88024" y="4595644"/>
            <a:ext cx="4355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 Getting </a:t>
            </a:r>
            <a:r>
              <a:rPr lang="en-US" sz="2400" dirty="0"/>
              <a:t>to know your task</a:t>
            </a:r>
          </a:p>
          <a:p>
            <a:r>
              <a:rPr lang="en-US" sz="2400" dirty="0" smtClean="0"/>
              <a:t>- Familiarizing </a:t>
            </a:r>
            <a:r>
              <a:rPr lang="en-US" sz="2400" dirty="0"/>
              <a:t>yourself with the software environment</a:t>
            </a:r>
          </a:p>
          <a:p>
            <a:r>
              <a:rPr lang="en-US" sz="2400" dirty="0" smtClean="0"/>
              <a:t>- Tips </a:t>
            </a:r>
            <a:r>
              <a:rPr lang="en-US" sz="2400" dirty="0"/>
              <a:t>to help you along the way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Who’s Who, What’s Where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79470293"/>
              </p:ext>
            </p:extLst>
          </p:nvPr>
        </p:nvGraphicFramePr>
        <p:xfrm>
          <a:off x="1475656" y="1844824"/>
          <a:ext cx="6552728" cy="27075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656184"/>
                <a:gridCol w="1944216"/>
                <a:gridCol w="2952328"/>
              </a:tblGrid>
              <a:tr h="6768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Contact information</a:t>
                      </a:r>
                      <a:endParaRPr lang="en-US" dirty="0"/>
                    </a:p>
                  </a:txBody>
                  <a:tcPr anchor="b"/>
                </a:tc>
              </a:tr>
              <a:tr h="676875">
                <a:tc>
                  <a:txBody>
                    <a:bodyPr/>
                    <a:lstStyle/>
                    <a:p>
                      <a:r>
                        <a:rPr lang="en-US" dirty="0" smtClean="0"/>
                        <a:t>Michaela</a:t>
                      </a:r>
                      <a:r>
                        <a:rPr lang="en-US" baseline="0" dirty="0" smtClean="0"/>
                        <a:t> Marx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Wiki Pages</a:t>
                      </a:r>
                    </a:p>
                    <a:p>
                      <a:r>
                        <a:rPr lang="en-US" dirty="0" smtClean="0"/>
                        <a:t>IPAC </a:t>
                      </a:r>
                      <a:r>
                        <a:rPr lang="en-US" baseline="0" dirty="0" smtClean="0"/>
                        <a:t> lead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michaela.marx@desy.de</a:t>
                      </a:r>
                      <a:endParaRPr lang="en-US" dirty="0"/>
                    </a:p>
                  </a:txBody>
                  <a:tcPr/>
                </a:tc>
              </a:tr>
              <a:tr h="676875">
                <a:tc>
                  <a:txBody>
                    <a:bodyPr/>
                    <a:lstStyle/>
                    <a:p>
                      <a:r>
                        <a:rPr lang="en-US" dirty="0" smtClean="0"/>
                        <a:t>Raphael</a:t>
                      </a:r>
                      <a:r>
                        <a:rPr lang="en-US" baseline="0" dirty="0" smtClean="0"/>
                        <a:t> Müller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</a:t>
                      </a:r>
                      <a:r>
                        <a:rPr lang="en-US" baseline="0" dirty="0" smtClean="0"/>
                        <a:t> for  video embedding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r.mueller@gsi.de</a:t>
                      </a:r>
                    </a:p>
                  </a:txBody>
                  <a:tcPr/>
                </a:tc>
              </a:tr>
              <a:tr h="676875">
                <a:tc>
                  <a:txBody>
                    <a:bodyPr/>
                    <a:lstStyle/>
                    <a:p>
                      <a:r>
                        <a:rPr lang="en-US" dirty="0" smtClean="0"/>
                        <a:t>Jan</a:t>
                      </a:r>
                      <a:r>
                        <a:rPr lang="en-US" baseline="0" dirty="0" smtClean="0"/>
                        <a:t> Chrin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User orientation tutorial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jan.chrin@psi.ch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8064" y="679802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800" dirty="0" smtClean="0"/>
              <a:t>Getting to know your task: from PowerPoint to PDF</a:t>
            </a:r>
            <a:endParaRPr lang="en-US" sz="4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47" y="2636912"/>
            <a:ext cx="1098957" cy="1035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92" y="2663200"/>
            <a:ext cx="946124" cy="937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09" y="4625320"/>
            <a:ext cx="2733247" cy="113538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2532026" y="4104516"/>
            <a:ext cx="357909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32026" y="3627904"/>
            <a:ext cx="0" cy="4766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02626" y="3627904"/>
            <a:ext cx="0" cy="4766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48446" y="4104516"/>
            <a:ext cx="0" cy="476612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0072" y="2880380"/>
            <a:ext cx="143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Input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de-CH" dirty="0"/>
          </a:p>
        </p:txBody>
      </p:sp>
      <p:sp>
        <p:nvSpPr>
          <p:cNvPr id="30" name="TextBox 29"/>
          <p:cNvSpPr txBox="1"/>
          <p:nvPr/>
        </p:nvSpPr>
        <p:spPr>
          <a:xfrm>
            <a:off x="395536" y="4815885"/>
            <a:ext cx="176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Output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de-CH" dirty="0"/>
          </a:p>
        </p:txBody>
      </p:sp>
      <p:sp>
        <p:nvSpPr>
          <p:cNvPr id="31" name="TextBox 30"/>
          <p:cNvSpPr txBox="1"/>
          <p:nvPr/>
        </p:nvSpPr>
        <p:spPr>
          <a:xfrm>
            <a:off x="5004048" y="4442336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new PDF document with</a:t>
            </a:r>
          </a:p>
          <a:p>
            <a:r>
              <a:rPr lang="en-US" sz="2400" dirty="0" smtClean="0"/>
              <a:t>- all fonts embedded,</a:t>
            </a:r>
          </a:p>
          <a:p>
            <a:r>
              <a:rPr lang="en-US" sz="2400" dirty="0" smtClean="0"/>
              <a:t>- intermediate and back-up      slides removed</a:t>
            </a:r>
          </a:p>
          <a:p>
            <a:r>
              <a:rPr lang="en-US" sz="2400" dirty="0" smtClean="0"/>
              <a:t>- videos </a:t>
            </a:r>
            <a:r>
              <a:rPr lang="en-US" sz="2400" dirty="0" smtClean="0"/>
              <a:t>embedded</a:t>
            </a:r>
            <a:endParaRPr lang="en-US" sz="24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5616" y="341784"/>
            <a:ext cx="7488832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PDF/A compliant documents </a:t>
            </a:r>
            <a:br>
              <a:rPr lang="en-US" sz="3600" dirty="0" smtClean="0"/>
            </a:br>
            <a:r>
              <a:rPr lang="en-US" sz="3600" dirty="0" smtClean="0"/>
              <a:t>for long-term archiving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9289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 smtClean="0"/>
              <a:t>PDF</a:t>
            </a:r>
            <a:r>
              <a:rPr lang="en-US" sz="2800" dirty="0" smtClean="0"/>
              <a:t>/A </a:t>
            </a:r>
            <a:r>
              <a:rPr lang="en-US" sz="2800" dirty="0"/>
              <a:t>is an </a:t>
            </a:r>
            <a:r>
              <a:rPr lang="en-US" sz="2800" dirty="0" smtClean="0"/>
              <a:t>ISO PDF version </a:t>
            </a:r>
            <a:r>
              <a:rPr lang="en-US" sz="2800" dirty="0"/>
              <a:t>specialized for use </a:t>
            </a:r>
            <a:r>
              <a:rPr lang="en-US" sz="2800" dirty="0" smtClean="0"/>
              <a:t>in the    </a:t>
            </a:r>
            <a:r>
              <a:rPr lang="en-US" sz="2800" dirty="0"/>
              <a:t>l</a:t>
            </a:r>
            <a:r>
              <a:rPr lang="en-US" sz="2800" dirty="0" smtClean="0"/>
              <a:t>ong-term </a:t>
            </a:r>
            <a:r>
              <a:rPr lang="en-US" sz="2800" dirty="0"/>
              <a:t>preservation of electronic documents. </a:t>
            </a:r>
            <a:endParaRPr lang="en-US" sz="2800" dirty="0" smtClean="0"/>
          </a:p>
          <a:p>
            <a:r>
              <a:rPr lang="en-US" sz="2800" b="1" dirty="0" smtClean="0"/>
              <a:t>PDF</a:t>
            </a:r>
            <a:r>
              <a:rPr lang="en-US" sz="2800" dirty="0" smtClean="0"/>
              <a:t>/A prohibits </a:t>
            </a:r>
            <a:r>
              <a:rPr lang="en-US" sz="2800" dirty="0"/>
              <a:t>features unsuitable for long-term </a:t>
            </a:r>
            <a:r>
              <a:rPr lang="en-US" sz="2800" dirty="0" smtClean="0"/>
              <a:t>archiving, e.g.,  </a:t>
            </a:r>
            <a:r>
              <a:rPr lang="en-US" sz="2800" dirty="0"/>
              <a:t>font linking </a:t>
            </a:r>
            <a:r>
              <a:rPr lang="en-US" sz="2800" dirty="0" smtClean="0"/>
              <a:t>(as </a:t>
            </a:r>
            <a:r>
              <a:rPr lang="en-US" sz="2800" dirty="0"/>
              <a:t>opposed to font embedding</a:t>
            </a:r>
            <a:r>
              <a:rPr lang="en-US" sz="2800" dirty="0" smtClean="0"/>
              <a:t>).  All </a:t>
            </a:r>
            <a:r>
              <a:rPr lang="en-US" sz="2800" dirty="0"/>
              <a:t>information necessary for displaying the document </a:t>
            </a:r>
            <a:r>
              <a:rPr lang="en-US" sz="2800" dirty="0" smtClean="0"/>
              <a:t>is </a:t>
            </a:r>
            <a:r>
              <a:rPr lang="en-US" sz="2800" dirty="0"/>
              <a:t>embedded in the </a:t>
            </a:r>
            <a:r>
              <a:rPr lang="en-US" sz="2800" dirty="0" smtClean="0"/>
              <a:t>file, including all </a:t>
            </a:r>
            <a:r>
              <a:rPr lang="en-US" sz="2800" dirty="0"/>
              <a:t>content (text, </a:t>
            </a:r>
            <a:r>
              <a:rPr lang="en-US" sz="2800" dirty="0" smtClean="0"/>
              <a:t>images </a:t>
            </a:r>
            <a:r>
              <a:rPr lang="en-US" sz="2800" dirty="0"/>
              <a:t>and </a:t>
            </a:r>
            <a:r>
              <a:rPr lang="en-US" sz="2800" dirty="0" smtClean="0"/>
              <a:t>graphics</a:t>
            </a:r>
            <a:r>
              <a:rPr lang="en-US" sz="2800" dirty="0"/>
              <a:t>), fonts, and color </a:t>
            </a:r>
            <a:r>
              <a:rPr lang="en-US" sz="2800" dirty="0" smtClean="0"/>
              <a:t>information.</a:t>
            </a:r>
          </a:p>
          <a:p>
            <a:r>
              <a:rPr lang="en-US" sz="2800" i="1" dirty="0" smtClean="0"/>
              <a:t>However, </a:t>
            </a:r>
            <a:r>
              <a:rPr lang="en-US" sz="2800" b="1" i="1" dirty="0" smtClean="0"/>
              <a:t>PDF</a:t>
            </a:r>
            <a:r>
              <a:rPr lang="en-US" sz="2800" i="1" dirty="0" smtClean="0"/>
              <a:t>/A </a:t>
            </a:r>
            <a:r>
              <a:rPr lang="en-US" sz="2800" i="1" dirty="0"/>
              <a:t>conformance </a:t>
            </a:r>
            <a:r>
              <a:rPr lang="en-US" sz="2800" i="1" dirty="0" smtClean="0"/>
              <a:t>also includes that:</a:t>
            </a:r>
            <a:endParaRPr lang="en-US" sz="2800" i="1" dirty="0"/>
          </a:p>
          <a:p>
            <a:pPr marL="0" indent="0">
              <a:buNone/>
            </a:pPr>
            <a:r>
              <a:rPr lang="en-US" sz="2800" i="1" dirty="0"/>
              <a:t> </a:t>
            </a:r>
            <a:r>
              <a:rPr lang="en-US" sz="2800" i="1" dirty="0" smtClean="0"/>
              <a:t>    Audio </a:t>
            </a:r>
            <a:r>
              <a:rPr lang="en-US" sz="2800" i="1" dirty="0"/>
              <a:t>and video content is </a:t>
            </a:r>
            <a:r>
              <a:rPr lang="en-US" sz="2800" i="1" dirty="0" smtClean="0"/>
              <a:t>forbidden (!)</a:t>
            </a:r>
            <a:endParaRPr lang="en-US" sz="2800" i="1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b="1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69155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452397"/>
            <a:ext cx="8058472" cy="413684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9600" dirty="0" err="1" smtClean="0"/>
              <a:t>PPspliT</a:t>
            </a:r>
            <a:r>
              <a:rPr lang="en-US" sz="9600" dirty="0" smtClean="0"/>
              <a:t> - </a:t>
            </a:r>
            <a:r>
              <a:rPr lang="en-GB" sz="9600" dirty="0" smtClean="0"/>
              <a:t>Split animations add-in for </a:t>
            </a:r>
            <a:r>
              <a:rPr lang="en-GB" sz="9600" dirty="0" smtClean="0"/>
              <a:t>PowerPoint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9600" dirty="0" smtClean="0"/>
              <a:t>     </a:t>
            </a:r>
            <a:r>
              <a:rPr lang="en-GB" sz="6400" dirty="0" smtClean="0">
                <a:solidFill>
                  <a:schemeClr val="tx2">
                    <a:lumMod val="75000"/>
                  </a:schemeClr>
                </a:solidFill>
                <a:latin typeface="Lucida Sans Typewriter" panose="020B0509030504030204" pitchFamily="49" charset="0"/>
              </a:rPr>
              <a:t>http</a:t>
            </a:r>
            <a:r>
              <a:rPr lang="en-GB" sz="6400" dirty="0">
                <a:solidFill>
                  <a:schemeClr val="tx2">
                    <a:lumMod val="75000"/>
                  </a:schemeClr>
                </a:solidFill>
                <a:latin typeface="Lucida Sans Typewriter" panose="020B0509030504030204" pitchFamily="49" charset="0"/>
              </a:rPr>
              <a:t>://www.dia.uniroma3.it/~</a:t>
            </a:r>
            <a:r>
              <a:rPr lang="en-GB" sz="6400" dirty="0" smtClean="0">
                <a:solidFill>
                  <a:schemeClr val="tx2">
                    <a:lumMod val="75000"/>
                  </a:schemeClr>
                </a:solidFill>
                <a:latin typeface="Lucida Sans Typewriter" panose="020B0509030504030204" pitchFamily="49" charset="0"/>
              </a:rPr>
              <a:t>rimondin/downloads.php</a:t>
            </a:r>
            <a:endParaRPr lang="en-US" sz="9600" dirty="0"/>
          </a:p>
          <a:p>
            <a:pPr>
              <a:lnSpc>
                <a:spcPct val="120000"/>
              </a:lnSpc>
            </a:pPr>
            <a:r>
              <a:rPr lang="en-US" sz="9600" dirty="0" smtClean="0"/>
              <a:t>Video encoding  - process </a:t>
            </a:r>
            <a:r>
              <a:rPr lang="en-US" sz="9600" dirty="0"/>
              <a:t>that converts a video file from one format to another, to make videos viewable across different platforms and </a:t>
            </a:r>
            <a:r>
              <a:rPr lang="en-US" sz="9600" dirty="0" smtClean="0"/>
              <a:t>devices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6400" dirty="0" smtClean="0">
                <a:solidFill>
                  <a:srgbClr val="002060"/>
                </a:solidFill>
                <a:latin typeface="Lucida Sans Typewriter" panose="020B0509030504030204" pitchFamily="49" charset="0"/>
              </a:rPr>
              <a:t>   https</a:t>
            </a:r>
            <a:r>
              <a:rPr lang="en-US" sz="6400" dirty="0">
                <a:solidFill>
                  <a:srgbClr val="002060"/>
                </a:solidFill>
                <a:latin typeface="Lucida Sans Typewriter" panose="020B0509030504030204" pitchFamily="49" charset="0"/>
              </a:rPr>
              <a:t>://</a:t>
            </a:r>
            <a:r>
              <a:rPr lang="en-US" sz="6400" dirty="0" smtClean="0">
                <a:solidFill>
                  <a:srgbClr val="002060"/>
                </a:solidFill>
                <a:latin typeface="Lucida Sans Typewriter" panose="020B0509030504030204" pitchFamily="49" charset="0"/>
              </a:rPr>
              <a:t>handbrake.fr/downloads.php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6400" dirty="0" smtClean="0">
                <a:solidFill>
                  <a:srgbClr val="002060"/>
                </a:solidFill>
                <a:latin typeface="Lucida Sans Typewriter" panose="020B0509030504030204" pitchFamily="49" charset="0"/>
              </a:rPr>
              <a:t>   https</a:t>
            </a:r>
            <a:r>
              <a:rPr lang="en-US" sz="6400" dirty="0">
                <a:solidFill>
                  <a:srgbClr val="002060"/>
                </a:solidFill>
                <a:latin typeface="Lucida Sans Typewriter" panose="020B0509030504030204" pitchFamily="49" charset="0"/>
              </a:rPr>
              <a:t>://sourceforge.net/projects/virtualdub</a:t>
            </a:r>
            <a:r>
              <a:rPr lang="en-US" sz="6400" dirty="0" smtClean="0">
                <a:solidFill>
                  <a:srgbClr val="002060"/>
                </a:solidFill>
                <a:latin typeface="Lucida Sans Typewriter" panose="020B0509030504030204" pitchFamily="49" charset="0"/>
              </a:rPr>
              <a:t>/</a:t>
            </a:r>
            <a:endParaRPr lang="en-US" sz="9600" dirty="0" smtClean="0"/>
          </a:p>
          <a:p>
            <a:pPr>
              <a:lnSpc>
                <a:spcPct val="120000"/>
              </a:lnSpc>
            </a:pPr>
            <a:r>
              <a:rPr lang="en-US" sz="9600" dirty="0"/>
              <a:t>Mac fonts </a:t>
            </a:r>
            <a:r>
              <a:rPr lang="en-US" sz="9600" dirty="0" smtClean="0"/>
              <a:t>- may </a:t>
            </a:r>
            <a:r>
              <a:rPr lang="en-US" sz="9600" dirty="0"/>
              <a:t>be required for proper rendering  of talks developed on </a:t>
            </a:r>
            <a:r>
              <a:rPr lang="en-US" sz="9600" dirty="0" smtClean="0"/>
              <a:t>Mac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(new </a:t>
            </a:r>
            <a:r>
              <a:rPr lang="en-US" sz="9600" dirty="0" err="1" smtClean="0">
                <a:solidFill>
                  <a:schemeClr val="accent2">
                    <a:lumMod val="75000"/>
                  </a:schemeClr>
                </a:solidFill>
              </a:rPr>
              <a:t>url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9600" b="1" dirty="0" smtClean="0">
                <a:solidFill>
                  <a:schemeClr val="tx2">
                    <a:lumMod val="75000"/>
                  </a:schemeClr>
                </a:solidFill>
                <a:sym typeface="Wingdings 3"/>
              </a:rPr>
              <a:t>     </a:t>
            </a:r>
            <a:r>
              <a:rPr lang="en-US" sz="6400" dirty="0" smtClean="0">
                <a:solidFill>
                  <a:schemeClr val="tx2">
                    <a:lumMod val="75000"/>
                  </a:schemeClr>
                </a:solidFill>
                <a:latin typeface="Lucida Sans Typewriter" panose="020B0509030504030204" pitchFamily="49" charset="0"/>
                <a:sym typeface="Wingdings 3"/>
              </a:rPr>
              <a:t>http</a:t>
            </a:r>
            <a:r>
              <a:rPr lang="en-US" sz="6400" dirty="0" smtClean="0">
                <a:solidFill>
                  <a:schemeClr val="tx2">
                    <a:lumMod val="75000"/>
                  </a:schemeClr>
                </a:solidFill>
                <a:latin typeface="Lucida Sans Typewriter" panose="020B0509030504030204" pitchFamily="49" charset="0"/>
                <a:sym typeface="Wingdings 3"/>
              </a:rPr>
              <a:t>://winweb.desy.de/home/mpymax/www/JACoW</a:t>
            </a:r>
            <a:r>
              <a:rPr lang="en-US" sz="6400" dirty="0">
                <a:latin typeface="Lucida Sans Typewriter" panose="020B0509030504030204" pitchFamily="49" charset="0"/>
                <a:sym typeface="Wingdings 3"/>
              </a:rPr>
              <a:t>/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9600" dirty="0" smtClean="0">
                <a:sym typeface="Wingdings 3"/>
              </a:rPr>
              <a:t>     </a:t>
            </a:r>
            <a:endParaRPr lang="en-US" sz="9600" dirty="0" smtClean="0">
              <a:sym typeface="Wingdings 3"/>
            </a:endParaRPr>
          </a:p>
          <a:p>
            <a:pPr marL="0" indent="0">
              <a:buNone/>
            </a:pPr>
            <a:r>
              <a:rPr lang="en-US" sz="9600" dirty="0" smtClean="0">
                <a:sym typeface="Wingdings 3"/>
              </a:rPr>
              <a:t>Install</a:t>
            </a:r>
            <a:r>
              <a:rPr lang="en-US" sz="9600" dirty="0" smtClean="0">
                <a:sym typeface="Wingdings 3"/>
              </a:rPr>
              <a:t> </a:t>
            </a:r>
            <a:r>
              <a:rPr lang="en-US" sz="9600" dirty="0">
                <a:sym typeface="Wingdings 3"/>
              </a:rPr>
              <a:t>the MAC fonts into folder </a:t>
            </a:r>
            <a:r>
              <a:rPr lang="en-US" sz="6400" dirty="0">
                <a:solidFill>
                  <a:schemeClr val="tx2">
                    <a:lumMod val="75000"/>
                  </a:schemeClr>
                </a:solidFill>
                <a:latin typeface="Lucida Sans Typewriter" panose="020B0509030504030204" pitchFamily="49" charset="0"/>
                <a:sym typeface="Wingdings 3"/>
              </a:rPr>
              <a:t>C:\</a:t>
            </a:r>
            <a:r>
              <a:rPr lang="en-US" sz="6400" dirty="0" smtClean="0">
                <a:solidFill>
                  <a:schemeClr val="tx2">
                    <a:lumMod val="75000"/>
                  </a:schemeClr>
                </a:solidFill>
                <a:latin typeface="Lucida Sans Typewriter" panose="020B0509030504030204" pitchFamily="49" charset="0"/>
                <a:sym typeface="Wingdings 3"/>
              </a:rPr>
              <a:t>Windows\fonts </a:t>
            </a:r>
            <a:r>
              <a:rPr lang="en-US" sz="9600" dirty="0" smtClean="0">
                <a:sym typeface="Wingdings 3"/>
              </a:rPr>
              <a:t>on your  PC</a:t>
            </a:r>
            <a:endParaRPr lang="en-US" sz="9600" dirty="0">
              <a:sym typeface="Wingdings 3"/>
            </a:endParaRP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055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97" y="4187038"/>
            <a:ext cx="7049111" cy="1402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 smtClean="0"/>
              <a:t>PPSpliT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382000" cy="4297363"/>
          </a:xfrm>
        </p:spPr>
        <p:txBody>
          <a:bodyPr>
            <a:normAutofit/>
          </a:bodyPr>
          <a:lstStyle/>
          <a:p>
            <a:r>
              <a:rPr lang="en-GB" sz="2000" u="sng" dirty="0">
                <a:latin typeface="Lucida Sans Typewriter" panose="020B0509030504030204" pitchFamily="49" charset="0"/>
                <a:hlinkClick r:id="rId7"/>
              </a:rPr>
              <a:t>http://www.dia.uniroma3.it/~</a:t>
            </a:r>
            <a:r>
              <a:rPr lang="en-GB" sz="2000" u="sng" dirty="0" smtClean="0">
                <a:latin typeface="Lucida Sans Typewriter" panose="020B0509030504030204" pitchFamily="49" charset="0"/>
                <a:hlinkClick r:id="rId7"/>
              </a:rPr>
              <a:t>rimondin/downloads.php</a:t>
            </a:r>
            <a:endParaRPr lang="en-GB" sz="2000" u="sng" dirty="0" smtClean="0">
              <a:latin typeface="Lucida Sans Typewriter" panose="020B0509030504030204" pitchFamily="49" charset="0"/>
            </a:endParaRPr>
          </a:p>
          <a:p>
            <a:endParaRPr lang="en-GB" sz="2000" u="sng" dirty="0">
              <a:latin typeface="Lucida Sans Typewriter" panose="020B0509030504030204" pitchFamily="49" charset="0"/>
            </a:endParaRPr>
          </a:p>
          <a:p>
            <a:r>
              <a:rPr lang="en-US" sz="2000" dirty="0" err="1"/>
              <a:t>PPspliT</a:t>
            </a:r>
            <a:r>
              <a:rPr lang="en-US" sz="2000" dirty="0"/>
              <a:t> is a PowerPoint add-in that splits each slide into several slides, one for each animation effect that is applied to the </a:t>
            </a:r>
            <a:r>
              <a:rPr lang="en-US" sz="2000" dirty="0" smtClean="0"/>
              <a:t>shapes</a:t>
            </a:r>
          </a:p>
          <a:p>
            <a:r>
              <a:rPr lang="en-US" sz="2000" dirty="0" smtClean="0"/>
              <a:t>Install and restart </a:t>
            </a:r>
            <a:r>
              <a:rPr lang="en-US" sz="2000" dirty="0" err="1" smtClean="0"/>
              <a:t>ppt</a:t>
            </a:r>
            <a:r>
              <a:rPr lang="en-US" sz="2000" dirty="0" smtClean="0"/>
              <a:t> – </a:t>
            </a:r>
            <a:r>
              <a:rPr lang="en-US" sz="2000" dirty="0" err="1" smtClean="0"/>
              <a:t>PPspliT</a:t>
            </a:r>
            <a:r>
              <a:rPr lang="en-US" sz="2000" dirty="0" smtClean="0"/>
              <a:t> tab created</a:t>
            </a:r>
            <a:endParaRPr lang="en-US" sz="2000" dirty="0" smtClean="0"/>
          </a:p>
          <a:p>
            <a:r>
              <a:rPr lang="en-GB" sz="2000" dirty="0" smtClean="0"/>
              <a:t>To </a:t>
            </a:r>
            <a:r>
              <a:rPr lang="en-GB" sz="2000" dirty="0"/>
              <a:t>run the add-in just click the Split animations button on the left.</a:t>
            </a:r>
            <a:endParaRPr lang="en-GB" sz="2000" u="sng" dirty="0">
              <a:latin typeface="Lucida Sans Typewriter" panose="020B0509030504030204" pitchFamily="49" charset="0"/>
            </a:endParaRPr>
          </a:p>
          <a:p>
            <a:endParaRPr lang="en-US" dirty="0" smtClean="0"/>
          </a:p>
        </p:txBody>
      </p:sp>
      <p:sp>
        <p:nvSpPr>
          <p:cNvPr id="12" name="Oval 11"/>
          <p:cNvSpPr/>
          <p:nvPr/>
        </p:nvSpPr>
        <p:spPr>
          <a:xfrm>
            <a:off x="7380312" y="4221088"/>
            <a:ext cx="100811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619672" y="3789040"/>
            <a:ext cx="4968552" cy="1080120"/>
          </a:xfrm>
          <a:prstGeom prst="line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43667" y="5949280"/>
            <a:ext cx="6140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Remove superfluous intermediate transparencies</a:t>
            </a:r>
            <a:endParaRPr lang="de-CH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91942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Embedding Videos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2192627"/>
          </a:xfrm>
        </p:spPr>
        <p:txBody>
          <a:bodyPr>
            <a:normAutofit/>
          </a:bodyPr>
          <a:lstStyle/>
          <a:p>
            <a:r>
              <a:rPr lang="en-US" dirty="0" smtClean="0"/>
              <a:t>Videos must be MPEG-4 (H.264) compliant </a:t>
            </a:r>
          </a:p>
          <a:p>
            <a:pPr marL="0" indent="0">
              <a:buNone/>
            </a:pPr>
            <a:r>
              <a:rPr lang="en-US" sz="2000" dirty="0" smtClean="0">
                <a:latin typeface="+mj-lt"/>
              </a:rPr>
              <a:t>      (.</a:t>
            </a:r>
            <a:r>
              <a:rPr lang="de-CH" sz="2000" dirty="0" smtClean="0">
                <a:latin typeface="+mj-lt"/>
              </a:rPr>
              <a:t>mp4, .m4p, .m4v, .</a:t>
            </a:r>
            <a:r>
              <a:rPr lang="de-CH" sz="2000" dirty="0" err="1" smtClean="0">
                <a:latin typeface="+mj-lt"/>
              </a:rPr>
              <a:t>mov</a:t>
            </a:r>
            <a:r>
              <a:rPr lang="de-CH" sz="2000" dirty="0" smtClean="0">
                <a:latin typeface="+mj-lt"/>
              </a:rPr>
              <a:t>, …)</a:t>
            </a:r>
            <a:endParaRPr lang="en-US" dirty="0" smtClean="0"/>
          </a:p>
          <a:p>
            <a:r>
              <a:rPr lang="en-US" dirty="0" smtClean="0"/>
              <a:t>Select </a:t>
            </a:r>
            <a:r>
              <a:rPr lang="en-US" b="1" dirty="0" smtClean="0"/>
              <a:t>Tools</a:t>
            </a:r>
            <a:r>
              <a:rPr lang="en-US" dirty="0" smtClean="0"/>
              <a:t> -&gt; </a:t>
            </a:r>
            <a:r>
              <a:rPr lang="en-US" b="1" dirty="0" smtClean="0"/>
              <a:t>Rich Media </a:t>
            </a:r>
            <a:r>
              <a:rPr lang="en-US" dirty="0" smtClean="0"/>
              <a:t>-&gt; </a:t>
            </a:r>
            <a:r>
              <a:rPr lang="en-US" b="1" dirty="0" smtClean="0"/>
              <a:t>Add Video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4941168"/>
            <a:ext cx="77768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Drag or double-click to select the area on the page where you want the </a:t>
            </a:r>
            <a:r>
              <a:rPr lang="en-US" sz="2400" dirty="0" smtClean="0"/>
              <a:t>video </a:t>
            </a:r>
            <a:r>
              <a:rPr lang="en-US" sz="2400" dirty="0"/>
              <a:t>to </a:t>
            </a:r>
            <a:r>
              <a:rPr lang="en-US" sz="2400" dirty="0" smtClean="0"/>
              <a:t>appear (the media is to be placed in this area). An </a:t>
            </a:r>
            <a:r>
              <a:rPr lang="en-US" sz="2400" dirty="0"/>
              <a:t>Insert dialog box </a:t>
            </a:r>
            <a:r>
              <a:rPr lang="en-US" sz="2400" dirty="0" smtClean="0"/>
              <a:t>opens that prompts you for the location of the media file to embed.</a:t>
            </a:r>
            <a:endParaRPr lang="en-US" sz="2400" dirty="0"/>
          </a:p>
          <a:p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12976"/>
            <a:ext cx="8028384" cy="120373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83568" y="4005064"/>
            <a:ext cx="2160240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Oval 6"/>
          <p:cNvSpPr/>
          <p:nvPr/>
        </p:nvSpPr>
        <p:spPr>
          <a:xfrm>
            <a:off x="6516216" y="4005064"/>
            <a:ext cx="1008112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8463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Embedding Videos (cont.)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393606"/>
            <a:ext cx="77768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Snap To Content Proportions</a:t>
            </a:r>
            <a:endParaRPr lang="en-US" sz="2400" dirty="0"/>
          </a:p>
          <a:p>
            <a:r>
              <a:rPr lang="en-US" sz="2400" dirty="0"/>
              <a:t>Ensures that the play area retains the height and width ratios of the original video or interactive </a:t>
            </a:r>
            <a:r>
              <a:rPr lang="en-US" sz="2400" dirty="0" smtClean="0"/>
              <a:t>content</a:t>
            </a:r>
          </a:p>
          <a:p>
            <a:endParaRPr lang="en-US" sz="2400" dirty="0"/>
          </a:p>
          <a:p>
            <a:r>
              <a:rPr lang="en-US" sz="2400" b="1" dirty="0"/>
              <a:t>Show Advanced Options</a:t>
            </a:r>
            <a:endParaRPr lang="en-US" sz="2400" dirty="0"/>
          </a:p>
          <a:p>
            <a:r>
              <a:rPr lang="en-US" sz="2400" dirty="0"/>
              <a:t>Opens the dialog for additional settings such as launch </a:t>
            </a:r>
            <a:r>
              <a:rPr lang="en-US" sz="2400" dirty="0" smtClean="0"/>
              <a:t>settings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playback </a:t>
            </a:r>
            <a:r>
              <a:rPr lang="en-US" sz="2400" dirty="0" smtClean="0"/>
              <a:t>controls.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dirty="0" smtClean="0"/>
          </a:p>
          <a:p>
            <a:endParaRPr lang="de-CH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39301"/>
            <a:ext cx="6690940" cy="253005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403648" y="4509120"/>
            <a:ext cx="3600400" cy="100811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7976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Embedding Videos (cont.)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41277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not </a:t>
            </a:r>
            <a:r>
              <a:rPr lang="en-US" sz="2400" dirty="0" smtClean="0"/>
              <a:t>MPEG-4 (H.264) then </a:t>
            </a:r>
            <a:r>
              <a:rPr lang="en-US" sz="2400" dirty="0"/>
              <a:t>several tools exist to </a:t>
            </a:r>
            <a:r>
              <a:rPr lang="en-US" sz="2400" dirty="0" smtClean="0"/>
              <a:t>convert </a:t>
            </a:r>
            <a:r>
              <a:rPr lang="en-US" sz="2400" dirty="0"/>
              <a:t>to </a:t>
            </a:r>
            <a:r>
              <a:rPr lang="en-US" sz="2400" dirty="0" smtClean="0"/>
              <a:t>the required video format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17" y="2735054"/>
            <a:ext cx="1737291" cy="55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ile:VirtualDub Logo.sv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5919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7864" y="2565544"/>
            <a:ext cx="475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Handbrake </a:t>
            </a:r>
            <a:r>
              <a:rPr lang="en-US" sz="2400" dirty="0"/>
              <a:t> </a:t>
            </a:r>
            <a:r>
              <a:rPr lang="en-US" sz="2400" dirty="0" smtClean="0"/>
              <a:t>video </a:t>
            </a:r>
            <a:r>
              <a:rPr lang="en-US" sz="2400" dirty="0"/>
              <a:t>transcoder to convert </a:t>
            </a:r>
            <a:r>
              <a:rPr lang="en-US" sz="2400" dirty="0" err="1"/>
              <a:t>avi</a:t>
            </a:r>
            <a:r>
              <a:rPr lang="en-US" sz="2400" dirty="0"/>
              <a:t> and </a:t>
            </a:r>
            <a:r>
              <a:rPr lang="en-US" sz="2400" dirty="0" err="1"/>
              <a:t>wmv</a:t>
            </a:r>
            <a:r>
              <a:rPr lang="en-US" sz="2400" dirty="0"/>
              <a:t> files to </a:t>
            </a:r>
            <a:r>
              <a:rPr lang="en-US" sz="2400" dirty="0" smtClean="0"/>
              <a:t>MPEG-4</a:t>
            </a:r>
            <a:endParaRPr lang="en-US" sz="2400" dirty="0"/>
          </a:p>
          <a:p>
            <a:r>
              <a:rPr lang="en-US" sz="1600" dirty="0" smtClean="0">
                <a:solidFill>
                  <a:srgbClr val="002060"/>
                </a:solidFill>
                <a:latin typeface="Lucida Sans Typewriter" panose="020B0509030504030204" pitchFamily="49" charset="0"/>
                <a:hlinkClick r:id="rId7"/>
              </a:rPr>
              <a:t>https</a:t>
            </a:r>
            <a:r>
              <a:rPr lang="en-US" sz="1600" dirty="0">
                <a:solidFill>
                  <a:srgbClr val="002060"/>
                </a:solidFill>
                <a:latin typeface="Lucida Sans Typewriter" panose="020B0509030504030204" pitchFamily="49" charset="0"/>
                <a:hlinkClick r:id="rId7"/>
              </a:rPr>
              <a:t>://handbrake.fr/downloads.php</a:t>
            </a:r>
            <a:endParaRPr lang="en-US" sz="1600" dirty="0">
              <a:solidFill>
                <a:srgbClr val="002060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64" y="3827948"/>
            <a:ext cx="5688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Virtual Dub </a:t>
            </a:r>
            <a:r>
              <a:rPr lang="en-US" sz="2400" dirty="0"/>
              <a:t> </a:t>
            </a:r>
            <a:r>
              <a:rPr lang="en-US" sz="2400" dirty="0" smtClean="0"/>
              <a:t>video capture / video </a:t>
            </a:r>
          </a:p>
          <a:p>
            <a:r>
              <a:rPr lang="en-US" sz="2400" dirty="0" smtClean="0"/>
              <a:t>processing utility     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Lucida Sans Typewriter" panose="020B0509030504030204" pitchFamily="49" charset="0"/>
                <a:hlinkClick r:id="rId8"/>
              </a:rPr>
              <a:t>https://sourceforge.net/projects/virtualdub/</a:t>
            </a:r>
            <a:endParaRPr lang="en-US" sz="1600" dirty="0">
              <a:solidFill>
                <a:srgbClr val="002060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5111318"/>
            <a:ext cx="5758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Animated gif:</a:t>
            </a:r>
          </a:p>
          <a:p>
            <a:r>
              <a:rPr lang="en-US" sz="2400" dirty="0" smtClean="0"/>
              <a:t>Use Virtual Dub to convert gif to </a:t>
            </a:r>
            <a:r>
              <a:rPr lang="en-US" sz="2400" dirty="0" err="1" smtClean="0"/>
              <a:t>avi</a:t>
            </a:r>
            <a:endParaRPr lang="en-US" sz="2400" dirty="0"/>
          </a:p>
          <a:p>
            <a:r>
              <a:rPr lang="en-US" sz="2400" dirty="0"/>
              <a:t>a</a:t>
            </a:r>
            <a:r>
              <a:rPr lang="en-US" sz="2400" dirty="0" smtClean="0"/>
              <a:t>nd then Handbrake to convert </a:t>
            </a:r>
            <a:r>
              <a:rPr lang="en-US" sz="2400" dirty="0" err="1" smtClean="0"/>
              <a:t>avi</a:t>
            </a:r>
            <a:r>
              <a:rPr lang="en-US" sz="2400" dirty="0" smtClean="0"/>
              <a:t> to mpeg4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5" y="5085184"/>
            <a:ext cx="2373603" cy="15794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514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2w5yLf7gRoIxhgGANLd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1909</Words>
  <Application>Microsoft Office PowerPoint</Application>
  <PresentationFormat>On-screen Show (4:3)</PresentationFormat>
  <Paragraphs>235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Training</vt:lpstr>
      <vt:lpstr>Processsing Transparancies and Embedding Animations </vt:lpstr>
      <vt:lpstr>Who’s Who, What’s Where</vt:lpstr>
      <vt:lpstr>PowerPoint Presentation</vt:lpstr>
      <vt:lpstr>PDF/A compliant documents  for long-term archiving</vt:lpstr>
      <vt:lpstr>Prerequisites</vt:lpstr>
      <vt:lpstr>PPSpliT</vt:lpstr>
      <vt:lpstr>Embedding Videos</vt:lpstr>
      <vt:lpstr>Embedding Videos (cont.)</vt:lpstr>
      <vt:lpstr>Embedding Videos (cont.)</vt:lpstr>
      <vt:lpstr>Check for missing fonts</vt:lpstr>
      <vt:lpstr>Handling Page Sizes Correctly (when printing to pdf)</vt:lpstr>
      <vt:lpstr>Handling Page Sizes Correctly  (cont.)</vt:lpstr>
      <vt:lpstr>Handling wide-screen slides (cont.)</vt:lpstr>
      <vt:lpstr>Handling Page Size Correctly (cont.)</vt:lpstr>
      <vt:lpstr>Handling Page Sizes Correctly (cont.)</vt:lpstr>
      <vt:lpstr>Presentation Management Privilege</vt:lpstr>
      <vt:lpstr>Presentation Management</vt:lpstr>
      <vt:lpstr>When done, send a standard response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2019-12-02T11:23:33Z</dcterms:created>
  <dcterms:modified xsi:type="dcterms:W3CDTF">2019-12-04T13:05:59Z</dcterms:modified>
</cp:coreProperties>
</file>