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2" r:id="rId4"/>
    <p:sldId id="261" r:id="rId5"/>
    <p:sldId id="258" r:id="rId6"/>
    <p:sldId id="289" r:id="rId7"/>
    <p:sldId id="260" r:id="rId8"/>
    <p:sldId id="288" r:id="rId9"/>
    <p:sldId id="282" r:id="rId10"/>
    <p:sldId id="291" r:id="rId11"/>
    <p:sldId id="290" r:id="rId12"/>
    <p:sldId id="284" r:id="rId13"/>
    <p:sldId id="28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66FF33"/>
    <a:srgbClr val="FF66FF"/>
    <a:srgbClr val="FFCCFF"/>
    <a:srgbClr val="00FFFF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504" autoAdjust="0"/>
    <p:restoredTop sz="76449" autoAdjust="0"/>
  </p:normalViewPr>
  <p:slideViewPr>
    <p:cSldViewPr>
      <p:cViewPr varScale="1">
        <p:scale>
          <a:sx n="73" d="100"/>
          <a:sy n="73" d="100"/>
        </p:scale>
        <p:origin x="17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5313E3F-1A29-475B-B9C2-4099B0C8AA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80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479B59-3BB5-4699-8952-9A6AAE73AA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68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E77D5C-B8CB-4778-BD8F-07BDC5924B0D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18587-5B52-403B-8E9C-35EB7AC57E10}" type="slidenum">
              <a:rPr lang="en-US"/>
              <a:pPr/>
              <a:t>12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1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B2110-5EC8-4820-9109-D9AFDEEC8FFD}" type="slidenum">
              <a:rPr lang="en-US"/>
              <a:pPr/>
              <a:t>2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58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B2110-5EC8-4820-9109-D9AFDEEC8FFD}" type="slidenum">
              <a:rPr lang="en-US"/>
              <a:pPr/>
              <a:t>3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11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2C1ED6-D517-4FA8-A464-F549BFA545BF}" type="slidenum">
              <a:rPr lang="en-US"/>
              <a:pPr/>
              <a:t>4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33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5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42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18587-5B52-403B-8E9C-35EB7AC57E10}" type="slidenum">
              <a:rPr lang="en-US"/>
              <a:pPr/>
              <a:t>7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06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18587-5B52-403B-8E9C-35EB7AC57E10}" type="slidenum">
              <a:rPr lang="en-US"/>
              <a:pPr/>
              <a:t>8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43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9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62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10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32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458200" cy="2286000"/>
          </a:xfrm>
        </p:spPr>
        <p:txBody>
          <a:bodyPr/>
          <a:lstStyle>
            <a:lvl1pPr>
              <a:defRPr sz="3300">
                <a:latin typeface="Arial Unicode MS" pitchFamily="34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5791200" cy="1447800"/>
          </a:xfrm>
        </p:spPr>
        <p:txBody>
          <a:bodyPr lIns="91440" rIns="91440"/>
          <a:lstStyle>
            <a:lvl1pPr marL="0" indent="0">
              <a:buFont typeface="Wingdings" pitchFamily="2" charset="2"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 userDrawn="1"/>
        </p:nvSpPr>
        <p:spPr bwMode="auto">
          <a:xfrm>
            <a:off x="4600575" y="76200"/>
            <a:ext cx="34909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200" b="1">
                <a:solidFill>
                  <a:schemeClr val="tx2"/>
                </a:solidFill>
                <a:latin typeface="Verdana" pitchFamily="34" charset="0"/>
              </a:rPr>
              <a:t>Joint Accelerator Conferences Website</a:t>
            </a:r>
            <a:endParaRPr lang="en-US" sz="1200" b="1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2315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400800"/>
            <a:ext cx="1295400" cy="457200"/>
          </a:xfrm>
        </p:spPr>
        <p:txBody>
          <a:bodyPr/>
          <a:lstStyle>
            <a:lvl1pPr>
              <a:defRPr b="0">
                <a:latin typeface="Arial" charset="0"/>
              </a:defRPr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12316" name="Rectangle 28"/>
          <p:cNvSpPr>
            <a:spLocks noGrp="1" noChangeArrowheads="1"/>
          </p:cNvSpPr>
          <p:nvPr>
            <p:ph type="ftr" sz="quarter" idx="3"/>
          </p:nvPr>
        </p:nvSpPr>
        <p:spPr>
          <a:xfrm>
            <a:off x="2133600" y="6400800"/>
            <a:ext cx="3124200" cy="457200"/>
          </a:xfrm>
        </p:spPr>
        <p:txBody>
          <a:bodyPr/>
          <a:lstStyle>
            <a:lvl1pPr>
              <a:defRPr sz="1000" b="0">
                <a:latin typeface="Arial" charset="0"/>
              </a:defRPr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12317" name="Rectangle 2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400800"/>
            <a:ext cx="838200" cy="457200"/>
          </a:xfrm>
        </p:spPr>
        <p:txBody>
          <a:bodyPr/>
          <a:lstStyle>
            <a:lvl1pPr>
              <a:defRPr b="0">
                <a:latin typeface="Arial" charset="0"/>
              </a:defRPr>
            </a:lvl1pPr>
          </a:lstStyle>
          <a:p>
            <a:fld id="{2A9A61D0-CC32-4F6D-890E-02C0AE5CDDAC}" type="slidenum">
              <a:rPr lang="en-US"/>
              <a:pPr/>
              <a:t>‹#›</a:t>
            </a:fld>
            <a:r>
              <a:rPr lang="en-US"/>
              <a:t>/25</a:t>
            </a:r>
          </a:p>
        </p:txBody>
      </p:sp>
      <p:sp>
        <p:nvSpPr>
          <p:cNvPr id="12322" name="Line 34"/>
          <p:cNvSpPr>
            <a:spLocks noChangeShapeType="1"/>
          </p:cNvSpPr>
          <p:nvPr userDrawn="1"/>
        </p:nvSpPr>
        <p:spPr bwMode="auto">
          <a:xfrm>
            <a:off x="136525" y="136525"/>
            <a:ext cx="0" cy="1387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3" name="Line 35"/>
          <p:cNvSpPr>
            <a:spLocks noChangeShapeType="1"/>
          </p:cNvSpPr>
          <p:nvPr userDrawn="1"/>
        </p:nvSpPr>
        <p:spPr bwMode="auto">
          <a:xfrm>
            <a:off x="115888" y="152400"/>
            <a:ext cx="36782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327" name="Group 39"/>
          <p:cNvGrpSpPr>
            <a:grpSpLocks/>
          </p:cNvGrpSpPr>
          <p:nvPr userDrawn="1"/>
        </p:nvGrpSpPr>
        <p:grpSpPr bwMode="auto">
          <a:xfrm>
            <a:off x="5410200" y="5354638"/>
            <a:ext cx="3678238" cy="1390650"/>
            <a:chOff x="3408" y="3348"/>
            <a:chExt cx="2317" cy="876"/>
          </a:xfrm>
        </p:grpSpPr>
        <p:sp>
          <p:nvSpPr>
            <p:cNvPr id="12324" name="Line 36"/>
            <p:cNvSpPr>
              <a:spLocks noChangeShapeType="1"/>
            </p:cNvSpPr>
            <p:nvPr userDrawn="1"/>
          </p:nvSpPr>
          <p:spPr bwMode="auto">
            <a:xfrm>
              <a:off x="3408" y="4224"/>
              <a:ext cx="23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37"/>
            <p:cNvSpPr>
              <a:spLocks noChangeShapeType="1"/>
            </p:cNvSpPr>
            <p:nvPr userDrawn="1"/>
          </p:nvSpPr>
          <p:spPr bwMode="auto">
            <a:xfrm>
              <a:off x="5712" y="3348"/>
              <a:ext cx="0" cy="87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2329" name="Picture 41" descr="JACoW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66788" cy="35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69922-E727-4281-BEE6-74D95E5170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1788" y="228600"/>
            <a:ext cx="2157412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63" y="228600"/>
            <a:ext cx="6321425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A792E-D6B5-4B50-92EB-7A8A878A63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63" y="228600"/>
            <a:ext cx="8305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914400"/>
            <a:ext cx="8610600" cy="5562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629400"/>
            <a:ext cx="1219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3962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629400"/>
            <a:ext cx="533400" cy="228600"/>
          </a:xfrm>
        </p:spPr>
        <p:txBody>
          <a:bodyPr/>
          <a:lstStyle>
            <a:lvl1pPr>
              <a:defRPr/>
            </a:lvl1pPr>
          </a:lstStyle>
          <a:p>
            <a:fld id="{8C8FE860-A508-49F8-A805-C970A7CEFE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63" y="228600"/>
            <a:ext cx="8305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914400"/>
            <a:ext cx="4229100" cy="556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914400"/>
            <a:ext cx="4229100" cy="2705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771900"/>
            <a:ext cx="4229100" cy="2705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14400" y="6629400"/>
            <a:ext cx="1219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3962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228600" y="6629400"/>
            <a:ext cx="533400" cy="228600"/>
          </a:xfrm>
        </p:spPr>
        <p:txBody>
          <a:bodyPr/>
          <a:lstStyle>
            <a:lvl1pPr>
              <a:defRPr/>
            </a:lvl1pPr>
          </a:lstStyle>
          <a:p>
            <a:fld id="{9DFD0DD6-7B81-4EB8-8D90-AC8F81AFF0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53C9D-0C6A-4A3C-9D2A-7B2D003F5A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8E1BB-6C96-4F0A-A99E-72F4605E0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291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42291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DF235-6858-41BA-A1B9-8241407A21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B2E01-3E8C-495B-AEC2-B68C65CC2D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7D19F-EE36-4747-A880-54E28BE3B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30902-57C2-4591-945E-FBC91306E3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FE6D5-0674-4398-B4F9-58DDBA27AC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4C670-B794-4C5D-9833-5D2CFCF63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7963" y="2286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610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07" name="Rectangle 43"/>
          <p:cNvSpPr>
            <a:spLocks noChangeArrowheads="1"/>
          </p:cNvSpPr>
          <p:nvPr userDrawn="1"/>
        </p:nvSpPr>
        <p:spPr bwMode="auto">
          <a:xfrm>
            <a:off x="457200" y="650875"/>
            <a:ext cx="8001000" cy="36513"/>
          </a:xfrm>
          <a:prstGeom prst="rect">
            <a:avLst/>
          </a:prstGeom>
          <a:gradFill rotWithShape="1">
            <a:gsLst>
              <a:gs pos="0">
                <a:srgbClr val="003366">
                  <a:alpha val="10001"/>
                </a:srgbClr>
              </a:gs>
              <a:gs pos="50000">
                <a:schemeClr val="tx1"/>
              </a:gs>
              <a:gs pos="100000">
                <a:srgbClr val="003366">
                  <a:alpha val="10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9" name="Line 45"/>
          <p:cNvSpPr>
            <a:spLocks noChangeShapeType="1"/>
          </p:cNvSpPr>
          <p:nvPr userDrawn="1"/>
        </p:nvSpPr>
        <p:spPr bwMode="auto">
          <a:xfrm>
            <a:off x="114300" y="80963"/>
            <a:ext cx="0" cy="1387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0" name="Line 46"/>
          <p:cNvSpPr>
            <a:spLocks noChangeShapeType="1"/>
          </p:cNvSpPr>
          <p:nvPr userDrawn="1"/>
        </p:nvSpPr>
        <p:spPr bwMode="auto">
          <a:xfrm>
            <a:off x="93663" y="107950"/>
            <a:ext cx="36782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4" name="Rectangle 5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6294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11315" name="Rectangle 5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629400"/>
            <a:ext cx="3962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11316" name="Rectangle 5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629400"/>
            <a:ext cx="533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latin typeface="+mj-lt"/>
              </a:defRPr>
            </a:lvl1pPr>
          </a:lstStyle>
          <a:p>
            <a:fld id="{1AE2D763-80F2-4091-B692-620858B3896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317" name="Line 53"/>
          <p:cNvSpPr>
            <a:spLocks noChangeShapeType="1"/>
          </p:cNvSpPr>
          <p:nvPr userDrawn="1"/>
        </p:nvSpPr>
        <p:spPr bwMode="auto">
          <a:xfrm>
            <a:off x="6161088" y="6786563"/>
            <a:ext cx="29432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8" name="Line 54"/>
          <p:cNvSpPr>
            <a:spLocks noChangeShapeType="1"/>
          </p:cNvSpPr>
          <p:nvPr userDrawn="1"/>
        </p:nvSpPr>
        <p:spPr bwMode="auto">
          <a:xfrm>
            <a:off x="9078913" y="5384800"/>
            <a:ext cx="0" cy="1387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9" name="Text Box 55"/>
          <p:cNvSpPr txBox="1">
            <a:spLocks noChangeArrowheads="1"/>
          </p:cNvSpPr>
          <p:nvPr userDrawn="1"/>
        </p:nvSpPr>
        <p:spPr bwMode="auto">
          <a:xfrm rot="16200000">
            <a:off x="8591551" y="4754562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>
                <a:latin typeface="Verdana" pitchFamily="34" charset="0"/>
              </a:rPr>
              <a:t>R. Billen</a:t>
            </a:r>
          </a:p>
        </p:txBody>
      </p:sp>
      <p:pic>
        <p:nvPicPr>
          <p:cNvPr id="11320" name="Picture 56" descr="JACoW0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77200" y="152400"/>
            <a:ext cx="966788" cy="352425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Ø"/>
        <a:defRPr sz="22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09600"/>
            <a:ext cx="7543800" cy="2971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 err="1" smtClean="0"/>
              <a:t>JACoW</a:t>
            </a:r>
            <a:r>
              <a:rPr lang="en-US" dirty="0" smtClean="0"/>
              <a:t> Support for SPMS and Conference Proceedings at the Regional Support Center - Europe</a:t>
            </a:r>
            <a:r>
              <a:rPr lang="en-US" dirty="0">
                <a:effectLst/>
                <a:latin typeface="Verdana" pitchFamily="34" charset="0"/>
              </a:rPr>
              <a:t/>
            </a:r>
            <a:br>
              <a:rPr lang="en-US" dirty="0">
                <a:effectLst/>
                <a:latin typeface="Verdana" pitchFamily="34" charset="0"/>
              </a:rPr>
            </a:br>
            <a:endParaRPr lang="en-US" dirty="0">
              <a:effectLst/>
              <a:latin typeface="Verdana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7543800" cy="35052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2900" b="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Ronny </a:t>
            </a:r>
            <a:r>
              <a:rPr lang="en-US" sz="2900" b="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Billen</a:t>
            </a:r>
            <a:br>
              <a:rPr lang="en-US" sz="2900" b="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en-US" sz="2900" b="0" i="1" dirty="0" smtClean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2900" b="0" i="1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2900" b="0" i="1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2900" b="0" i="1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1300" b="0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1300" b="0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1300" b="0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2000" b="0" dirty="0" err="1">
                <a:solidFill>
                  <a:schemeClr val="accent2"/>
                </a:solidFill>
                <a:latin typeface="Verdana" pitchFamily="34" charset="0"/>
              </a:rPr>
              <a:t>JACoW</a:t>
            </a:r>
            <a:r>
              <a:rPr lang="en-US" sz="2000" b="0" dirty="0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en-US" sz="2000" b="0" dirty="0" smtClean="0">
                <a:solidFill>
                  <a:schemeClr val="accent2"/>
                </a:solidFill>
                <a:latin typeface="Verdana" pitchFamily="34" charset="0"/>
              </a:rPr>
              <a:t>Pre-Team-Meeting, Beijing, 26 November 2017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743200" y="3962400"/>
            <a:ext cx="4114800" cy="136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dirty="0" err="1">
                <a:solidFill>
                  <a:schemeClr val="tx2"/>
                </a:solidFill>
                <a:latin typeface="Verdana" pitchFamily="34" charset="0"/>
              </a:rPr>
              <a:t>JACoW</a:t>
            </a:r>
            <a:r>
              <a:rPr lang="en-US" dirty="0">
                <a:solidFill>
                  <a:schemeClr val="tx2"/>
                </a:solidFill>
                <a:latin typeface="Verdana" pitchFamily="34" charset="0"/>
              </a:rPr>
              <a:t> SPMS Regional </a:t>
            </a:r>
            <a:r>
              <a:rPr lang="en-US" dirty="0" smtClean="0">
                <a:solidFill>
                  <a:schemeClr val="tx2"/>
                </a:solidFill>
                <a:latin typeface="Verdana" pitchFamily="34" charset="0"/>
              </a:rPr>
              <a:t>Manager</a:t>
            </a:r>
            <a:br>
              <a:rPr lang="en-US" dirty="0" smtClean="0">
                <a:solidFill>
                  <a:schemeClr val="tx2"/>
                </a:solidFill>
                <a:latin typeface="Verdana" pitchFamily="34" charset="0"/>
              </a:rPr>
            </a:br>
            <a:r>
              <a:rPr lang="en-US" dirty="0" smtClean="0">
                <a:solidFill>
                  <a:schemeClr val="tx2"/>
                </a:solidFill>
                <a:latin typeface="Verdana" pitchFamily="34" charset="0"/>
              </a:rPr>
              <a:t>Europe </a:t>
            </a:r>
            <a:endParaRPr lang="en-US" dirty="0">
              <a:solidFill>
                <a:schemeClr val="tx2"/>
              </a:solidFill>
              <a:latin typeface="Verdana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dirty="0" err="1">
                <a:solidFill>
                  <a:schemeClr val="tx2"/>
                </a:solidFill>
                <a:latin typeface="Verdana" pitchFamily="34" charset="0"/>
              </a:rPr>
              <a:t>JACoW</a:t>
            </a:r>
            <a:r>
              <a:rPr lang="en-US" dirty="0">
                <a:solidFill>
                  <a:schemeClr val="tx2"/>
                </a:solidFill>
                <a:latin typeface="Verdana" pitchFamily="34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Verdana" pitchFamily="34" charset="0"/>
              </a:rPr>
              <a:t>Conference Proceedings Web-Publisher</a:t>
            </a:r>
          </a:p>
        </p:txBody>
      </p:sp>
      <p:pic>
        <p:nvPicPr>
          <p:cNvPr id="2058" name="Picture 10" descr="JACoW-SPMS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370388"/>
            <a:ext cx="1219200" cy="863600"/>
          </a:xfrm>
          <a:prstGeom prst="rect">
            <a:avLst/>
          </a:prstGeom>
          <a:noFill/>
        </p:spPr>
      </p:pic>
      <p:pic>
        <p:nvPicPr>
          <p:cNvPr id="2060" name="Picture 12" descr="JACoW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4370388"/>
            <a:ext cx="1322388" cy="48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329915" name="Group 18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647187"/>
              </p:ext>
            </p:extLst>
          </p:nvPr>
        </p:nvGraphicFramePr>
        <p:xfrm>
          <a:off x="228600" y="381000"/>
          <a:ext cx="8610600" cy="622998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Publication</a:t>
                      </a:r>
                      <a:b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</a:b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Conference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Papers</a:t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</a:b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(count)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Talks</a:t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</a:b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(count)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Posters</a:t>
                      </a:r>
                      <a:b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</a:b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(count)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Photos (MB)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</a:b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(MB)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Problems, Issues, 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Comments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16-Dec-2016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LINAC-1964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Scanned (John)</a:t>
                      </a:r>
                      <a:endParaRPr kumimoji="0" lang="en-U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16-Feb-2017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Cyclo-2016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6-Mar-2017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COOL-2015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Todd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7-Mar-2017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RuPAC-2016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Maxim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29-Mar-2017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IBIC-2016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1618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Volker, 1 update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5-Apr-2017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LINAC-1970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Scanned (John)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5-Apr-2017</a:t>
                      </a:r>
                      <a:endParaRPr lang="en-GB" sz="1200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LINAC-1979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Scanned (John)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26-Apr-2017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LINAC-1961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Scanned (John)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26-Apr-2017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LINAC-1962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Scanned (John)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26-Apr-2017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LINAC-1963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Scanned (John)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26-Apr-2017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LINAC-1968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Scanned (John)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84053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6-Jun-2017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LINAC-2016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25238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20-Jun-2017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IPAC-2017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1396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2867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Volker, 2 updates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401471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28-Jun-2017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NA-PAC-2016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131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05770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29-Jun-2017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MEDSI-2016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1239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Volker,1 update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80083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5-Jul-2017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eeFact-2016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Volker,1 update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45219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2-Oct-2017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ECRIS-2016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55872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2-Oct-2017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PCaPAC-2016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Volker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582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63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DOIs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860-A508-49F8-A805-C970A7CEFED4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93" y="2819400"/>
            <a:ext cx="8998619" cy="381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4058" y="747404"/>
            <a:ext cx="4267200" cy="60462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554" y="762000"/>
            <a:ext cx="22764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F157-A4BD-4E7F-AFE2-F4E07DE911D4}" type="slidenum">
              <a:rPr lang="en-US"/>
              <a:pPr/>
              <a:t>12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JACoW</a:t>
            </a:r>
            <a:r>
              <a:rPr lang="en-US" dirty="0" smtClean="0"/>
              <a:t> Publication Incidents </a:t>
            </a:r>
            <a:r>
              <a:rPr lang="en-US" dirty="0"/>
              <a:t>and </a:t>
            </a: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Updates after publication</a:t>
            </a:r>
          </a:p>
          <a:p>
            <a:pPr lvl="1"/>
            <a:r>
              <a:rPr lang="en-US" dirty="0"/>
              <a:t>Linac’16 missing figure in paper</a:t>
            </a:r>
          </a:p>
          <a:p>
            <a:pPr lvl="1"/>
            <a:r>
              <a:rPr lang="en-US" dirty="0"/>
              <a:t>RuPAC’16 wrong title in paper</a:t>
            </a:r>
          </a:p>
          <a:p>
            <a:pPr lvl="1"/>
            <a:r>
              <a:rPr lang="en-US" dirty="0"/>
              <a:t>MEDSI’16 incomplete committee file</a:t>
            </a:r>
          </a:p>
          <a:p>
            <a:pPr lvl="1"/>
            <a:r>
              <a:rPr lang="en-US" dirty="0" smtClean="0"/>
              <a:t>IBIC’16 wrong editor list in data set for DOIs and Inspire</a:t>
            </a:r>
            <a:endParaRPr lang="en-US" dirty="0"/>
          </a:p>
          <a:p>
            <a:pPr lvl="1"/>
            <a:r>
              <a:rPr lang="en-US" dirty="0"/>
              <a:t>eeFact’16 </a:t>
            </a:r>
            <a:r>
              <a:rPr lang="en-US" dirty="0" smtClean="0"/>
              <a:t>wrong </a:t>
            </a:r>
            <a:r>
              <a:rPr lang="en-US" dirty="0" err="1" smtClean="0"/>
              <a:t>config</a:t>
            </a:r>
            <a:r>
              <a:rPr lang="en-US" dirty="0" smtClean="0"/>
              <a:t> file impacting metadata </a:t>
            </a:r>
            <a:r>
              <a:rPr lang="en-US" dirty="0"/>
              <a:t>for Google Scholar, figure </a:t>
            </a:r>
            <a:r>
              <a:rPr lang="en-US" dirty="0" smtClean="0"/>
              <a:t>graphics and DOIs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DOI related problems</a:t>
            </a:r>
            <a:endParaRPr lang="en-US" dirty="0" smtClean="0"/>
          </a:p>
          <a:p>
            <a:pPr lvl="1"/>
            <a:r>
              <a:rPr lang="en-US" dirty="0" smtClean="0"/>
              <a:t>Cyclotrons’16, new directory layout (Feb 2017)</a:t>
            </a:r>
            <a:endParaRPr lang="en-US" dirty="0" smtClean="0"/>
          </a:p>
          <a:p>
            <a:pPr lvl="1"/>
            <a:r>
              <a:rPr lang="en-US" dirty="0" smtClean="0"/>
              <a:t>IPAC’16 </a:t>
            </a:r>
            <a:r>
              <a:rPr lang="en-US" dirty="0" smtClean="0"/>
              <a:t>retrofit with new </a:t>
            </a:r>
            <a:r>
              <a:rPr lang="en-US" dirty="0" smtClean="0"/>
              <a:t>DOI structure (May 2017</a:t>
            </a:r>
            <a:r>
              <a:rPr lang="en-US" dirty="0" smtClean="0"/>
              <a:t>), n</a:t>
            </a:r>
            <a:r>
              <a:rPr lang="en-US" baseline="30000" dirty="0" smtClean="0"/>
              <a:t>th</a:t>
            </a:r>
            <a:r>
              <a:rPr lang="en-US" dirty="0" smtClean="0"/>
              <a:t> update</a:t>
            </a:r>
            <a:endParaRPr lang="en-US" dirty="0" smtClean="0"/>
          </a:p>
          <a:p>
            <a:pPr lvl="1"/>
            <a:r>
              <a:rPr lang="en-US" dirty="0" smtClean="0"/>
              <a:t>IPAC’14 </a:t>
            </a:r>
            <a:r>
              <a:rPr lang="en-US" dirty="0" smtClean="0"/>
              <a:t>introduced </a:t>
            </a:r>
            <a:r>
              <a:rPr lang="en-US" dirty="0" smtClean="0"/>
              <a:t>DOIs as well (Oct 2017)</a:t>
            </a:r>
          </a:p>
          <a:p>
            <a:pPr lvl="1"/>
            <a:endParaRPr lang="en-GB" dirty="0" smtClean="0"/>
          </a:p>
          <a:p>
            <a:pPr marL="45720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58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SPMS</a:t>
            </a:r>
          </a:p>
          <a:p>
            <a:pPr lvl="1"/>
            <a:r>
              <a:rPr lang="en-US" dirty="0" smtClean="0"/>
              <a:t>Setup &amp; support for 4 live conference instances at RSC-E, 11 worldwide</a:t>
            </a:r>
          </a:p>
          <a:p>
            <a:pPr lvl="1"/>
            <a:r>
              <a:rPr lang="en-US" dirty="0" smtClean="0"/>
              <a:t>Substantial number of incidents requiring support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onsequences remain of gateway upgrade, web server upgrade and increased security</a:t>
            </a:r>
          </a:p>
          <a:p>
            <a:pPr lvl="2"/>
            <a:r>
              <a:rPr lang="en-US" dirty="0" smtClean="0"/>
              <a:t>Debugging of incidents is non-trivial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Publications</a:t>
            </a:r>
          </a:p>
          <a:p>
            <a:pPr lvl="1"/>
            <a:r>
              <a:rPr lang="en-US" dirty="0" smtClean="0"/>
              <a:t>18 additional conferences published</a:t>
            </a:r>
          </a:p>
          <a:p>
            <a:pPr lvl="1"/>
            <a:r>
              <a:rPr lang="en-US" dirty="0" smtClean="0"/>
              <a:t>Smooth procedure, nevertheless iterations required</a:t>
            </a:r>
          </a:p>
          <a:p>
            <a:pPr lvl="1"/>
            <a:r>
              <a:rPr lang="en-US" dirty="0" smtClean="0"/>
              <a:t>DOIs in all new proceedings now</a:t>
            </a:r>
          </a:p>
          <a:p>
            <a:pPr lvl="1"/>
            <a:r>
              <a:rPr lang="en-US" dirty="0" smtClean="0"/>
              <a:t>Most support issues are redirected to Volker </a:t>
            </a:r>
          </a:p>
          <a:p>
            <a:pPr lvl="2"/>
            <a:r>
              <a:rPr lang="en-US" dirty="0" smtClean="0"/>
              <a:t>Proceedings re-generation, references, DOIs, copyright,…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860-A508-49F8-A805-C970A7CEFED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3EEE-6CC9-4B37-97A5-028620819453}" type="slidenum">
              <a:rPr lang="en-US"/>
              <a:pPr/>
              <a:t>2</a:t>
            </a:fld>
            <a:endParaRPr lang="en-US"/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Support Activities of the </a:t>
            </a:r>
            <a:r>
              <a:rPr lang="en-GB" dirty="0" smtClean="0"/>
              <a:t>RSC-Europe</a:t>
            </a:r>
          </a:p>
          <a:p>
            <a:pPr lvl="1"/>
            <a:r>
              <a:rPr lang="fr-CH" dirty="0" smtClean="0"/>
              <a:t>SPMS </a:t>
            </a:r>
            <a:r>
              <a:rPr lang="fr-CH" dirty="0" err="1" smtClean="0"/>
              <a:t>Database</a:t>
            </a:r>
            <a:endParaRPr lang="fr-CH" dirty="0" smtClean="0"/>
          </a:p>
          <a:p>
            <a:pPr lvl="1"/>
            <a:r>
              <a:rPr lang="fr-CH" dirty="0" smtClean="0"/>
              <a:t>Web-</a:t>
            </a:r>
            <a:r>
              <a:rPr lang="fr-CH" dirty="0" err="1" smtClean="0"/>
              <a:t>publishing</a:t>
            </a:r>
            <a:endParaRPr lang="en-GB" dirty="0" smtClean="0"/>
          </a:p>
          <a:p>
            <a:r>
              <a:rPr lang="fr-CH" dirty="0" smtClean="0"/>
              <a:t>SPMS support </a:t>
            </a:r>
            <a:r>
              <a:rPr lang="fr-CH" dirty="0" err="1" smtClean="0"/>
              <a:t>activities</a:t>
            </a:r>
            <a:endParaRPr lang="en-GB" dirty="0" smtClean="0"/>
          </a:p>
          <a:p>
            <a:pPr lvl="1"/>
            <a:r>
              <a:rPr lang="en-GB" dirty="0" smtClean="0"/>
              <a:t>Lifetime </a:t>
            </a:r>
            <a:r>
              <a:rPr lang="en-GB" dirty="0"/>
              <a:t>of an SPMS Instance for a </a:t>
            </a:r>
            <a:r>
              <a:rPr lang="en-GB" dirty="0" smtClean="0"/>
              <a:t>Conference</a:t>
            </a:r>
          </a:p>
          <a:p>
            <a:pPr lvl="1"/>
            <a:r>
              <a:rPr lang="en-GB" dirty="0" smtClean="0"/>
              <a:t>SPMS Support: Instantiations </a:t>
            </a:r>
            <a:r>
              <a:rPr lang="en-GB" dirty="0"/>
              <a:t>since </a:t>
            </a:r>
            <a:r>
              <a:rPr lang="en-GB" dirty="0" smtClean="0"/>
              <a:t>last Team Meeting</a:t>
            </a:r>
            <a:endParaRPr lang="en-GB" dirty="0"/>
          </a:p>
          <a:p>
            <a:pPr lvl="1"/>
            <a:r>
              <a:rPr lang="en-US" dirty="0"/>
              <a:t>SPMS Incidents and Problems</a:t>
            </a:r>
            <a:endParaRPr lang="en-US" dirty="0" smtClean="0"/>
          </a:p>
          <a:p>
            <a:r>
              <a:rPr lang="en-US" dirty="0" err="1" smtClean="0"/>
              <a:t>JACoW</a:t>
            </a:r>
            <a:r>
              <a:rPr lang="en-US" dirty="0" smtClean="0"/>
              <a:t> Publications</a:t>
            </a:r>
            <a:endParaRPr lang="en-US" dirty="0"/>
          </a:p>
          <a:p>
            <a:pPr lvl="1"/>
            <a:r>
              <a:rPr lang="en-US" dirty="0"/>
              <a:t>A Reminder and Current </a:t>
            </a:r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Support issues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3EEE-6CC9-4B37-97A5-028620819453}" type="slidenum">
              <a:rPr lang="en-US"/>
              <a:pPr/>
              <a:t>3</a:t>
            </a:fld>
            <a:endParaRPr lang="en-US"/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Support Activities of the RSC-Europe</a:t>
            </a:r>
            <a:endParaRPr lang="en-US" dirty="0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SPMS Database Administrator</a:t>
            </a:r>
            <a:endParaRPr lang="en-US" dirty="0"/>
          </a:p>
          <a:p>
            <a:pPr lvl="1"/>
            <a:r>
              <a:rPr lang="en-US" dirty="0" smtClean="0"/>
              <a:t>Setup SPMS database instances for each conference, hosted by the Regional Support Centre </a:t>
            </a:r>
            <a:r>
              <a:rPr lang="en-US" dirty="0" smtClean="0"/>
              <a:t>Europe – requiring IT/DB DBA actions</a:t>
            </a:r>
            <a:endParaRPr lang="en-US" dirty="0" smtClean="0"/>
          </a:p>
          <a:p>
            <a:pPr lvl="1"/>
            <a:r>
              <a:rPr lang="en-US" dirty="0" smtClean="0"/>
              <a:t>Provide </a:t>
            </a:r>
            <a:r>
              <a:rPr lang="en-US" dirty="0" smtClean="0"/>
              <a:t>first-line technical </a:t>
            </a:r>
            <a:r>
              <a:rPr lang="en-US" dirty="0" smtClean="0"/>
              <a:t>support for SPMS questions, issues and </a:t>
            </a:r>
            <a:r>
              <a:rPr lang="en-US" dirty="0" smtClean="0"/>
              <a:t>problems – usually requiring 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line support from IT</a:t>
            </a:r>
            <a:endParaRPr lang="en-US" dirty="0" smtClean="0"/>
          </a:p>
          <a:p>
            <a:pPr lvl="1"/>
            <a:r>
              <a:rPr lang="en-US" dirty="0"/>
              <a:t>Ensure connectivity to RSC-NA and RSC-Asia via a unique bridging account to the central repository, for all their hosted conferences</a:t>
            </a:r>
          </a:p>
          <a:p>
            <a:pPr lvl="1"/>
            <a:r>
              <a:rPr lang="en-US" dirty="0" smtClean="0"/>
              <a:t>Interact and communicate with other SPMS DBAs at RSCs</a:t>
            </a:r>
          </a:p>
          <a:p>
            <a:endParaRPr lang="en-US" dirty="0" smtClean="0"/>
          </a:p>
          <a:p>
            <a:r>
              <a:rPr lang="en-US" dirty="0" err="1" smtClean="0"/>
              <a:t>JACoW</a:t>
            </a:r>
            <a:r>
              <a:rPr lang="en-US" dirty="0" smtClean="0"/>
              <a:t> Conference Proceedings Web-Publisher</a:t>
            </a:r>
            <a:endParaRPr lang="en-US" dirty="0"/>
          </a:p>
          <a:p>
            <a:pPr lvl="1"/>
            <a:r>
              <a:rPr lang="en-US" dirty="0" smtClean="0"/>
              <a:t>Receive, Check and Publish Conference Proceedings on </a:t>
            </a:r>
            <a:r>
              <a:rPr lang="en-US" dirty="0" err="1" smtClean="0"/>
              <a:t>JACoW</a:t>
            </a:r>
            <a:endParaRPr lang="en-US" dirty="0" smtClean="0"/>
          </a:p>
          <a:p>
            <a:pPr lvl="2"/>
            <a:r>
              <a:rPr lang="en-US" dirty="0" smtClean="0"/>
              <a:t>Files from zip on server @CERN, final quality check</a:t>
            </a:r>
          </a:p>
          <a:p>
            <a:pPr lvl="2"/>
            <a:r>
              <a:rPr lang="en-US" dirty="0" smtClean="0"/>
              <a:t>Update metadata &amp; news on jacow.org on server @</a:t>
            </a:r>
            <a:r>
              <a:rPr lang="en-US" dirty="0" err="1" smtClean="0"/>
              <a:t>Elettra</a:t>
            </a:r>
            <a:endParaRPr lang="en-US" dirty="0" smtClean="0"/>
          </a:p>
          <a:p>
            <a:pPr lvl="1"/>
            <a:r>
              <a:rPr lang="en-US" dirty="0" smtClean="0"/>
              <a:t>Provide technical support for website questions, issues and problems (mainly on search, find and to-be-corrected papers)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CB91-F877-413B-B2D7-39BCA51670B9}" type="slidenum">
              <a:rPr lang="en-US"/>
              <a:pPr/>
              <a:t>4</a:t>
            </a:fld>
            <a:endParaRPr lang="en-US"/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Lifetime of an SPMS Instance for a Conference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Creation after formal acceptance of Terms and Conditions</a:t>
            </a:r>
          </a:p>
          <a:p>
            <a:pPr lvl="1"/>
            <a:r>
              <a:rPr lang="en-US" dirty="0"/>
              <a:t>Creation of dedicated database account on </a:t>
            </a:r>
            <a:r>
              <a:rPr lang="en-US" dirty="0" err="1"/>
              <a:t>JACoW</a:t>
            </a:r>
            <a:r>
              <a:rPr lang="en-US" dirty="0"/>
              <a:t>-DB</a:t>
            </a:r>
          </a:p>
          <a:p>
            <a:pPr lvl="1"/>
            <a:r>
              <a:rPr lang="en-US" dirty="0"/>
              <a:t>Creation of database </a:t>
            </a:r>
            <a:r>
              <a:rPr lang="en-US" dirty="0" smtClean="0"/>
              <a:t>objects (latest SPMS version from SF)</a:t>
            </a:r>
            <a:endParaRPr lang="en-US" dirty="0"/>
          </a:p>
          <a:p>
            <a:pPr lvl="1"/>
            <a:r>
              <a:rPr lang="en-US" dirty="0"/>
              <a:t>Creation of web accessibility (Database Access </a:t>
            </a:r>
            <a:r>
              <a:rPr lang="en-US" dirty="0" smtClean="0"/>
              <a:t>Descriptors)</a:t>
            </a:r>
          </a:p>
          <a:p>
            <a:pPr lvl="1"/>
            <a:r>
              <a:rPr lang="en-US" dirty="0" smtClean="0"/>
              <a:t>Initial configuration (title, dates, logo, admin roles,…)</a:t>
            </a:r>
            <a:endParaRPr lang="en-US" dirty="0"/>
          </a:p>
          <a:p>
            <a:pPr lvl="1"/>
            <a:r>
              <a:rPr lang="en-US" dirty="0"/>
              <a:t>Hand over SPMS administration to conference coordinator</a:t>
            </a:r>
          </a:p>
          <a:p>
            <a:r>
              <a:rPr lang="en-US" dirty="0"/>
              <a:t>During the period of exploitation</a:t>
            </a:r>
          </a:p>
          <a:p>
            <a:pPr lvl="1"/>
            <a:r>
              <a:rPr lang="en-US" dirty="0" smtClean="0"/>
              <a:t>Access via web interfaces for Administrator and Users</a:t>
            </a:r>
            <a:endParaRPr lang="en-US" dirty="0"/>
          </a:p>
          <a:p>
            <a:pPr lvl="1"/>
            <a:r>
              <a:rPr lang="en-US" dirty="0"/>
              <a:t>Automatic synchronization with central repository</a:t>
            </a:r>
          </a:p>
          <a:p>
            <a:pPr lvl="1"/>
            <a:r>
              <a:rPr lang="en-US" dirty="0"/>
              <a:t>Assistance from </a:t>
            </a:r>
            <a:r>
              <a:rPr lang="en-US" dirty="0" smtClean="0"/>
              <a:t>Regional Support </a:t>
            </a:r>
            <a:r>
              <a:rPr lang="en-US" dirty="0"/>
              <a:t>C</a:t>
            </a:r>
            <a:r>
              <a:rPr lang="en-US" dirty="0" smtClean="0"/>
              <a:t>enter </a:t>
            </a:r>
            <a:r>
              <a:rPr lang="en-US" dirty="0"/>
              <a:t>and </a:t>
            </a:r>
            <a:r>
              <a:rPr lang="en-US" dirty="0" smtClean="0"/>
              <a:t>experts</a:t>
            </a:r>
          </a:p>
          <a:p>
            <a:pPr lvl="1"/>
            <a:r>
              <a:rPr lang="en-US" dirty="0" smtClean="0"/>
              <a:t>Feature requests (and bug reports) via tickets on </a:t>
            </a:r>
            <a:r>
              <a:rPr lang="en-US" dirty="0" err="1" smtClean="0"/>
              <a:t>SourceForge</a:t>
            </a:r>
            <a:endParaRPr lang="en-US" dirty="0"/>
          </a:p>
          <a:p>
            <a:r>
              <a:rPr lang="en-US" dirty="0"/>
              <a:t>After the conference</a:t>
            </a:r>
          </a:p>
          <a:p>
            <a:pPr lvl="1"/>
            <a:r>
              <a:rPr lang="en-US" dirty="0"/>
              <a:t>Conference proceedings generation</a:t>
            </a:r>
          </a:p>
          <a:p>
            <a:pPr lvl="1"/>
            <a:r>
              <a:rPr lang="en-US" dirty="0"/>
              <a:t>Repatriation: </a:t>
            </a:r>
            <a:r>
              <a:rPr lang="en-US" dirty="0" smtClean="0"/>
              <a:t>upload essential data; </a:t>
            </a:r>
            <a:r>
              <a:rPr lang="en-US" dirty="0"/>
              <a:t>library data extraction </a:t>
            </a:r>
            <a:r>
              <a:rPr lang="en-US" dirty="0" smtClean="0"/>
              <a:t>to Inspire</a:t>
            </a:r>
            <a:endParaRPr lang="en-US" dirty="0"/>
          </a:p>
          <a:p>
            <a:pPr lvl="1"/>
            <a:r>
              <a:rPr lang="en-US" dirty="0" smtClean="0"/>
              <a:t>Disable synchronization jobs; disable access to normal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/>
              <a:pPr/>
              <a:t>5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Support: Instantiations since Nov-2016</a:t>
            </a:r>
            <a:endParaRPr lang="en-US" dirty="0"/>
          </a:p>
        </p:txBody>
      </p:sp>
      <p:graphicFrame>
        <p:nvGraphicFramePr>
          <p:cNvPr id="329915" name="Group 18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784806"/>
              </p:ext>
            </p:extLst>
          </p:nvPr>
        </p:nvGraphicFramePr>
        <p:xfrm>
          <a:off x="228600" y="914400"/>
          <a:ext cx="8686800" cy="1689416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30-Nov-2016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ERL-2017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10.5.2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RSC Europe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6-Dec-2016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MEDSI-2018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10.5.2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RSC Europe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3-May-2017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COOL-2017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RSC Europe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6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8-Nov-2017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ECRIS-2018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RSC Europe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28550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819400" y="5804559"/>
            <a:ext cx="5774658" cy="8248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</a:rPr>
              <a:t>RSC Europe 			</a:t>
            </a:r>
            <a:r>
              <a:rPr lang="en-US" sz="1400" dirty="0" smtClean="0">
                <a:latin typeface="Arial Unicode MS" pitchFamily="34" charset="-128"/>
              </a:rPr>
              <a:t>hosted at </a:t>
            </a: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</a:rPr>
              <a:t>CERN</a:t>
            </a:r>
            <a:r>
              <a:rPr lang="en-US" sz="1400" dirty="0" smtClean="0">
                <a:latin typeface="Arial Unicode MS" pitchFamily="34" charset="-128"/>
              </a:rPr>
              <a:t>	managed by Ronny Billen </a:t>
            </a:r>
          </a:p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400" dirty="0" smtClean="0">
                <a:solidFill>
                  <a:srgbClr val="66FF33"/>
                </a:solidFill>
                <a:latin typeface="Arial Unicode MS" pitchFamily="34" charset="-128"/>
              </a:rPr>
              <a:t>RSC North-America 	</a:t>
            </a:r>
            <a:r>
              <a:rPr lang="en-US" sz="1400" dirty="0" smtClean="0">
                <a:latin typeface="Arial Unicode MS" pitchFamily="34" charset="-128"/>
              </a:rPr>
              <a:t>hosted at </a:t>
            </a:r>
            <a:r>
              <a:rPr lang="en-US" sz="1400" dirty="0" smtClean="0">
                <a:solidFill>
                  <a:srgbClr val="66FF33"/>
                </a:solidFill>
                <a:latin typeface="Arial Unicode MS" pitchFamily="34" charset="-128"/>
              </a:rPr>
              <a:t>FNAL</a:t>
            </a:r>
            <a:r>
              <a:rPr lang="en-US" sz="1400" dirty="0" smtClean="0">
                <a:latin typeface="Arial Unicode MS" pitchFamily="34" charset="-128"/>
              </a:rPr>
              <a:t>	managed by Matt Arena</a:t>
            </a:r>
          </a:p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400" dirty="0" smtClean="0">
                <a:solidFill>
                  <a:srgbClr val="FFFF00"/>
                </a:solidFill>
                <a:latin typeface="Arial Unicode MS" pitchFamily="34" charset="-128"/>
              </a:rPr>
              <a:t>RSC Asia 			</a:t>
            </a:r>
            <a:r>
              <a:rPr lang="en-US" sz="1400" dirty="0" smtClean="0">
                <a:latin typeface="Arial Unicode MS" pitchFamily="34" charset="-128"/>
              </a:rPr>
              <a:t>hosted at </a:t>
            </a:r>
            <a:r>
              <a:rPr lang="en-US" sz="1400" dirty="0" smtClean="0">
                <a:solidFill>
                  <a:srgbClr val="FFFF00"/>
                </a:solidFill>
                <a:latin typeface="Arial Unicode MS" pitchFamily="34" charset="-128"/>
              </a:rPr>
              <a:t>KEK</a:t>
            </a:r>
            <a:r>
              <a:rPr lang="en-US" sz="1400" dirty="0" smtClean="0">
                <a:latin typeface="Arial Unicode MS" pitchFamily="34" charset="-128"/>
              </a:rPr>
              <a:t>	managed by Takashi Kosuge</a:t>
            </a:r>
          </a:p>
        </p:txBody>
      </p:sp>
      <p:graphicFrame>
        <p:nvGraphicFramePr>
          <p:cNvPr id="9" name="Group 1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072683"/>
              </p:ext>
            </p:extLst>
          </p:nvPr>
        </p:nvGraphicFramePr>
        <p:xfrm>
          <a:off x="245732" y="2743200"/>
          <a:ext cx="8686800" cy="21859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SAP-2017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</a:rPr>
                        <a:t>RSC Asia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FLS-2018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</a:rPr>
                        <a:t>RSC Asia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HB-2018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  <a:sym typeface="Wingdings" pitchFamily="2" charset="2"/>
                        </a:rPr>
                        <a:t>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RSC Asia 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681815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LINAC 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  <a:sym typeface="Wingdings" pitchFamily="2" charset="2"/>
                        </a:rPr>
                        <a:t>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RSC Asia 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016088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PCaPAC-2018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  <a:sym typeface="Wingdings" pitchFamily="2" charset="2"/>
                        </a:rPr>
                        <a:t>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RSC Asia 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49029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</a:rPr>
                        <a:t>IPAC-2019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  <a:sym typeface="Wingdings" pitchFamily="2" charset="2"/>
                        </a:rPr>
                        <a:t>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Arial Unicode MS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+mn-ea"/>
                          <a:cs typeface="+mn-cs"/>
                        </a:rPr>
                        <a:t>RSC Asia 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2322"/>
                  </a:ext>
                </a:extLst>
              </a:tr>
            </a:tbl>
          </a:graphicData>
        </a:graphic>
      </p:graphicFrame>
      <p:graphicFrame>
        <p:nvGraphicFramePr>
          <p:cNvPr id="11" name="Group 1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1633340"/>
              </p:ext>
            </p:extLst>
          </p:nvPr>
        </p:nvGraphicFramePr>
        <p:xfrm>
          <a:off x="228600" y="5044440"/>
          <a:ext cx="8686800" cy="6619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 Unicode MS" pitchFamily="34" charset="-128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n-lt"/>
                        </a:rPr>
                        <a:t>FEL-2017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66FF33"/>
                          </a:solidFill>
                          <a:latin typeface="+mn-lt"/>
                        </a:rPr>
                        <a:t>RSC North-America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963" y="1143000"/>
            <a:ext cx="8807128" cy="5505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instances - status board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860-A508-49F8-A805-C970A7CEFED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81200" y="685800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https://oraweb.cern.ch/pls/jacow/conf_list.html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00200" y="1143000"/>
            <a:ext cx="609600" cy="228600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500051" y="4114800"/>
            <a:ext cx="609600" cy="228600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500051" y="1571115"/>
            <a:ext cx="609600" cy="228600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2743200" y="1247775"/>
            <a:ext cx="1676400" cy="264557"/>
          </a:xfrm>
          <a:prstGeom prst="wedgeRectCallout">
            <a:avLst>
              <a:gd name="adj1" fmla="val -82186"/>
              <a:gd name="adj2" fmla="val -46369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Synchronisation tag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2" name="Rectangular Callout 11"/>
          <p:cNvSpPr/>
          <p:nvPr/>
        </p:nvSpPr>
        <p:spPr bwMode="auto">
          <a:xfrm>
            <a:off x="2684463" y="1837253"/>
            <a:ext cx="1354137" cy="258247"/>
          </a:xfrm>
          <a:prstGeom prst="wedgeRectCallout">
            <a:avLst>
              <a:gd name="adj1" fmla="val -86082"/>
              <a:gd name="adj2" fmla="val -8587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Synchronized</a:t>
            </a:r>
            <a:r>
              <a:rPr kumimoji="0" lang="fr-CH" sz="12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!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3" name="Rectangular Callout 12"/>
          <p:cNvSpPr/>
          <p:nvPr/>
        </p:nvSpPr>
        <p:spPr bwMode="auto">
          <a:xfrm>
            <a:off x="2563539" y="4229100"/>
            <a:ext cx="1094061" cy="266700"/>
          </a:xfrm>
          <a:prstGeom prst="wedgeRectCallout">
            <a:avLst>
              <a:gd name="adj1" fmla="val -82186"/>
              <a:gd name="adj2" fmla="val -46369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rgbClr val="FF0000"/>
                </a:solidFill>
              </a:rPr>
              <a:t>Repatriated</a:t>
            </a:r>
            <a:r>
              <a:rPr lang="fr-CH" sz="1200" dirty="0" smtClean="0">
                <a:solidFill>
                  <a:srgbClr val="FF0000"/>
                </a:solidFill>
              </a:rPr>
              <a:t> !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8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F157-A4BD-4E7F-AFE2-F4E07DE911D4}" type="slidenum">
              <a:rPr lang="en-US"/>
              <a:pPr/>
              <a:t>7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Incidents </a:t>
            </a:r>
            <a:r>
              <a:rPr lang="en-US" dirty="0"/>
              <a:t>and </a:t>
            </a:r>
            <a:r>
              <a:rPr lang="en-US" dirty="0" smtClean="0"/>
              <a:t>Problems (1/2)</a:t>
            </a:r>
            <a:endParaRPr lang="en-US" dirty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Difficult to debug – consequence of increased security</a:t>
            </a:r>
          </a:p>
          <a:p>
            <a:pPr lvl="1"/>
            <a:r>
              <a:rPr lang="en-US" dirty="0" smtClean="0"/>
              <a:t>Need to be within CERN firewall</a:t>
            </a:r>
          </a:p>
          <a:p>
            <a:pPr lvl="1"/>
            <a:r>
              <a:rPr lang="en-US" dirty="0" smtClean="0"/>
              <a:t>Registered Matt to have a CERN account</a:t>
            </a:r>
          </a:p>
          <a:p>
            <a:pPr lvl="1"/>
            <a:r>
              <a:rPr lang="en-US" dirty="0" smtClean="0"/>
              <a:t>Oracle errors obscured by additional layer </a:t>
            </a:r>
            <a:r>
              <a:rPr lang="en-US" dirty="0" smtClean="0"/>
              <a:t>of </a:t>
            </a:r>
            <a:r>
              <a:rPr lang="en-US" dirty="0" smtClean="0"/>
              <a:t>the application Server</a:t>
            </a:r>
            <a:endParaRPr lang="en-US" dirty="0"/>
          </a:p>
          <a:p>
            <a:r>
              <a:rPr lang="en-US" dirty="0" smtClean="0"/>
              <a:t>IPAC’17 error messages</a:t>
            </a:r>
          </a:p>
          <a:p>
            <a:pPr lvl="1"/>
            <a:r>
              <a:rPr lang="en-US" dirty="0" smtClean="0"/>
              <a:t>Reserved word “add”, Matt modified all instances</a:t>
            </a:r>
          </a:p>
          <a:p>
            <a:pPr lvl="1"/>
            <a:r>
              <a:rPr lang="en-US" dirty="0" smtClean="0"/>
              <a:t>Access problems: page level privileges</a:t>
            </a:r>
          </a:p>
          <a:p>
            <a:pPr lvl="1"/>
            <a:r>
              <a:rPr lang="en-US" dirty="0" smtClean="0"/>
              <a:t>Unable to delete wrong profile: manual intervention by Matt</a:t>
            </a:r>
          </a:p>
          <a:p>
            <a:r>
              <a:rPr lang="en-US" dirty="0" smtClean="0"/>
              <a:t>Multiple ICFA ABDW per year (HB, FLS in 2018)</a:t>
            </a:r>
          </a:p>
          <a:p>
            <a:pPr lvl="1"/>
            <a:r>
              <a:rPr lang="en-US" dirty="0" smtClean="0"/>
              <a:t>Single classification inhibits initial sync</a:t>
            </a:r>
          </a:p>
          <a:p>
            <a:pPr lvl="1"/>
            <a:r>
              <a:rPr lang="en-US" dirty="0" smtClean="0"/>
              <a:t>Sub-classification?</a:t>
            </a:r>
          </a:p>
          <a:p>
            <a:r>
              <a:rPr lang="en-US" dirty="0" smtClean="0"/>
              <a:t>Export IPAC’17 into test instance not straightforward</a:t>
            </a:r>
          </a:p>
          <a:p>
            <a:pPr lvl="1"/>
            <a:r>
              <a:rPr lang="en-US" dirty="0" smtClean="0"/>
              <a:t>IT/DB required, still problematic</a:t>
            </a:r>
          </a:p>
          <a:p>
            <a:r>
              <a:rPr lang="en-US" dirty="0" smtClean="0"/>
              <a:t>Network problem towards cluster at </a:t>
            </a:r>
            <a:r>
              <a:rPr lang="en-US" dirty="0" smtClean="0"/>
              <a:t>CERN (Apr 2017)</a:t>
            </a:r>
            <a:endParaRPr lang="en-US" dirty="0" smtClean="0"/>
          </a:p>
          <a:p>
            <a:pPr lvl="1"/>
            <a:r>
              <a:rPr lang="en-US" dirty="0" smtClean="0"/>
              <a:t>Solved by IT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GB" dirty="0" smtClean="0"/>
          </a:p>
          <a:p>
            <a:pPr marL="45720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F157-A4BD-4E7F-AFE2-F4E07DE911D4}" type="slidenum">
              <a:rPr lang="en-US"/>
              <a:pPr/>
              <a:t>8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Incidents </a:t>
            </a:r>
            <a:r>
              <a:rPr lang="en-US" dirty="0"/>
              <a:t>and </a:t>
            </a:r>
            <a:r>
              <a:rPr lang="en-US" dirty="0" smtClean="0"/>
              <a:t>Problems (2/2)</a:t>
            </a:r>
            <a:endParaRPr lang="en-US" dirty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 e-mails resent</a:t>
            </a:r>
          </a:p>
          <a:p>
            <a:pPr lvl="1"/>
            <a:r>
              <a:rPr lang="en-US" dirty="0" smtClean="0"/>
              <a:t>E-mail jobs were running on old </a:t>
            </a:r>
            <a:r>
              <a:rPr lang="en-US" dirty="0" smtClean="0"/>
              <a:t>conferences (EPAC’08, EPAC’06)</a:t>
            </a:r>
            <a:endParaRPr lang="en-US" dirty="0"/>
          </a:p>
          <a:p>
            <a:pPr lvl="1"/>
            <a:r>
              <a:rPr lang="en-US" dirty="0" smtClean="0"/>
              <a:t>Stopped all </a:t>
            </a:r>
            <a:r>
              <a:rPr lang="en-US" dirty="0" smtClean="0"/>
              <a:t>jobs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FEL’17 profile and affiliation problems</a:t>
            </a:r>
          </a:p>
          <a:p>
            <a:pPr lvl="1"/>
            <a:r>
              <a:rPr lang="en-US" dirty="0" smtClean="0"/>
              <a:t>Erroneous privileges fixed by Matt</a:t>
            </a:r>
          </a:p>
          <a:p>
            <a:pPr lvl="1"/>
            <a:r>
              <a:rPr lang="en-US" dirty="0" smtClean="0"/>
              <a:t>Password reset doesn’t work (upgraded web configuration), reset in central </a:t>
            </a:r>
            <a:r>
              <a:rPr lang="en-US" dirty="0" smtClean="0"/>
              <a:t>repository</a:t>
            </a:r>
          </a:p>
          <a:p>
            <a:pPr lvl="1"/>
            <a:endParaRPr lang="en-US" dirty="0" smtClean="0"/>
          </a:p>
          <a:p>
            <a:r>
              <a:rPr lang="en-US" dirty="0"/>
              <a:t>IPAC’18 profile and affiliation problems</a:t>
            </a:r>
          </a:p>
          <a:p>
            <a:pPr lvl="1"/>
            <a:r>
              <a:rPr lang="en-US" dirty="0" smtClean="0"/>
              <a:t>Workaround by providing admin role to Todd</a:t>
            </a:r>
          </a:p>
          <a:p>
            <a:pPr lvl="1"/>
            <a:r>
              <a:rPr lang="en-US" dirty="0" smtClean="0"/>
              <a:t>Configuration security setting issue (CERN ticket issued)</a:t>
            </a:r>
          </a:p>
          <a:p>
            <a:pPr lvl="1"/>
            <a:r>
              <a:rPr lang="en-US" dirty="0" smtClean="0"/>
              <a:t>Web server does not allow Form actions: Matt modified all screens writing to central repository (August 2017)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GB" dirty="0" smtClean="0"/>
          </a:p>
          <a:p>
            <a:pPr marL="45720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9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Nov 2017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JACoW Regional Support Center Europe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/>
              <a:pPr/>
              <a:t>9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JACoW</a:t>
            </a:r>
            <a:r>
              <a:rPr lang="en-US" dirty="0" smtClean="0"/>
              <a:t> Publications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28600" y="762000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Ø"/>
              <a:defRPr sz="2200">
                <a:solidFill>
                  <a:srgbClr val="FFFF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2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600">
                <a:solidFill>
                  <a:schemeClr val="tx2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9pPr>
          </a:lstStyle>
          <a:p>
            <a:r>
              <a:rPr lang="en-US" dirty="0" err="1" smtClean="0"/>
              <a:t>JACoW’s</a:t>
            </a:r>
            <a:r>
              <a:rPr lang="en-US" dirty="0" smtClean="0"/>
              <a:t> Mission = Publishing Conference Proceedings </a:t>
            </a:r>
          </a:p>
          <a:p>
            <a:pPr lvl="1"/>
            <a:r>
              <a:rPr lang="en-US" dirty="0" smtClean="0"/>
              <a:t>Currently 197  conferences published (~133GB)</a:t>
            </a:r>
          </a:p>
          <a:p>
            <a:pPr lvl="1"/>
            <a:r>
              <a:rPr lang="en-US" dirty="0" smtClean="0"/>
              <a:t>18 since the last Team </a:t>
            </a:r>
            <a:r>
              <a:rPr lang="en-US" dirty="0" smtClean="0"/>
              <a:t>Meeting</a:t>
            </a:r>
          </a:p>
          <a:p>
            <a:pPr lvl="2"/>
            <a:r>
              <a:rPr lang="en-US" dirty="0" smtClean="0"/>
              <a:t>Of which 7 scanned, processed LINAC proceedings from the ‘60-ies</a:t>
            </a:r>
            <a:endParaRPr lang="en-US" dirty="0" smtClean="0"/>
          </a:p>
          <a:p>
            <a:pPr lvl="1"/>
            <a:r>
              <a:rPr lang="en-US" dirty="0" smtClean="0"/>
              <a:t>DOIs provided </a:t>
            </a:r>
            <a:r>
              <a:rPr lang="en-US" dirty="0" smtClean="0"/>
              <a:t>for each of the recent conferences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241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Cascade">
  <a:themeElements>
    <a:clrScheme name="Cascade 11">
      <a:dk1>
        <a:srgbClr val="FFFFCC"/>
      </a:dk1>
      <a:lt1>
        <a:srgbClr val="FFFFFF"/>
      </a:lt1>
      <a:dk2>
        <a:srgbClr val="000039"/>
      </a:dk2>
      <a:lt2>
        <a:srgbClr val="FFFFFF"/>
      </a:lt2>
      <a:accent1>
        <a:srgbClr val="0078F0"/>
      </a:accent1>
      <a:accent2>
        <a:srgbClr val="CCECFF"/>
      </a:accent2>
      <a:accent3>
        <a:srgbClr val="AAAAAE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Verdana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10">
        <a:dk1>
          <a:srgbClr val="FFFFCC"/>
        </a:dk1>
        <a:lt1>
          <a:srgbClr val="FFFFFF"/>
        </a:lt1>
        <a:dk2>
          <a:srgbClr val="000033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AD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11">
        <a:dk1>
          <a:srgbClr val="FFFFCC"/>
        </a:dk1>
        <a:lt1>
          <a:srgbClr val="FFFFFF"/>
        </a:lt1>
        <a:dk2>
          <a:srgbClr val="000039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AE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63576</TotalTime>
  <Words>1108</Words>
  <Application>Microsoft Office PowerPoint</Application>
  <PresentationFormat>On-screen Show (4:3)</PresentationFormat>
  <Paragraphs>370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 Unicode MS</vt:lpstr>
      <vt:lpstr>Arial</vt:lpstr>
      <vt:lpstr>Verdana</vt:lpstr>
      <vt:lpstr>Wingdings</vt:lpstr>
      <vt:lpstr>Cascade</vt:lpstr>
      <vt:lpstr>JACoW Support for SPMS and Conference Proceedings at the Regional Support Center - Europe </vt:lpstr>
      <vt:lpstr>Outline</vt:lpstr>
      <vt:lpstr>Support Activities of the RSC-Europe</vt:lpstr>
      <vt:lpstr>Lifetime of an SPMS Instance for a Conference</vt:lpstr>
      <vt:lpstr>SPMS Support: Instantiations since Nov-2016</vt:lpstr>
      <vt:lpstr>SPMS instances - status board</vt:lpstr>
      <vt:lpstr>SPMS Incidents and Problems (1/2)</vt:lpstr>
      <vt:lpstr>SPMS Incidents and Problems (2/2)</vt:lpstr>
      <vt:lpstr>JACoW Publications</vt:lpstr>
      <vt:lpstr>PowerPoint Presentation</vt:lpstr>
      <vt:lpstr>DOIs</vt:lpstr>
      <vt:lpstr>JACoW Publication Incidents and Questions</vt:lpstr>
      <vt:lpstr>Conclusions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SPMS Regional Support Centre Activities in Europe and JACoW website</dc:title>
  <dc:subject>Presentation at JACoW Team Meeting in Tsukuba</dc:subject>
  <dc:creator>Ronny BILLEN</dc:creator>
  <cp:lastModifiedBy>Ronny Billen</cp:lastModifiedBy>
  <cp:revision>1421</cp:revision>
  <dcterms:created xsi:type="dcterms:W3CDTF">2006-10-20T13:38:19Z</dcterms:created>
  <dcterms:modified xsi:type="dcterms:W3CDTF">2017-11-26T05:04:00Z</dcterms:modified>
</cp:coreProperties>
</file>