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82" r:id="rId3"/>
    <p:sldId id="285" r:id="rId4"/>
    <p:sldId id="289" r:id="rId5"/>
    <p:sldId id="269" r:id="rId6"/>
    <p:sldId id="280" r:id="rId7"/>
    <p:sldId id="281" r:id="rId8"/>
    <p:sldId id="258" r:id="rId9"/>
    <p:sldId id="265" r:id="rId10"/>
    <p:sldId id="277" r:id="rId11"/>
    <p:sldId id="263" r:id="rId12"/>
    <p:sldId id="274" r:id="rId13"/>
    <p:sldId id="286" r:id="rId14"/>
    <p:sldId id="287" r:id="rId15"/>
    <p:sldId id="288" r:id="rId16"/>
    <p:sldId id="283" r:id="rId17"/>
    <p:sldId id="272" r:id="rId18"/>
    <p:sldId id="273" r:id="rId19"/>
    <p:sldId id="271" r:id="rId20"/>
    <p:sldId id="266" r:id="rId21"/>
    <p:sldId id="275" r:id="rId22"/>
    <p:sldId id="278" r:id="rId2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9B8B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7" autoAdjust="0"/>
    <p:restoredTop sz="94224" autoAdjust="0"/>
  </p:normalViewPr>
  <p:slideViewPr>
    <p:cSldViewPr>
      <p:cViewPr>
        <p:scale>
          <a:sx n="125" d="100"/>
          <a:sy n="125" d="100"/>
        </p:scale>
        <p:origin x="-125" y="-5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2769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6944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4363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69441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16196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593206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4870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0848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65288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157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55355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FF0FA-D3A8-41DD-A738-9E3229F75126}" type="datetimeFigureOut">
              <a:rPr lang="en-AU" smtClean="0"/>
              <a:t>7/12/2018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0A385-119E-4862-992E-9B9E394179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7408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microsoft.com/office/2007/relationships/hdphoto" Target="../media/hdphoto4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0" t="27778" r="5723" b="10592"/>
          <a:stretch/>
        </p:blipFill>
        <p:spPr>
          <a:xfrm rot="5400000">
            <a:off x="4529319" y="1209316"/>
            <a:ext cx="3627940" cy="2001622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/>
          <a:stretch/>
        </p:blipFill>
        <p:spPr bwMode="auto">
          <a:xfrm>
            <a:off x="-9768" y="164078"/>
            <a:ext cx="5147756" cy="3861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8" t="5617" r="12445" b="5971"/>
          <a:stretch/>
        </p:blipFill>
        <p:spPr bwMode="auto">
          <a:xfrm>
            <a:off x="2870244" y="4024094"/>
            <a:ext cx="4006012" cy="2654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8" y="4025126"/>
            <a:ext cx="2431604" cy="2431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-12204" y="0"/>
            <a:ext cx="9156204" cy="3961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-13652" y="6454114"/>
            <a:ext cx="9156204" cy="3961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37" t="24238" b="24700"/>
          <a:stretch/>
        </p:blipFill>
        <p:spPr bwMode="auto">
          <a:xfrm>
            <a:off x="7460483" y="379228"/>
            <a:ext cx="1683781" cy="1726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dbu\AppData\Local\Temp\Image from iOS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201" y="2330274"/>
            <a:ext cx="1651799" cy="412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15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403648" y="1556792"/>
            <a:ext cx="6401028" cy="4707758"/>
            <a:chOff x="1680466" y="1628799"/>
            <a:chExt cx="5267798" cy="3834165"/>
          </a:xfrm>
        </p:grpSpPr>
        <p:pic>
          <p:nvPicPr>
            <p:cNvPr id="12292" name="Picture 4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466" y="1628799"/>
              <a:ext cx="5267798" cy="3834165"/>
            </a:xfrm>
            <a:prstGeom prst="rect">
              <a:avLst/>
            </a:prstGeom>
            <a:noFill/>
            <a:ln>
              <a:noFill/>
            </a:ln>
            <a:effectLst>
              <a:softEdge rad="406400"/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0A0200"/>
                </a:clrFrom>
                <a:clrTo>
                  <a:srgbClr val="0A0200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94" b="93814" l="9653" r="8996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03910">
              <a:off x="2995865" y="2677621"/>
              <a:ext cx="3087946" cy="231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144016" y="116632"/>
            <a:ext cx="882047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dirty="0" smtClean="0"/>
              <a:t>JACoW Team Meeting Planning</a:t>
            </a:r>
          </a:p>
          <a:p>
            <a:pPr algn="ctr"/>
            <a:r>
              <a:rPr lang="en-AU" sz="2800" dirty="0"/>
              <a:t>Vancouver </a:t>
            </a:r>
            <a:r>
              <a:rPr lang="en-AU" sz="2800" dirty="0" smtClean="0"/>
              <a:t>IPAC’18</a:t>
            </a:r>
          </a:p>
          <a:p>
            <a:pPr algn="ctr"/>
            <a:r>
              <a:rPr lang="en-AU" sz="2800" dirty="0" smtClean="0"/>
              <a:t>Melbourne IPAC’19</a:t>
            </a:r>
            <a:endParaRPr lang="en-AU" sz="2800" dirty="0"/>
          </a:p>
        </p:txBody>
      </p:sp>
      <p:pic>
        <p:nvPicPr>
          <p:cNvPr id="4098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588367"/>
            <a:ext cx="576064" cy="564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6120" y="1153001"/>
            <a:ext cx="514112" cy="51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6093296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 smtClean="0"/>
              <a:t>Who Will be Our Next Host???</a:t>
            </a:r>
          </a:p>
          <a:p>
            <a:pPr algn="ctr"/>
            <a:r>
              <a:rPr lang="en-AU" dirty="0" smtClean="0"/>
              <a:t>Who would like to help plan the next meeting????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57111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2670"/>
            <a:ext cx="8229600" cy="1143000"/>
          </a:xfrm>
        </p:spPr>
        <p:txBody>
          <a:bodyPr/>
          <a:lstStyle/>
          <a:p>
            <a:r>
              <a:rPr lang="en-AU" dirty="0" smtClean="0"/>
              <a:t>Areas of Focus</a:t>
            </a:r>
            <a:endParaRPr lang="en-AU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67544" y="404664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7544" y="1412776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6275040" cy="4259765"/>
          </a:xfrm>
        </p:spPr>
        <p:txBody>
          <a:bodyPr>
            <a:normAutofit fontScale="85000" lnSpcReduction="10000"/>
          </a:bodyPr>
          <a:lstStyle/>
          <a:p>
            <a:r>
              <a:rPr lang="en-AU" dirty="0" smtClean="0"/>
              <a:t>How to work with the wiki</a:t>
            </a:r>
          </a:p>
          <a:p>
            <a:r>
              <a:rPr lang="en-AU" dirty="0" smtClean="0"/>
              <a:t>Refereeing in SPMS recent experiences</a:t>
            </a:r>
          </a:p>
          <a:p>
            <a:r>
              <a:rPr lang="en-AU" dirty="0" err="1" smtClean="0"/>
              <a:t>Indico</a:t>
            </a:r>
            <a:r>
              <a:rPr lang="en-AU" dirty="0" smtClean="0"/>
              <a:t> Latest developments </a:t>
            </a:r>
          </a:p>
          <a:p>
            <a:r>
              <a:rPr lang="en-AU" sz="3000" dirty="0" smtClean="0"/>
              <a:t>Updates, Templates, Editing, Transparency Conversion, Mobile App, etc.</a:t>
            </a:r>
          </a:p>
          <a:p>
            <a:r>
              <a:rPr lang="en-AU" sz="3000" dirty="0" smtClean="0"/>
              <a:t>IPAC’18 Experiences, lessons learned</a:t>
            </a:r>
          </a:p>
          <a:p>
            <a:r>
              <a:rPr lang="en-AU" sz="3000" dirty="0" smtClean="0"/>
              <a:t>Past, Present, and Future JACoW Conferences </a:t>
            </a:r>
          </a:p>
          <a:p>
            <a:r>
              <a:rPr lang="en-AU" sz="3000" dirty="0" smtClean="0"/>
              <a:t>Welcoming and transitioning new members of the JACoW team </a:t>
            </a:r>
          </a:p>
        </p:txBody>
      </p:sp>
      <p:pic>
        <p:nvPicPr>
          <p:cNvPr id="8" name="Picture 2" descr="Peer Review 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292" y="1772817"/>
            <a:ext cx="2467245" cy="1584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dico c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3933056"/>
            <a:ext cx="1656183" cy="678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Image result for work in progres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7" y="3891195"/>
            <a:ext cx="720080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5" descr="Image result for conference mobile app  ipac'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6894" y="4805318"/>
            <a:ext cx="116759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74" b="100000" l="3667" r="99667">
                        <a14:foregroundMark x1="12933" y1="24566" x2="12933" y2="34864"/>
                        <a14:foregroundMark x1="22000" y1="19479" x2="22000" y2="32258"/>
                        <a14:foregroundMark x1="41267" y1="23201" x2="43400" y2="32878"/>
                        <a14:foregroundMark x1="68800" y1="27916" x2="68600" y2="35608"/>
                        <a14:foregroundMark x1="74933" y1="27543" x2="77800" y2="33251"/>
                        <a14:foregroundMark x1="34933" y1="80521" x2="36933" y2="73821"/>
                        <a14:foregroundMark x1="87533" y1="50993" x2="91467" y2="54715"/>
                        <a14:foregroundMark x1="83600" y1="48635" x2="62667" y2="41563"/>
                        <a14:backgroundMark x1="53831" y1="74818" x2="90177" y2="86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24" y="5291656"/>
            <a:ext cx="2115290" cy="1136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177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5700" y="-162272"/>
            <a:ext cx="8229600" cy="1143000"/>
          </a:xfrm>
        </p:spPr>
        <p:txBody>
          <a:bodyPr/>
          <a:lstStyle/>
          <a:p>
            <a:r>
              <a:rPr lang="en-AU" dirty="0" smtClean="0"/>
              <a:t>Education Goal</a:t>
            </a:r>
            <a:endParaRPr lang="en-AU" dirty="0"/>
          </a:p>
        </p:txBody>
      </p:sp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1987" y="880657"/>
            <a:ext cx="4186238" cy="1929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5" name="Straight Connector 14"/>
          <p:cNvCxnSpPr/>
          <p:nvPr/>
        </p:nvCxnSpPr>
        <p:spPr>
          <a:xfrm>
            <a:off x="0" y="3140968"/>
            <a:ext cx="9144000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44" b="10387"/>
          <a:stretch/>
        </p:blipFill>
        <p:spPr>
          <a:xfrm>
            <a:off x="683568" y="3212976"/>
            <a:ext cx="7776864" cy="35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0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Feedback on Programme</a:t>
            </a:r>
            <a:br>
              <a:rPr lang="en-AU" dirty="0" smtClean="0"/>
            </a:br>
            <a:r>
              <a:rPr lang="en-AU" dirty="0" smtClean="0"/>
              <a:t>Kick-off Session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599183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Group 1</a:t>
            </a:r>
            <a:endParaRPr lang="en-A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1608446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Group 2</a:t>
            </a:r>
            <a:endParaRPr lang="en-A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921244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Group 3</a:t>
            </a:r>
            <a:endParaRPr lang="en-A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2072" y="3921244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Group 4</a:t>
            </a:r>
            <a:endParaRPr lang="en-AU" sz="2400" b="1" dirty="0"/>
          </a:p>
        </p:txBody>
      </p:sp>
      <p:pic>
        <p:nvPicPr>
          <p:cNvPr id="5122" name="Picture 2" descr="\\fianna\dbu\My Documents\JACoW\Team Meeting 2018\Presentations\Images\jok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8714" y="10716"/>
            <a:ext cx="2004129" cy="15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128586"/>
            <a:ext cx="2164741" cy="16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160" y="2204864"/>
            <a:ext cx="2164741" cy="16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469740"/>
            <a:ext cx="2164741" cy="16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57928"/>
            <a:ext cx="2164741" cy="1623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53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Feedback on Programme</a:t>
            </a:r>
            <a:br>
              <a:rPr lang="en-AU" dirty="0" smtClean="0"/>
            </a:br>
            <a:r>
              <a:rPr lang="en-AU" dirty="0" smtClean="0"/>
              <a:t>Working Groups</a:t>
            </a:r>
            <a:endParaRPr lang="en-AU" dirty="0"/>
          </a:p>
        </p:txBody>
      </p:sp>
      <p:sp>
        <p:nvSpPr>
          <p:cNvPr id="5" name="TextBox 4"/>
          <p:cNvSpPr txBox="1"/>
          <p:nvPr/>
        </p:nvSpPr>
        <p:spPr>
          <a:xfrm>
            <a:off x="539552" y="1599183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Wiki Help</a:t>
            </a:r>
            <a:endParaRPr lang="en-AU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4860032" y="1608446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IT Setup</a:t>
            </a:r>
            <a:endParaRPr lang="en-A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39552" y="3645024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Mobile App</a:t>
            </a:r>
            <a:endParaRPr lang="en-A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4872072" y="3645024"/>
            <a:ext cx="3600400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JACoW Template</a:t>
            </a:r>
            <a:endParaRPr lang="en-A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539552" y="5622127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Need to co-opt new and old team members into attending at least 1 working group per meeting?</a:t>
            </a:r>
            <a:endParaRPr lang="en-AU" dirty="0"/>
          </a:p>
        </p:txBody>
      </p:sp>
      <p:pic>
        <p:nvPicPr>
          <p:cNvPr id="12" name="Picture 15" descr="Image result for conference mobile app  ipac'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935213"/>
            <a:ext cx="1167594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17" y="4575119"/>
            <a:ext cx="1787725" cy="961796"/>
          </a:xfrm>
          <a:prstGeom prst="rect">
            <a:avLst/>
          </a:prstGeom>
        </p:spPr>
      </p:pic>
      <p:pic>
        <p:nvPicPr>
          <p:cNvPr id="6146" name="Picture 2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44" y="2101122"/>
            <a:ext cx="2028056" cy="1521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0172" y="4496510"/>
            <a:ext cx="1296144" cy="1119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66" t="35111" r="23750" b="7407"/>
          <a:stretch/>
        </p:blipFill>
        <p:spPr bwMode="auto">
          <a:xfrm>
            <a:off x="6306316" y="4155886"/>
            <a:ext cx="2048272" cy="1259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:\DCIM\103MSDCF\DSC0030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" b="7272"/>
          <a:stretch/>
        </p:blipFill>
        <p:spPr bwMode="auto">
          <a:xfrm>
            <a:off x="1091632" y="2060848"/>
            <a:ext cx="2591888" cy="157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488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 smtClean="0"/>
              <a:t>Stake </a:t>
            </a:r>
            <a:r>
              <a:rPr lang="en-AU" dirty="0"/>
              <a:t>H</a:t>
            </a:r>
            <a:r>
              <a:rPr lang="en-AU" dirty="0" smtClean="0"/>
              <a:t>older Feedback</a:t>
            </a:r>
            <a:endParaRPr lang="en-AU" dirty="0"/>
          </a:p>
        </p:txBody>
      </p:sp>
      <p:pic>
        <p:nvPicPr>
          <p:cNvPr id="2050" name="Picture 2" descr="D:\DCIM\103MSDCF\DSC003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99606"/>
            <a:ext cx="6912768" cy="4593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04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Feedback on Programme</a:t>
            </a:r>
            <a:br>
              <a:rPr lang="en-AU" dirty="0" smtClean="0"/>
            </a:br>
            <a:r>
              <a:rPr lang="en-AU" dirty="0" smtClean="0"/>
              <a:t>Poster Session (22)</a:t>
            </a:r>
            <a:endParaRPr lang="en-AU" dirty="0"/>
          </a:p>
        </p:txBody>
      </p:sp>
      <p:pic>
        <p:nvPicPr>
          <p:cNvPr id="3075" name="Picture 3" descr="D:\DCIM\103MSDCF\DSC004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80" y="4005065"/>
            <a:ext cx="4293212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DCIM\103MSDCF\DSC0036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3" r="9692"/>
          <a:stretch/>
        </p:blipFill>
        <p:spPr bwMode="auto">
          <a:xfrm rot="16200000">
            <a:off x="6417768" y="1278831"/>
            <a:ext cx="3060186" cy="2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DCIM\103MSDCF\DSC0035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88859" y="4788085"/>
            <a:ext cx="2520000" cy="1674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DCIM\103MSDCF\DSC00402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65" r="9584"/>
          <a:stretch/>
        </p:blipFill>
        <p:spPr bwMode="auto">
          <a:xfrm>
            <a:off x="19060" y="1412776"/>
            <a:ext cx="4882500" cy="2961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2289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Feedback on Programme</a:t>
            </a:r>
            <a:br>
              <a:rPr lang="en-AU" dirty="0"/>
            </a:br>
            <a:r>
              <a:rPr lang="en-AU" dirty="0" smtClean="0"/>
              <a:t>1-on-1 Meeting Times and Facilities</a:t>
            </a:r>
            <a:endParaRPr lang="en-AU" dirty="0"/>
          </a:p>
        </p:txBody>
      </p:sp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6" y="1531784"/>
            <a:ext cx="9048750" cy="508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67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DCIM\103MSDCF\DSC0028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33" t="23827" r="25962" b="29565"/>
          <a:stretch/>
        </p:blipFill>
        <p:spPr bwMode="auto">
          <a:xfrm>
            <a:off x="827585" y="4430145"/>
            <a:ext cx="3600401" cy="2402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788025" y="1194780"/>
            <a:ext cx="36004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err="1" smtClean="0"/>
              <a:t>PitStop</a:t>
            </a:r>
            <a:endParaRPr lang="en-AU" sz="24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AU" dirty="0"/>
              <a:t>Feedback on Programme</a:t>
            </a:r>
            <a:br>
              <a:rPr lang="en-AU" dirty="0"/>
            </a:br>
            <a:r>
              <a:rPr lang="en-AU" dirty="0" smtClean="0"/>
              <a:t>Tutorials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827584" y="1200566"/>
            <a:ext cx="36004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Advanced LaTeX</a:t>
            </a:r>
            <a:endParaRPr lang="en-A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7585" y="3979177"/>
            <a:ext cx="3600400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Indico</a:t>
            </a:r>
          </a:p>
        </p:txBody>
      </p:sp>
      <p:pic>
        <p:nvPicPr>
          <p:cNvPr id="19" name="Picture 2" descr="Image result for indico cer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989" y="5661248"/>
            <a:ext cx="2825589" cy="1157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776481" y="3975447"/>
            <a:ext cx="3611544" cy="461665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/>
              <a:t>Slide Conversion</a:t>
            </a:r>
            <a:endParaRPr lang="en-AU" sz="2400" b="1" dirty="0"/>
          </a:p>
        </p:txBody>
      </p:sp>
      <p:pic>
        <p:nvPicPr>
          <p:cNvPr id="5123" name="Picture 3" descr="D:\DCIM\103MSDCF\DSC003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4440842"/>
            <a:ext cx="3600000" cy="2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DCIM\103MSDCF\DSC0059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986" y="1588080"/>
            <a:ext cx="3600000" cy="2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DCIM\103MSDCF\DSC0060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481" y="1588399"/>
            <a:ext cx="3600000" cy="2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75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Feedback on Programme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Kick-off session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Work Groups?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One – on – one Times?</a:t>
            </a:r>
          </a:p>
          <a:p>
            <a:r>
              <a:rPr lang="en-AU" dirty="0" smtClean="0">
                <a:solidFill>
                  <a:schemeClr val="bg1">
                    <a:lumMod val="65000"/>
                  </a:schemeClr>
                </a:solidFill>
              </a:rPr>
              <a:t>Tutorials?</a:t>
            </a:r>
          </a:p>
          <a:p>
            <a:r>
              <a:rPr lang="en-AU" dirty="0" smtClean="0"/>
              <a:t>Overview talks detail</a:t>
            </a:r>
          </a:p>
          <a:p>
            <a:r>
              <a:rPr lang="en-AU" dirty="0" smtClean="0"/>
              <a:t>Sequence?</a:t>
            </a:r>
            <a:endParaRPr lang="en-AU" dirty="0"/>
          </a:p>
        </p:txBody>
      </p:sp>
      <p:pic>
        <p:nvPicPr>
          <p:cNvPr id="5124" name="Picture 4" descr="Image result for good and bad wallpape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56158" y="4032448"/>
            <a:ext cx="4687842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E7D5D1"/>
              </a:clrFrom>
              <a:clrTo>
                <a:srgbClr val="E7D5D1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63667" y1="29167" x2="59333" y2="61310"/>
                        <a14:foregroundMark x1="59000" y1="57143" x2="71667" y2="85714"/>
                        <a14:foregroundMark x1="77667" y1="78571" x2="83667" y2="8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502066"/>
            <a:ext cx="5112568" cy="286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6963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b="1" dirty="0" smtClean="0"/>
              <a:t>JACoW Team Meeting 2018</a:t>
            </a:r>
            <a:r>
              <a:rPr lang="en-AU" dirty="0" smtClean="0"/>
              <a:t/>
            </a:r>
            <a:br>
              <a:rPr lang="en-AU" dirty="0" smtClean="0"/>
            </a:br>
            <a:r>
              <a:rPr lang="en-AU" dirty="0" smtClean="0"/>
              <a:t>Cape Town, South Africa </a:t>
            </a:r>
            <a:endParaRPr lang="en-AU" dirty="0"/>
          </a:p>
        </p:txBody>
      </p:sp>
      <p:pic>
        <p:nvPicPr>
          <p:cNvPr id="2052" name="Picture 4" descr="Image result for ithemba lab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533" y="5661248"/>
            <a:ext cx="2618644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90" y="5661248"/>
            <a:ext cx="3082768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376" y="1556792"/>
            <a:ext cx="7056784" cy="39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47885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en-AU" dirty="0" smtClean="0"/>
              <a:t>Presentation Content?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/>
          </a:bodyPr>
          <a:lstStyle/>
          <a:p>
            <a:r>
              <a:rPr lang="en-AU" dirty="0" smtClean="0"/>
              <a:t>Wiki?</a:t>
            </a:r>
          </a:p>
          <a:p>
            <a:r>
              <a:rPr lang="en-AU" dirty="0" smtClean="0"/>
              <a:t>Details?</a:t>
            </a:r>
          </a:p>
          <a:p>
            <a:r>
              <a:rPr lang="en-AU" dirty="0" smtClean="0"/>
              <a:t>Pace?</a:t>
            </a:r>
          </a:p>
          <a:p>
            <a:r>
              <a:rPr lang="en-AU" dirty="0" smtClean="0"/>
              <a:t>Break Sizes?</a:t>
            </a:r>
          </a:p>
          <a:p>
            <a:r>
              <a:rPr lang="en-AU" dirty="0" err="1" smtClean="0"/>
              <a:t>Etc</a:t>
            </a:r>
            <a:r>
              <a:rPr lang="en-AU" dirty="0" smtClean="0"/>
              <a:t>…?</a:t>
            </a:r>
          </a:p>
          <a:p>
            <a:endParaRPr lang="en-AU" dirty="0" smtClean="0"/>
          </a:p>
          <a:p>
            <a:endParaRPr lang="en-AU" dirty="0" smtClean="0"/>
          </a:p>
          <a:p>
            <a:endParaRPr lang="en-AU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395536" y="404664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395536" y="1412776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3356992"/>
            <a:ext cx="2448272" cy="2448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633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AU" dirty="0" smtClean="0"/>
              <a:t>Thank You All Again </a:t>
            </a:r>
            <a:r>
              <a:rPr lang="en-AU" dirty="0" smtClean="0">
                <a:sym typeface="Wingdings" panose="05000000000000000000" pitchFamily="2" charset="2"/>
              </a:rPr>
              <a:t></a:t>
            </a:r>
            <a:endParaRPr lang="en-AU" dirty="0"/>
          </a:p>
        </p:txBody>
      </p:sp>
      <p:sp>
        <p:nvSpPr>
          <p:cNvPr id="4" name="TextBox 3"/>
          <p:cNvSpPr txBox="1"/>
          <p:nvPr/>
        </p:nvSpPr>
        <p:spPr>
          <a:xfrm>
            <a:off x="155574" y="739730"/>
            <a:ext cx="88089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dirty="0" smtClean="0"/>
              <a:t>Safe Travels!!</a:t>
            </a:r>
            <a:endParaRPr lang="en-AU" sz="3200" dirty="0"/>
          </a:p>
          <a:p>
            <a:pPr algn="ctr"/>
            <a:r>
              <a:rPr lang="en-AU" sz="3600" b="1" dirty="0" smtClean="0">
                <a:solidFill>
                  <a:srgbClr val="FF0000"/>
                </a:solidFill>
              </a:rPr>
              <a:t>Look forward to see you all at the next Team Meeting, </a:t>
            </a:r>
            <a:r>
              <a:rPr lang="en-AU" sz="3600" b="1" i="1" dirty="0" smtClean="0">
                <a:solidFill>
                  <a:srgbClr val="FF0000"/>
                </a:solidFill>
              </a:rPr>
              <a:t>where ever that is!!!</a:t>
            </a:r>
            <a:endParaRPr lang="en-AU" sz="3600" b="1" i="1" dirty="0">
              <a:solidFill>
                <a:srgbClr val="FF0000"/>
              </a:solidFill>
            </a:endParaRPr>
          </a:p>
        </p:txBody>
      </p:sp>
      <p:sp>
        <p:nvSpPr>
          <p:cNvPr id="6" name="AutoShape 2" descr="Image result for do what I do. hold on tight and pretend its a pl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8" name="Rectangle 7"/>
          <p:cNvSpPr/>
          <p:nvPr/>
        </p:nvSpPr>
        <p:spPr>
          <a:xfrm>
            <a:off x="3196991" y="6507281"/>
            <a:ext cx="3492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dirty="0"/>
              <a:t>David Button dbu@ansto.gov.au</a:t>
            </a:r>
          </a:p>
        </p:txBody>
      </p:sp>
      <p:pic>
        <p:nvPicPr>
          <p:cNvPr id="4098" name="Picture 2" descr="D:\DCIM\103MSDCF\DSC0026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2"/>
          <a:stretch/>
        </p:blipFill>
        <p:spPr bwMode="auto">
          <a:xfrm>
            <a:off x="-16736" y="2564905"/>
            <a:ext cx="9160736" cy="3746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0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DCIM\100MSDCF\DSC09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7"/>
            <a:ext cx="7416824" cy="4928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0356"/>
            <a:ext cx="2460060" cy="1328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430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8" y="6461844"/>
            <a:ext cx="9156204" cy="3961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6" name="Picture 2" descr="D:\DCIM\103MSDCF\DSC0058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42" t="28190" r="16271" b="12927"/>
          <a:stretch/>
        </p:blipFill>
        <p:spPr bwMode="auto">
          <a:xfrm>
            <a:off x="-12204" y="396156"/>
            <a:ext cx="5160268" cy="296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DCIM\103MSDCF\DSC004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9"/>
          <a:stretch/>
        </p:blipFill>
        <p:spPr bwMode="auto">
          <a:xfrm>
            <a:off x="5148063" y="3379859"/>
            <a:ext cx="3995937" cy="278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/>
          <p:cNvSpPr/>
          <p:nvPr/>
        </p:nvSpPr>
        <p:spPr>
          <a:xfrm>
            <a:off x="5292080" y="3717032"/>
            <a:ext cx="1656184" cy="165618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3" name="Oval 12"/>
          <p:cNvSpPr/>
          <p:nvPr/>
        </p:nvSpPr>
        <p:spPr>
          <a:xfrm>
            <a:off x="2434620" y="1291621"/>
            <a:ext cx="360040" cy="36004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4" name="Oval 13"/>
          <p:cNvSpPr/>
          <p:nvPr/>
        </p:nvSpPr>
        <p:spPr>
          <a:xfrm>
            <a:off x="8100392" y="4185084"/>
            <a:ext cx="360040" cy="3600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29" name="Picture 5" descr="D:\DCIM\103MSDCF\DSC002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9631"/>
            <a:ext cx="1800000" cy="1196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Oval 16"/>
          <p:cNvSpPr/>
          <p:nvPr/>
        </p:nvSpPr>
        <p:spPr>
          <a:xfrm>
            <a:off x="323528" y="4141834"/>
            <a:ext cx="504056" cy="5260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30" name="Picture 6" descr="D:\DCIM\103MSDCF\DSC0021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8" r="26997"/>
          <a:stretch/>
        </p:blipFill>
        <p:spPr bwMode="auto">
          <a:xfrm>
            <a:off x="7343800" y="396156"/>
            <a:ext cx="1800200" cy="2392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D:\DCIM\103MSDCF\DSC0023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7" r="6537"/>
          <a:stretch/>
        </p:blipFill>
        <p:spPr bwMode="auto">
          <a:xfrm>
            <a:off x="1807860" y="5258788"/>
            <a:ext cx="1592580" cy="119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D:\DCIM\103MSDCF\DSC0046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043"/>
          <a:stretch/>
        </p:blipFill>
        <p:spPr bwMode="auto">
          <a:xfrm>
            <a:off x="5283676" y="403492"/>
            <a:ext cx="195379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-12204" y="0"/>
            <a:ext cx="9156204" cy="39615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033" name="Picture 9" descr="D:\DCIM\103MSDCF\DSC0029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13" t="32876" r="8461" b="13611"/>
          <a:stretch/>
        </p:blipFill>
        <p:spPr bwMode="auto">
          <a:xfrm>
            <a:off x="3390999" y="4063235"/>
            <a:ext cx="1765449" cy="119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/>
          <p:cNvSpPr/>
          <p:nvPr/>
        </p:nvSpPr>
        <p:spPr>
          <a:xfrm>
            <a:off x="3491880" y="4368708"/>
            <a:ext cx="360040" cy="36004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32001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7" grpId="0" animBg="1"/>
      <p:bldP spid="22" grpId="0" animBg="1"/>
      <p:bldP spid="22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 smtClean="0"/>
              <a:t>Breaking News!</a:t>
            </a:r>
            <a:endParaRPr lang="en-AU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57" t="22830" r="36817" b="9421"/>
          <a:stretch/>
        </p:blipFill>
        <p:spPr bwMode="auto">
          <a:xfrm>
            <a:off x="4939198" y="1412776"/>
            <a:ext cx="3161194" cy="4392488"/>
          </a:xfrm>
          <a:prstGeom prst="rect">
            <a:avLst/>
          </a:prstGeom>
          <a:noFill/>
          <a:ln w="28575">
            <a:solidFill>
              <a:schemeClr val="tx2">
                <a:lumMod val="20000"/>
                <a:lumOff val="8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5" r="20655" b="27750"/>
          <a:stretch/>
        </p:blipFill>
        <p:spPr bwMode="auto">
          <a:xfrm>
            <a:off x="990968" y="1795655"/>
            <a:ext cx="3004968" cy="32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456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624"/>
            <a:ext cx="7182493" cy="64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 rot="5400000">
            <a:off x="1146974" y="367638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Oral Presentations</a:t>
            </a: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5400000">
            <a:off x="2596426" y="367638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Tutorials</a:t>
            </a:r>
          </a:p>
        </p:txBody>
      </p:sp>
      <p:sp>
        <p:nvSpPr>
          <p:cNvPr id="17" name="TextBox 16"/>
          <p:cNvSpPr txBox="1"/>
          <p:nvPr/>
        </p:nvSpPr>
        <p:spPr>
          <a:xfrm rot="5400000">
            <a:off x="4108594" y="367638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Working Groups</a:t>
            </a:r>
          </a:p>
        </p:txBody>
      </p:sp>
      <p:sp>
        <p:nvSpPr>
          <p:cNvPr id="18" name="TextBox 17"/>
          <p:cNvSpPr txBox="1"/>
          <p:nvPr/>
        </p:nvSpPr>
        <p:spPr>
          <a:xfrm rot="5400000">
            <a:off x="5620762" y="3676383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One-on-one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99592" y="5782405"/>
            <a:ext cx="7182492" cy="348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000"/>
              </a:lnSpc>
            </a:pPr>
            <a:r>
              <a:rPr lang="en-A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Mateship/Friendship/Social Interactions/Relationships </a:t>
            </a:r>
          </a:p>
          <a:p>
            <a:pPr algn="ctr">
              <a:lnSpc>
                <a:spcPts val="1000"/>
              </a:lnSpc>
            </a:pPr>
            <a:r>
              <a:rPr lang="en-AU" sz="1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(Remember you are dealing with people)</a:t>
            </a:r>
            <a:r>
              <a:rPr lang="en-A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6096005"/>
            <a:ext cx="7182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Good       Will</a:t>
            </a:r>
            <a:endParaRPr lang="en-AU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95536" y="548681"/>
            <a:ext cx="8229600" cy="1143000"/>
          </a:xfrm>
        </p:spPr>
        <p:txBody>
          <a:bodyPr>
            <a:noAutofit/>
          </a:bodyPr>
          <a:lstStyle/>
          <a:p>
            <a:r>
              <a:rPr lang="en-A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A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AU" sz="36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Team Meeting</a:t>
            </a:r>
            <a:endParaRPr lang="en-AU" sz="36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833"/>
          <a:stretch/>
        </p:blipFill>
        <p:spPr bwMode="auto">
          <a:xfrm>
            <a:off x="3499392" y="792265"/>
            <a:ext cx="1792688" cy="40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https://cff2.earth.com/uploads/2017/09/18170455/Plant-roots-go-to-extreme-lengths-to-find-water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" b="100000" l="2875" r="95000">
                        <a14:backgroundMark x1="47625" y1="26625" x2="35000" y2="44000"/>
                        <a14:backgroundMark x1="55250" y1="38250" x2="81375" y2="45125"/>
                        <a14:backgroundMark x1="62094" y1="12996" x2="88087" y2="429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0465"/>
          <a:stretch/>
        </p:blipFill>
        <p:spPr bwMode="auto">
          <a:xfrm>
            <a:off x="3954408" y="5941660"/>
            <a:ext cx="1152128" cy="916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2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n-AU" dirty="0" smtClean="0"/>
              <a:t>Delegates that Attending</a:t>
            </a:r>
            <a:endParaRPr lang="en-AU" dirty="0"/>
          </a:p>
        </p:txBody>
      </p:sp>
      <p:grpSp>
        <p:nvGrpSpPr>
          <p:cNvPr id="5" name="Group 4"/>
          <p:cNvGrpSpPr/>
          <p:nvPr/>
        </p:nvGrpSpPr>
        <p:grpSpPr>
          <a:xfrm>
            <a:off x="1896675" y="1329882"/>
            <a:ext cx="5411629" cy="3041577"/>
            <a:chOff x="1547664" y="1916832"/>
            <a:chExt cx="5411629" cy="3041577"/>
          </a:xfrm>
        </p:grpSpPr>
        <p:pic>
          <p:nvPicPr>
            <p:cNvPr id="3074" name="Picture 2" descr="Image result for positive pregnancy te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7664" y="1916832"/>
              <a:ext cx="5407247" cy="3041577"/>
            </a:xfrm>
            <a:prstGeom prst="rect">
              <a:avLst/>
            </a:prstGeom>
            <a:noFill/>
            <a:effectLst>
              <a:softEdge rad="63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595353" y="2966472"/>
              <a:ext cx="1359558" cy="369332"/>
            </a:xfrm>
            <a:prstGeom prst="rect">
              <a:avLst/>
            </a:prstGeom>
            <a:solidFill>
              <a:srgbClr val="AF9B8B"/>
            </a:solidFill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r>
                <a:rPr lang="en-AU" b="1" dirty="0" err="1" smtClean="0">
                  <a:solidFill>
                    <a:schemeClr val="tx2"/>
                  </a:solidFill>
                </a:rPr>
                <a:t>JACoW</a:t>
              </a:r>
              <a:r>
                <a:rPr lang="en-AU" b="1" dirty="0" smtClean="0">
                  <a:solidFill>
                    <a:schemeClr val="tx2"/>
                  </a:solidFill>
                </a:rPr>
                <a:t> </a:t>
              </a:r>
              <a:r>
                <a:rPr lang="en-AU" b="1" dirty="0" err="1" smtClean="0">
                  <a:solidFill>
                    <a:schemeClr val="tx2"/>
                  </a:solidFill>
                </a:rPr>
                <a:t>Conf</a:t>
              </a:r>
              <a:endParaRPr lang="en-AU" b="1" dirty="0">
                <a:solidFill>
                  <a:schemeClr val="tx2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599735" y="3472544"/>
              <a:ext cx="1359558" cy="369332"/>
            </a:xfrm>
            <a:prstGeom prst="rect">
              <a:avLst/>
            </a:prstGeom>
            <a:solidFill>
              <a:srgbClr val="AF9B8B"/>
            </a:solidFill>
            <a:effectLst>
              <a:softEdge rad="76200"/>
            </a:effectLst>
          </p:spPr>
          <p:txBody>
            <a:bodyPr wrap="square" rtlCol="0">
              <a:spAutoFit/>
            </a:bodyPr>
            <a:lstStyle/>
            <a:p>
              <a:r>
                <a:rPr lang="en-AU" b="1" dirty="0" smtClean="0">
                  <a:solidFill>
                    <a:schemeClr val="tx2"/>
                  </a:solidFill>
                </a:rPr>
                <a:t>Relax</a:t>
              </a:r>
              <a:endParaRPr lang="en-AU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684" y="4781550"/>
            <a:ext cx="2200275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724400"/>
            <a:ext cx="214312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4F4F4"/>
              </a:clrFrom>
              <a:clrTo>
                <a:srgbClr val="F4F4F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47"/>
          <a:stretch/>
        </p:blipFill>
        <p:spPr bwMode="auto">
          <a:xfrm>
            <a:off x="2987824" y="4631156"/>
            <a:ext cx="3312368" cy="2226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23728" y="3831431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 smtClean="0">
                <a:solidFill>
                  <a:schemeClr val="tx2"/>
                </a:solidFill>
              </a:rPr>
              <a:t>You are having a JACoW Conference!</a:t>
            </a:r>
            <a:endParaRPr lang="en-AU" sz="2400" b="1" dirty="0">
              <a:solidFill>
                <a:schemeClr val="tx2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4740" y="4509120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129374" y="1277144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1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129374" y="4509120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2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369734" y="4509120"/>
            <a:ext cx="5485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100" dirty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3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16216" y="4509120"/>
            <a:ext cx="9060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100" dirty="0" smtClean="0">
                <a:ln w="18000">
                  <a:solidFill>
                    <a:schemeClr val="accent1">
                      <a:satMod val="200000"/>
                      <a:tint val="72000"/>
                    </a:schemeClr>
                  </a:solidFill>
                  <a:prstDash val="solid"/>
                </a:ln>
                <a:solidFill>
                  <a:schemeClr val="accent1">
                    <a:satMod val="280000"/>
                    <a:tint val="100000"/>
                    <a:alpha val="5700"/>
                  </a:schemeClr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&gt;3</a:t>
            </a:r>
            <a:endParaRPr lang="en-US" sz="5400" b="1" cap="none" spc="100" dirty="0">
              <a:ln w="18000">
                <a:solidFill>
                  <a:schemeClr val="accent1">
                    <a:satMod val="200000"/>
                    <a:tint val="72000"/>
                  </a:schemeClr>
                </a:solidFill>
                <a:prstDash val="solid"/>
              </a:ln>
              <a:solidFill>
                <a:schemeClr val="accent1">
                  <a:satMod val="280000"/>
                  <a:tint val="100000"/>
                  <a:alpha val="5700"/>
                </a:schemeClr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76648" y="1052736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76648" y="188640"/>
            <a:ext cx="82278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400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r>
              <a:rPr lang="en-AU" sz="3200" b="1" dirty="0" smtClean="0"/>
              <a:t>Host – </a:t>
            </a:r>
            <a:r>
              <a:rPr lang="en-AU" sz="3200" b="1" dirty="0" err="1" smtClean="0"/>
              <a:t>iThemba</a:t>
            </a:r>
            <a:r>
              <a:rPr lang="en-AU" sz="3200" b="1" dirty="0" smtClean="0"/>
              <a:t> LABS</a:t>
            </a:r>
            <a:endParaRPr lang="en-AU" sz="32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620688"/>
            <a:ext cx="8229600" cy="748680"/>
          </a:xfrm>
        </p:spPr>
        <p:txBody>
          <a:bodyPr/>
          <a:lstStyle/>
          <a:p>
            <a:pPr marL="0" indent="0" algn="ctr">
              <a:buNone/>
            </a:pPr>
            <a:endParaRPr lang="en-AU" sz="2400" dirty="0" smtClean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490248"/>
              </p:ext>
            </p:extLst>
          </p:nvPr>
        </p:nvGraphicFramePr>
        <p:xfrm>
          <a:off x="590872" y="1916832"/>
          <a:ext cx="8050479" cy="26145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3493"/>
                <a:gridCol w="2683493"/>
                <a:gridCol w="2683493"/>
              </a:tblGrid>
              <a:tr h="382128"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/>
                    </a:p>
                  </a:txBody>
                  <a:tcPr/>
                </a:tc>
              </a:tr>
              <a:tr h="382128">
                <a:tc>
                  <a:txBody>
                    <a:bodyPr/>
                    <a:lstStyle/>
                    <a:p>
                      <a:r>
                        <a:rPr lang="en-AU" dirty="0" smtClean="0"/>
                        <a:t>Jana Thomson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Adrian </a:t>
                      </a:r>
                      <a:r>
                        <a:rPr lang="en-AU" dirty="0" err="1" smtClean="0"/>
                        <a:t>Monnich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David Button</a:t>
                      </a:r>
                    </a:p>
                  </a:txBody>
                  <a:tcPr/>
                </a:tc>
              </a:tr>
              <a:tr h="382128">
                <a:tc>
                  <a:txBody>
                    <a:bodyPr/>
                    <a:lstStyle/>
                    <a:p>
                      <a:r>
                        <a:rPr lang="en-AU" dirty="0" smtClean="0"/>
                        <a:t>Ivan </a:t>
                      </a:r>
                      <a:r>
                        <a:rPr lang="en-AU" dirty="0" err="1" smtClean="0"/>
                        <a:t>Andrian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Volker </a:t>
                      </a:r>
                      <a:r>
                        <a:rPr lang="en-AU" dirty="0" err="1" smtClean="0"/>
                        <a:t>Schaa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Sue Waller</a:t>
                      </a:r>
                      <a:endParaRPr lang="en-AU" dirty="0"/>
                    </a:p>
                  </a:txBody>
                  <a:tcPr/>
                </a:tc>
              </a:tr>
              <a:tr h="370855">
                <a:tc>
                  <a:txBody>
                    <a:bodyPr/>
                    <a:lstStyle/>
                    <a:p>
                      <a:r>
                        <a:rPr lang="en-AU" dirty="0" smtClean="0"/>
                        <a:t>Ronny </a:t>
                      </a:r>
                      <a:r>
                        <a:rPr lang="en-AU" dirty="0" err="1" smtClean="0"/>
                        <a:t>Billen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Charlie </a:t>
                      </a:r>
                      <a:r>
                        <a:rPr lang="en-AU" dirty="0" err="1" smtClean="0"/>
                        <a:t>Horak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Takashi </a:t>
                      </a:r>
                      <a:r>
                        <a:rPr lang="en-AU" dirty="0" err="1" smtClean="0"/>
                        <a:t>Kosuge</a:t>
                      </a:r>
                      <a:endParaRPr lang="en-AU" dirty="0"/>
                    </a:p>
                  </a:txBody>
                  <a:tcPr/>
                </a:tc>
              </a:tr>
              <a:tr h="343474">
                <a:tc>
                  <a:txBody>
                    <a:bodyPr/>
                    <a:lstStyle/>
                    <a:p>
                      <a:r>
                        <a:rPr lang="en-AU" dirty="0" smtClean="0"/>
                        <a:t>Todd </a:t>
                      </a:r>
                      <a:r>
                        <a:rPr lang="en-AU" dirty="0" err="1" smtClean="0"/>
                        <a:t>Satogata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Christine Petit-Jean-</a:t>
                      </a:r>
                      <a:r>
                        <a:rPr lang="en-AU" dirty="0" err="1" smtClean="0"/>
                        <a:t>Genaz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347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 smtClean="0"/>
                        <a:t>Jan Chrin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 smtClean="0"/>
                        <a:t>Rohan Dowd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8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9248">
                <a:tc>
                  <a:txBody>
                    <a:bodyPr/>
                    <a:lstStyle/>
                    <a:p>
                      <a:r>
                        <a:rPr lang="en-AU" dirty="0" smtClean="0"/>
                        <a:t>Johan Olander</a:t>
                      </a:r>
                      <a:endParaRPr lang="en-A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Stephano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b="1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15 Presenters</a:t>
                      </a:r>
                      <a:endParaRPr lang="en-AU" b="1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518864" y="105273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800" b="1" dirty="0" smtClean="0">
                <a:solidFill>
                  <a:schemeClr val="tx2"/>
                </a:solidFill>
              </a:rPr>
              <a:t>Contributors - </a:t>
            </a:r>
            <a:r>
              <a:rPr lang="en-AU" sz="2400" dirty="0" smtClean="0">
                <a:solidFill>
                  <a:schemeClr val="tx2"/>
                </a:solidFill>
              </a:rPr>
              <a:t>Presenters, Tutors, Work Group  </a:t>
            </a:r>
            <a:endParaRPr lang="en-AU" sz="2800" dirty="0">
              <a:solidFill>
                <a:schemeClr val="tx2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411752" y="6021288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76648" y="1052736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39744" y="188640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395536" y="6741368"/>
            <a:ext cx="82647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 txBox="1">
            <a:spLocks/>
          </p:cNvSpPr>
          <p:nvPr/>
        </p:nvSpPr>
        <p:spPr>
          <a:xfrm>
            <a:off x="539552" y="58143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2400" dirty="0" smtClean="0">
                <a:solidFill>
                  <a:schemeClr val="tx2"/>
                </a:solidFill>
              </a:rPr>
              <a:t>Indico Development Team – CERN</a:t>
            </a:r>
          </a:p>
          <a:p>
            <a:r>
              <a:rPr lang="en-AU" sz="2400" dirty="0" smtClean="0">
                <a:solidFill>
                  <a:schemeClr val="tx2"/>
                </a:solidFill>
              </a:rPr>
              <a:t>MEDSI Conference Chair - SOLEIL </a:t>
            </a:r>
            <a:endParaRPr lang="en-AU" sz="2400" dirty="0">
              <a:solidFill>
                <a:schemeClr val="tx2"/>
              </a:solidFill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518864" y="4591590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z="3600" b="1" dirty="0" smtClean="0">
                <a:solidFill>
                  <a:schemeClr val="tx2"/>
                </a:solidFill>
              </a:rPr>
              <a:t>37 - Registrants</a:t>
            </a:r>
          </a:p>
          <a:p>
            <a:r>
              <a:rPr lang="en-AU" sz="2400" dirty="0" smtClean="0">
                <a:solidFill>
                  <a:srgbClr val="00B050"/>
                </a:solidFill>
              </a:rPr>
              <a:t>24 – Different Affiliations</a:t>
            </a:r>
          </a:p>
          <a:p>
            <a:r>
              <a:rPr lang="en-AU" sz="2400" b="1" dirty="0" smtClean="0">
                <a:solidFill>
                  <a:schemeClr val="accent1">
                    <a:lumMod val="75000"/>
                  </a:schemeClr>
                </a:solidFill>
              </a:rPr>
              <a:t>By Regions:</a:t>
            </a:r>
            <a:r>
              <a:rPr lang="en-AU" sz="2400" dirty="0" smtClean="0">
                <a:solidFill>
                  <a:schemeClr val="accent1">
                    <a:lumMod val="75000"/>
                  </a:schemeClr>
                </a:solidFill>
              </a:rPr>
              <a:t> 7 Asia, 13 Europe, 1 Britain, 8 North America, </a:t>
            </a:r>
          </a:p>
          <a:p>
            <a:r>
              <a:rPr lang="en-AU" sz="2400" dirty="0" smtClean="0">
                <a:solidFill>
                  <a:schemeClr val="accent1">
                    <a:lumMod val="75000"/>
                  </a:schemeClr>
                </a:solidFill>
              </a:rPr>
              <a:t>2 South America, 6 South Africa  </a:t>
            </a:r>
            <a:endParaRPr lang="en-A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851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DCIM\103MSDCF\DSC002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5923"/>
            <a:ext cx="6171874" cy="4101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 smtClean="0"/>
              <a:t>Lessons  for next Team Meeting Feedback</a:t>
            </a:r>
            <a:endParaRPr lang="en-AU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115616" y="1700808"/>
            <a:ext cx="7488832" cy="4525963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AU" sz="1200" dirty="0" smtClean="0"/>
              <a:t> </a:t>
            </a:r>
            <a:r>
              <a:rPr lang="en-AU" dirty="0" smtClean="0"/>
              <a:t>34 	</a:t>
            </a:r>
            <a:r>
              <a:rPr lang="en-AU" b="1" dirty="0" smtClean="0">
                <a:solidFill>
                  <a:schemeClr val="tx2">
                    <a:lumMod val="75000"/>
                  </a:schemeClr>
                </a:solidFill>
              </a:rPr>
              <a:t>Invited Oral Presentations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1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Poster Session 26 Invited Posters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4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Tutorials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4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Working Groups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5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Opportunities for 1-on-1 Meetings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0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Open Discussion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3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Functions (Reception &amp; Dinner)</a:t>
            </a:r>
          </a:p>
          <a:p>
            <a:pPr marL="0" indent="0">
              <a:buNone/>
            </a:pPr>
            <a:r>
              <a:rPr lang="en-AU" sz="2800" dirty="0"/>
              <a:t> </a:t>
            </a:r>
            <a:r>
              <a:rPr lang="en-AU" sz="2800" dirty="0" smtClean="0"/>
              <a:t>  0 </a:t>
            </a:r>
            <a:r>
              <a:rPr lang="en-AU" sz="2800" dirty="0"/>
              <a:t>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Kick-off session</a:t>
            </a:r>
            <a:r>
              <a:rPr lang="en-AU" sz="2800" b="1" dirty="0" smtClean="0"/>
              <a:t> </a:t>
            </a:r>
            <a:endParaRPr lang="en-AU" sz="28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AU" sz="2800" dirty="0" smtClean="0"/>
              <a:t>   0 	</a:t>
            </a:r>
            <a:r>
              <a:rPr lang="en-AU" sz="2800" b="1" dirty="0" smtClean="0">
                <a:solidFill>
                  <a:schemeClr val="tx2">
                    <a:lumMod val="75000"/>
                  </a:schemeClr>
                </a:solidFill>
              </a:rPr>
              <a:t>Elections</a:t>
            </a:r>
            <a:r>
              <a:rPr lang="en-AU" sz="2800" b="1" dirty="0" smtClean="0"/>
              <a:t> 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19544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n-AU" sz="4000" dirty="0" smtClean="0"/>
              <a:t>Chief Editor/JACoW Team Member </a:t>
            </a:r>
            <a:br>
              <a:rPr lang="en-AU" sz="4000" dirty="0" smtClean="0"/>
            </a:br>
            <a:r>
              <a:rPr lang="en-AU" sz="4000" dirty="0" smtClean="0"/>
              <a:t>Life Cycle </a:t>
            </a:r>
            <a:endParaRPr lang="en-AU" sz="4000" dirty="0"/>
          </a:p>
        </p:txBody>
      </p:sp>
      <p:pic>
        <p:nvPicPr>
          <p:cNvPr id="2050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43"/>
          <a:stretch/>
        </p:blipFill>
        <p:spPr bwMode="auto">
          <a:xfrm>
            <a:off x="-5616" y="1412776"/>
            <a:ext cx="916636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73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3024</TotalTime>
  <Words>340</Words>
  <Application>Microsoft Office PowerPoint</Application>
  <PresentationFormat>On-screen Show (4:3)</PresentationFormat>
  <Paragraphs>104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Wingdings</vt:lpstr>
      <vt:lpstr>Calibri</vt:lpstr>
      <vt:lpstr>Office Theme</vt:lpstr>
      <vt:lpstr>PowerPoint Presentation</vt:lpstr>
      <vt:lpstr>JACoW Team Meeting 2018 Cape Town, South Africa </vt:lpstr>
      <vt:lpstr>PowerPoint Presentation</vt:lpstr>
      <vt:lpstr>Breaking News!</vt:lpstr>
      <vt:lpstr> Team Meeting</vt:lpstr>
      <vt:lpstr>Delegates that Attending</vt:lpstr>
      <vt:lpstr>Host – iThemba LABS</vt:lpstr>
      <vt:lpstr>Lessons  for next Team Meeting Feedback</vt:lpstr>
      <vt:lpstr>Chief Editor/JACoW Team Member  Life Cycle </vt:lpstr>
      <vt:lpstr>PowerPoint Presentation</vt:lpstr>
      <vt:lpstr>Areas of Focus</vt:lpstr>
      <vt:lpstr>Education Goal</vt:lpstr>
      <vt:lpstr>Feedback on Programme Kick-off Session</vt:lpstr>
      <vt:lpstr>Feedback on Programme Working Groups</vt:lpstr>
      <vt:lpstr>Stake Holder Feedback</vt:lpstr>
      <vt:lpstr>Feedback on Programme Poster Session (22)</vt:lpstr>
      <vt:lpstr>Feedback on Programme 1-on-1 Meeting Times and Facilities</vt:lpstr>
      <vt:lpstr>Feedback on Programme Tutorials</vt:lpstr>
      <vt:lpstr>Feedback on Programme</vt:lpstr>
      <vt:lpstr>Presentation Content?</vt:lpstr>
      <vt:lpstr>Thank You All Again </vt:lpstr>
      <vt:lpstr>PowerPoint Presentation</vt:lpstr>
    </vt:vector>
  </TitlesOfParts>
  <Company>ANSTO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Button</dc:creator>
  <cp:lastModifiedBy>BUTTON, David</cp:lastModifiedBy>
  <cp:revision>129</cp:revision>
  <dcterms:created xsi:type="dcterms:W3CDTF">2016-11-08T06:51:58Z</dcterms:created>
  <dcterms:modified xsi:type="dcterms:W3CDTF">2018-12-07T07:04:49Z</dcterms:modified>
</cp:coreProperties>
</file>