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39" r:id="rId4"/>
    <p:sldMasterId id="2147484553" r:id="rId5"/>
  </p:sldMasterIdLst>
  <p:notesMasterIdLst>
    <p:notesMasterId r:id="rId32"/>
  </p:notesMasterIdLst>
  <p:sldIdLst>
    <p:sldId id="256" r:id="rId6"/>
    <p:sldId id="309" r:id="rId7"/>
    <p:sldId id="310" r:id="rId8"/>
    <p:sldId id="311" r:id="rId9"/>
    <p:sldId id="298" r:id="rId10"/>
    <p:sldId id="304" r:id="rId11"/>
    <p:sldId id="313" r:id="rId12"/>
    <p:sldId id="257" r:id="rId13"/>
    <p:sldId id="314" r:id="rId14"/>
    <p:sldId id="312" r:id="rId15"/>
    <p:sldId id="305" r:id="rId16"/>
    <p:sldId id="295" r:id="rId17"/>
    <p:sldId id="296" r:id="rId18"/>
    <p:sldId id="284" r:id="rId19"/>
    <p:sldId id="303" r:id="rId20"/>
    <p:sldId id="306" r:id="rId21"/>
    <p:sldId id="294" r:id="rId22"/>
    <p:sldId id="301" r:id="rId23"/>
    <p:sldId id="302" r:id="rId24"/>
    <p:sldId id="293" r:id="rId25"/>
    <p:sldId id="283" r:id="rId26"/>
    <p:sldId id="308" r:id="rId27"/>
    <p:sldId id="259" r:id="rId28"/>
    <p:sldId id="307" r:id="rId29"/>
    <p:sldId id="263" r:id="rId30"/>
    <p:sldId id="300" r:id="rId31"/>
  </p:sldIdLst>
  <p:sldSz cx="9906000" cy="6858000" type="A4"/>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Untitled Section" id="{9470EACB-0B6B-B042-9E89-B24ABC7A6291}">
          <p14:sldIdLst>
            <p14:sldId id="256"/>
            <p14:sldId id="309"/>
            <p14:sldId id="310"/>
            <p14:sldId id="311"/>
            <p14:sldId id="298"/>
            <p14:sldId id="304"/>
            <p14:sldId id="313"/>
            <p14:sldId id="257"/>
            <p14:sldId id="314"/>
            <p14:sldId id="312"/>
            <p14:sldId id="305"/>
            <p14:sldId id="295"/>
            <p14:sldId id="296"/>
            <p14:sldId id="284"/>
            <p14:sldId id="303"/>
            <p14:sldId id="306"/>
            <p14:sldId id="294"/>
            <p14:sldId id="301"/>
            <p14:sldId id="302"/>
            <p14:sldId id="293"/>
            <p14:sldId id="283"/>
            <p14:sldId id="308"/>
            <p14:sldId id="259"/>
            <p14:sldId id="307"/>
            <p14:sldId id="263"/>
            <p14:sldId id="300"/>
          </p14:sldIdLst>
        </p14:section>
      </p14:sectionLst>
    </p:ex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469D"/>
    <a:srgbClr val="0079BE"/>
    <a:srgbClr val="005A9B"/>
    <a:srgbClr val="447825"/>
    <a:srgbClr val="64AF3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98" autoAdjust="0"/>
    <p:restoredTop sz="94737" autoAdjust="0"/>
  </p:normalViewPr>
  <p:slideViewPr>
    <p:cSldViewPr snapToObjects="1">
      <p:cViewPr varScale="1">
        <p:scale>
          <a:sx n="61" d="100"/>
          <a:sy n="61" d="100"/>
        </p:scale>
        <p:origin x="1068" y="56"/>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owdr\Documents\Abstract%20plo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AU" sz="2400"/>
              <a:t>Abstract Count Comparison</a:t>
            </a:r>
          </a:p>
        </c:rich>
      </c:tx>
      <c:layout/>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4.0215362277090182E-2"/>
          <c:y val="0.10171692238723559"/>
          <c:w val="0.93590560330535366"/>
          <c:h val="0.7212907585868723"/>
        </c:manualLayout>
      </c:layout>
      <c:scatterChart>
        <c:scatterStyle val="lineMarker"/>
        <c:varyColors val="0"/>
        <c:ser>
          <c:idx val="0"/>
          <c:order val="0"/>
          <c:tx>
            <c:v>IPAC19</c:v>
          </c:tx>
          <c:spPr>
            <a:ln w="15875" cap="rnd">
              <a:solidFill>
                <a:schemeClr val="accent1"/>
              </a:solidFill>
              <a:round/>
            </a:ln>
            <a:effectLst/>
          </c:spPr>
          <c:marker>
            <c:symbol val="none"/>
          </c:marker>
          <c:xVal>
            <c:numRef>
              <c:f>Sheet1!$D$16:$D$73</c:f>
              <c:numCache>
                <c:formatCode>General</c:formatCode>
                <c:ptCount val="58"/>
                <c:pt idx="4">
                  <c:v>-56</c:v>
                </c:pt>
                <c:pt idx="5">
                  <c:v>-55</c:v>
                </c:pt>
                <c:pt idx="6">
                  <c:v>-54</c:v>
                </c:pt>
                <c:pt idx="7">
                  <c:v>-53</c:v>
                </c:pt>
                <c:pt idx="8">
                  <c:v>-52</c:v>
                </c:pt>
                <c:pt idx="9">
                  <c:v>-51</c:v>
                </c:pt>
                <c:pt idx="10">
                  <c:v>-49</c:v>
                </c:pt>
                <c:pt idx="11">
                  <c:v>-48</c:v>
                </c:pt>
                <c:pt idx="12">
                  <c:v>-47</c:v>
                </c:pt>
                <c:pt idx="13">
                  <c:v>-43</c:v>
                </c:pt>
                <c:pt idx="14">
                  <c:v>-42</c:v>
                </c:pt>
                <c:pt idx="15">
                  <c:v>-41</c:v>
                </c:pt>
                <c:pt idx="16">
                  <c:v>-40</c:v>
                </c:pt>
                <c:pt idx="17">
                  <c:v>-39</c:v>
                </c:pt>
                <c:pt idx="18">
                  <c:v>-37</c:v>
                </c:pt>
                <c:pt idx="19">
                  <c:v>-36</c:v>
                </c:pt>
                <c:pt idx="20">
                  <c:v>-35</c:v>
                </c:pt>
                <c:pt idx="21">
                  <c:v>-34</c:v>
                </c:pt>
                <c:pt idx="22">
                  <c:v>-33</c:v>
                </c:pt>
                <c:pt idx="23">
                  <c:v>-32</c:v>
                </c:pt>
                <c:pt idx="24">
                  <c:v>-30</c:v>
                </c:pt>
                <c:pt idx="25">
                  <c:v>-29</c:v>
                </c:pt>
                <c:pt idx="26">
                  <c:v>-28</c:v>
                </c:pt>
                <c:pt idx="27">
                  <c:v>-27</c:v>
                </c:pt>
                <c:pt idx="28">
                  <c:v>-26</c:v>
                </c:pt>
                <c:pt idx="29">
                  <c:v>-25</c:v>
                </c:pt>
                <c:pt idx="30">
                  <c:v>-24</c:v>
                </c:pt>
                <c:pt idx="31">
                  <c:v>-23</c:v>
                </c:pt>
                <c:pt idx="32">
                  <c:v>-22</c:v>
                </c:pt>
                <c:pt idx="33">
                  <c:v>-21</c:v>
                </c:pt>
                <c:pt idx="34">
                  <c:v>-20</c:v>
                </c:pt>
                <c:pt idx="35">
                  <c:v>-19</c:v>
                </c:pt>
                <c:pt idx="36">
                  <c:v>-18</c:v>
                </c:pt>
                <c:pt idx="37">
                  <c:v>-16</c:v>
                </c:pt>
                <c:pt idx="38">
                  <c:v>-15</c:v>
                </c:pt>
                <c:pt idx="39">
                  <c:v>-14</c:v>
                </c:pt>
                <c:pt idx="40">
                  <c:v>-13</c:v>
                </c:pt>
                <c:pt idx="41">
                  <c:v>-12</c:v>
                </c:pt>
                <c:pt idx="42">
                  <c:v>-11</c:v>
                </c:pt>
                <c:pt idx="43">
                  <c:v>-10</c:v>
                </c:pt>
                <c:pt idx="44">
                  <c:v>-9</c:v>
                </c:pt>
                <c:pt idx="45">
                  <c:v>-8</c:v>
                </c:pt>
                <c:pt idx="46">
                  <c:v>-7</c:v>
                </c:pt>
                <c:pt idx="47">
                  <c:v>-6</c:v>
                </c:pt>
                <c:pt idx="48">
                  <c:v>-5</c:v>
                </c:pt>
                <c:pt idx="49">
                  <c:v>-4</c:v>
                </c:pt>
                <c:pt idx="50">
                  <c:v>-3</c:v>
                </c:pt>
                <c:pt idx="51">
                  <c:v>-2</c:v>
                </c:pt>
                <c:pt idx="52">
                  <c:v>-1</c:v>
                </c:pt>
                <c:pt idx="53">
                  <c:v>0</c:v>
                </c:pt>
                <c:pt idx="55">
                  <c:v>2</c:v>
                </c:pt>
              </c:numCache>
            </c:numRef>
          </c:xVal>
          <c:yVal>
            <c:numRef>
              <c:f>Sheet1!$F$16:$F$73</c:f>
              <c:numCache>
                <c:formatCode>General</c:formatCode>
                <c:ptCount val="58"/>
                <c:pt idx="0">
                  <c:v>39</c:v>
                </c:pt>
                <c:pt idx="1">
                  <c:v>41</c:v>
                </c:pt>
                <c:pt idx="2">
                  <c:v>42</c:v>
                </c:pt>
                <c:pt idx="3">
                  <c:v>43</c:v>
                </c:pt>
                <c:pt idx="4">
                  <c:v>44</c:v>
                </c:pt>
                <c:pt idx="5">
                  <c:v>45</c:v>
                </c:pt>
                <c:pt idx="6">
                  <c:v>46</c:v>
                </c:pt>
                <c:pt idx="7">
                  <c:v>47</c:v>
                </c:pt>
                <c:pt idx="8">
                  <c:v>49</c:v>
                </c:pt>
                <c:pt idx="9">
                  <c:v>51</c:v>
                </c:pt>
                <c:pt idx="10">
                  <c:v>52</c:v>
                </c:pt>
                <c:pt idx="11">
                  <c:v>53</c:v>
                </c:pt>
                <c:pt idx="12">
                  <c:v>56</c:v>
                </c:pt>
                <c:pt idx="13">
                  <c:v>57</c:v>
                </c:pt>
                <c:pt idx="14">
                  <c:v>59</c:v>
                </c:pt>
                <c:pt idx="15">
                  <c:v>60</c:v>
                </c:pt>
                <c:pt idx="16">
                  <c:v>64</c:v>
                </c:pt>
                <c:pt idx="17">
                  <c:v>74</c:v>
                </c:pt>
                <c:pt idx="18">
                  <c:v>76</c:v>
                </c:pt>
                <c:pt idx="19">
                  <c:v>77</c:v>
                </c:pt>
                <c:pt idx="20">
                  <c:v>79</c:v>
                </c:pt>
                <c:pt idx="21">
                  <c:v>80</c:v>
                </c:pt>
                <c:pt idx="22">
                  <c:v>81</c:v>
                </c:pt>
                <c:pt idx="23">
                  <c:v>83</c:v>
                </c:pt>
                <c:pt idx="24">
                  <c:v>85</c:v>
                </c:pt>
                <c:pt idx="25">
                  <c:v>90</c:v>
                </c:pt>
                <c:pt idx="26">
                  <c:v>92</c:v>
                </c:pt>
                <c:pt idx="27">
                  <c:v>93</c:v>
                </c:pt>
                <c:pt idx="28">
                  <c:v>99</c:v>
                </c:pt>
                <c:pt idx="29">
                  <c:v>102</c:v>
                </c:pt>
                <c:pt idx="30">
                  <c:v>103</c:v>
                </c:pt>
                <c:pt idx="31">
                  <c:v>105</c:v>
                </c:pt>
                <c:pt idx="32">
                  <c:v>111</c:v>
                </c:pt>
                <c:pt idx="33">
                  <c:v>120</c:v>
                </c:pt>
                <c:pt idx="34">
                  <c:v>125</c:v>
                </c:pt>
                <c:pt idx="35">
                  <c:v>135</c:v>
                </c:pt>
                <c:pt idx="36">
                  <c:v>137</c:v>
                </c:pt>
                <c:pt idx="37">
                  <c:v>144</c:v>
                </c:pt>
                <c:pt idx="38">
                  <c:v>158</c:v>
                </c:pt>
                <c:pt idx="39">
                  <c:v>167</c:v>
                </c:pt>
                <c:pt idx="40">
                  <c:v>199</c:v>
                </c:pt>
                <c:pt idx="41">
                  <c:v>219</c:v>
                </c:pt>
                <c:pt idx="42">
                  <c:v>223</c:v>
                </c:pt>
                <c:pt idx="43">
                  <c:v>229</c:v>
                </c:pt>
                <c:pt idx="44">
                  <c:v>250</c:v>
                </c:pt>
                <c:pt idx="45">
                  <c:v>282</c:v>
                </c:pt>
                <c:pt idx="46">
                  <c:v>345</c:v>
                </c:pt>
                <c:pt idx="47">
                  <c:v>383</c:v>
                </c:pt>
                <c:pt idx="48">
                  <c:v>440</c:v>
                </c:pt>
                <c:pt idx="49">
                  <c:v>495</c:v>
                </c:pt>
                <c:pt idx="50">
                  <c:v>532</c:v>
                </c:pt>
                <c:pt idx="51">
                  <c:v>681</c:v>
                </c:pt>
                <c:pt idx="52">
                  <c:v>1042</c:v>
                </c:pt>
                <c:pt idx="53">
                  <c:v>1685</c:v>
                </c:pt>
                <c:pt idx="54">
                  <c:v>1690</c:v>
                </c:pt>
              </c:numCache>
            </c:numRef>
          </c:yVal>
          <c:smooth val="0"/>
          <c:extLst>
            <c:ext xmlns:c16="http://schemas.microsoft.com/office/drawing/2014/chart" uri="{C3380CC4-5D6E-409C-BE32-E72D297353CC}">
              <c16:uniqueId val="{00000000-0054-416F-8982-02A570FE07BA}"/>
            </c:ext>
          </c:extLst>
        </c:ser>
        <c:ser>
          <c:idx val="1"/>
          <c:order val="1"/>
          <c:tx>
            <c:v>IPAC18</c:v>
          </c:tx>
          <c:spPr>
            <a:ln w="9525" cap="rnd">
              <a:solidFill>
                <a:schemeClr val="accent2"/>
              </a:solidFill>
              <a:round/>
            </a:ln>
            <a:effectLst/>
          </c:spPr>
          <c:marker>
            <c:symbol val="none"/>
          </c:marker>
          <c:xVal>
            <c:numRef>
              <c:f>Sheet1!$O$23:$O$74</c:f>
              <c:numCache>
                <c:formatCode>General</c:formatCode>
                <c:ptCount val="52"/>
                <c:pt idx="3">
                  <c:v>-55</c:v>
                </c:pt>
                <c:pt idx="4">
                  <c:v>-51</c:v>
                </c:pt>
                <c:pt idx="5">
                  <c:v>-49</c:v>
                </c:pt>
                <c:pt idx="6">
                  <c:v>-46</c:v>
                </c:pt>
                <c:pt idx="7">
                  <c:v>-43</c:v>
                </c:pt>
                <c:pt idx="8">
                  <c:v>-39</c:v>
                </c:pt>
                <c:pt idx="9">
                  <c:v>-38</c:v>
                </c:pt>
                <c:pt idx="10">
                  <c:v>-37</c:v>
                </c:pt>
                <c:pt idx="11">
                  <c:v>-36</c:v>
                </c:pt>
                <c:pt idx="12">
                  <c:v>-33</c:v>
                </c:pt>
                <c:pt idx="13">
                  <c:v>-32</c:v>
                </c:pt>
                <c:pt idx="14">
                  <c:v>-31</c:v>
                </c:pt>
                <c:pt idx="15">
                  <c:v>-30</c:v>
                </c:pt>
                <c:pt idx="16">
                  <c:v>-29</c:v>
                </c:pt>
                <c:pt idx="17">
                  <c:v>-27</c:v>
                </c:pt>
                <c:pt idx="18">
                  <c:v>-26</c:v>
                </c:pt>
                <c:pt idx="19">
                  <c:v>-25</c:v>
                </c:pt>
                <c:pt idx="20">
                  <c:v>-24</c:v>
                </c:pt>
                <c:pt idx="21">
                  <c:v>-23</c:v>
                </c:pt>
                <c:pt idx="22">
                  <c:v>-19</c:v>
                </c:pt>
                <c:pt idx="23">
                  <c:v>-18</c:v>
                </c:pt>
                <c:pt idx="24">
                  <c:v>-17</c:v>
                </c:pt>
                <c:pt idx="25">
                  <c:v>-16</c:v>
                </c:pt>
                <c:pt idx="26">
                  <c:v>-15</c:v>
                </c:pt>
                <c:pt idx="27">
                  <c:v>-14</c:v>
                </c:pt>
                <c:pt idx="28">
                  <c:v>-13</c:v>
                </c:pt>
                <c:pt idx="29">
                  <c:v>-12</c:v>
                </c:pt>
                <c:pt idx="30">
                  <c:v>-11</c:v>
                </c:pt>
                <c:pt idx="31">
                  <c:v>-10</c:v>
                </c:pt>
                <c:pt idx="32">
                  <c:v>-9</c:v>
                </c:pt>
                <c:pt idx="33">
                  <c:v>-8</c:v>
                </c:pt>
                <c:pt idx="34">
                  <c:v>-7</c:v>
                </c:pt>
                <c:pt idx="35">
                  <c:v>-6</c:v>
                </c:pt>
                <c:pt idx="36">
                  <c:v>-5</c:v>
                </c:pt>
                <c:pt idx="37">
                  <c:v>-4</c:v>
                </c:pt>
                <c:pt idx="38">
                  <c:v>-3</c:v>
                </c:pt>
                <c:pt idx="39">
                  <c:v>-2</c:v>
                </c:pt>
                <c:pt idx="40">
                  <c:v>-1</c:v>
                </c:pt>
                <c:pt idx="41">
                  <c:v>0</c:v>
                </c:pt>
                <c:pt idx="42">
                  <c:v>1</c:v>
                </c:pt>
                <c:pt idx="43">
                  <c:v>2</c:v>
                </c:pt>
                <c:pt idx="44">
                  <c:v>3</c:v>
                </c:pt>
                <c:pt idx="45">
                  <c:v>4</c:v>
                </c:pt>
                <c:pt idx="46">
                  <c:v>5</c:v>
                </c:pt>
                <c:pt idx="47">
                  <c:v>6</c:v>
                </c:pt>
                <c:pt idx="48">
                  <c:v>7</c:v>
                </c:pt>
              </c:numCache>
            </c:numRef>
          </c:xVal>
          <c:yVal>
            <c:numRef>
              <c:f>Sheet1!$Q$23:$Q$74</c:f>
              <c:numCache>
                <c:formatCode>General</c:formatCode>
                <c:ptCount val="52"/>
                <c:pt idx="0">
                  <c:v>56</c:v>
                </c:pt>
                <c:pt idx="1">
                  <c:v>58</c:v>
                </c:pt>
                <c:pt idx="2">
                  <c:v>59</c:v>
                </c:pt>
                <c:pt idx="3">
                  <c:v>63</c:v>
                </c:pt>
                <c:pt idx="4">
                  <c:v>67</c:v>
                </c:pt>
                <c:pt idx="5">
                  <c:v>69</c:v>
                </c:pt>
                <c:pt idx="6">
                  <c:v>71</c:v>
                </c:pt>
                <c:pt idx="7">
                  <c:v>72</c:v>
                </c:pt>
                <c:pt idx="8">
                  <c:v>74</c:v>
                </c:pt>
                <c:pt idx="9">
                  <c:v>76</c:v>
                </c:pt>
                <c:pt idx="10">
                  <c:v>77</c:v>
                </c:pt>
                <c:pt idx="11">
                  <c:v>81</c:v>
                </c:pt>
                <c:pt idx="12">
                  <c:v>83</c:v>
                </c:pt>
                <c:pt idx="13">
                  <c:v>86</c:v>
                </c:pt>
                <c:pt idx="14">
                  <c:v>88</c:v>
                </c:pt>
                <c:pt idx="15">
                  <c:v>93</c:v>
                </c:pt>
                <c:pt idx="16">
                  <c:v>95</c:v>
                </c:pt>
                <c:pt idx="17">
                  <c:v>100</c:v>
                </c:pt>
                <c:pt idx="18">
                  <c:v>105</c:v>
                </c:pt>
                <c:pt idx="19">
                  <c:v>109</c:v>
                </c:pt>
                <c:pt idx="20">
                  <c:v>110</c:v>
                </c:pt>
                <c:pt idx="21">
                  <c:v>113</c:v>
                </c:pt>
                <c:pt idx="22">
                  <c:v>119</c:v>
                </c:pt>
                <c:pt idx="23">
                  <c:v>122</c:v>
                </c:pt>
                <c:pt idx="24">
                  <c:v>123</c:v>
                </c:pt>
                <c:pt idx="25">
                  <c:v>134</c:v>
                </c:pt>
                <c:pt idx="26">
                  <c:v>142</c:v>
                </c:pt>
                <c:pt idx="27">
                  <c:v>146</c:v>
                </c:pt>
                <c:pt idx="28">
                  <c:v>151</c:v>
                </c:pt>
                <c:pt idx="29">
                  <c:v>158</c:v>
                </c:pt>
                <c:pt idx="30">
                  <c:v>174</c:v>
                </c:pt>
                <c:pt idx="31">
                  <c:v>193</c:v>
                </c:pt>
                <c:pt idx="32">
                  <c:v>209</c:v>
                </c:pt>
                <c:pt idx="33">
                  <c:v>226</c:v>
                </c:pt>
                <c:pt idx="34">
                  <c:v>236</c:v>
                </c:pt>
                <c:pt idx="35">
                  <c:v>243</c:v>
                </c:pt>
                <c:pt idx="36">
                  <c:v>281</c:v>
                </c:pt>
                <c:pt idx="37">
                  <c:v>356</c:v>
                </c:pt>
                <c:pt idx="38">
                  <c:v>461</c:v>
                </c:pt>
                <c:pt idx="39">
                  <c:v>619</c:v>
                </c:pt>
                <c:pt idx="40">
                  <c:v>846</c:v>
                </c:pt>
                <c:pt idx="41">
                  <c:v>1228</c:v>
                </c:pt>
                <c:pt idx="42">
                  <c:v>1400</c:v>
                </c:pt>
                <c:pt idx="43">
                  <c:v>1430</c:v>
                </c:pt>
                <c:pt idx="44">
                  <c:v>1445</c:v>
                </c:pt>
                <c:pt idx="45">
                  <c:v>1457</c:v>
                </c:pt>
                <c:pt idx="46">
                  <c:v>1467</c:v>
                </c:pt>
                <c:pt idx="47">
                  <c:v>1471</c:v>
                </c:pt>
                <c:pt idx="48">
                  <c:v>1473</c:v>
                </c:pt>
                <c:pt idx="49">
                  <c:v>1474</c:v>
                </c:pt>
                <c:pt idx="50">
                  <c:v>1475</c:v>
                </c:pt>
                <c:pt idx="51">
                  <c:v>1476</c:v>
                </c:pt>
              </c:numCache>
            </c:numRef>
          </c:yVal>
          <c:smooth val="0"/>
          <c:extLst>
            <c:ext xmlns:c16="http://schemas.microsoft.com/office/drawing/2014/chart" uri="{C3380CC4-5D6E-409C-BE32-E72D297353CC}">
              <c16:uniqueId val="{00000001-0054-416F-8982-02A570FE07BA}"/>
            </c:ext>
          </c:extLst>
        </c:ser>
        <c:ser>
          <c:idx val="2"/>
          <c:order val="2"/>
          <c:tx>
            <c:v>IPAC17</c:v>
          </c:tx>
          <c:spPr>
            <a:ln w="9525" cap="rnd">
              <a:solidFill>
                <a:schemeClr val="accent3"/>
              </a:solidFill>
              <a:round/>
            </a:ln>
            <a:effectLst/>
          </c:spPr>
          <c:marker>
            <c:symbol val="none"/>
          </c:marker>
          <c:xVal>
            <c:numRef>
              <c:f>Sheet1!$Y$16:$Y$59</c:f>
              <c:numCache>
                <c:formatCode>General</c:formatCode>
                <c:ptCount val="44"/>
                <c:pt idx="0">
                  <c:v>-45</c:v>
                </c:pt>
                <c:pt idx="1">
                  <c:v>-44</c:v>
                </c:pt>
                <c:pt idx="2">
                  <c:v>-43</c:v>
                </c:pt>
                <c:pt idx="3">
                  <c:v>-42</c:v>
                </c:pt>
                <c:pt idx="4">
                  <c:v>-40</c:v>
                </c:pt>
                <c:pt idx="5">
                  <c:v>-37</c:v>
                </c:pt>
                <c:pt idx="6">
                  <c:v>-36</c:v>
                </c:pt>
                <c:pt idx="7">
                  <c:v>-35</c:v>
                </c:pt>
                <c:pt idx="8">
                  <c:v>-32</c:v>
                </c:pt>
                <c:pt idx="9">
                  <c:v>-30</c:v>
                </c:pt>
                <c:pt idx="10">
                  <c:v>-28</c:v>
                </c:pt>
                <c:pt idx="11">
                  <c:v>-27</c:v>
                </c:pt>
                <c:pt idx="12">
                  <c:v>-25</c:v>
                </c:pt>
                <c:pt idx="13">
                  <c:v>-24</c:v>
                </c:pt>
                <c:pt idx="14">
                  <c:v>-23</c:v>
                </c:pt>
                <c:pt idx="15">
                  <c:v>-22</c:v>
                </c:pt>
                <c:pt idx="16">
                  <c:v>-21</c:v>
                </c:pt>
                <c:pt idx="17">
                  <c:v>-20</c:v>
                </c:pt>
                <c:pt idx="18">
                  <c:v>-18</c:v>
                </c:pt>
                <c:pt idx="19">
                  <c:v>-17</c:v>
                </c:pt>
                <c:pt idx="20">
                  <c:v>-16</c:v>
                </c:pt>
                <c:pt idx="21">
                  <c:v>-15</c:v>
                </c:pt>
                <c:pt idx="22">
                  <c:v>-14</c:v>
                </c:pt>
                <c:pt idx="23">
                  <c:v>-13</c:v>
                </c:pt>
                <c:pt idx="24">
                  <c:v>-12</c:v>
                </c:pt>
                <c:pt idx="25">
                  <c:v>-11</c:v>
                </c:pt>
                <c:pt idx="26">
                  <c:v>-10</c:v>
                </c:pt>
                <c:pt idx="27">
                  <c:v>-9</c:v>
                </c:pt>
                <c:pt idx="28">
                  <c:v>-8</c:v>
                </c:pt>
                <c:pt idx="29">
                  <c:v>-7</c:v>
                </c:pt>
                <c:pt idx="30">
                  <c:v>-6</c:v>
                </c:pt>
                <c:pt idx="31">
                  <c:v>-5</c:v>
                </c:pt>
                <c:pt idx="32">
                  <c:v>-4</c:v>
                </c:pt>
                <c:pt idx="33">
                  <c:v>-3</c:v>
                </c:pt>
                <c:pt idx="34">
                  <c:v>-2</c:v>
                </c:pt>
                <c:pt idx="35">
                  <c:v>-1</c:v>
                </c:pt>
                <c:pt idx="36">
                  <c:v>0</c:v>
                </c:pt>
                <c:pt idx="37">
                  <c:v>1</c:v>
                </c:pt>
                <c:pt idx="38">
                  <c:v>2</c:v>
                </c:pt>
                <c:pt idx="39">
                  <c:v>3</c:v>
                </c:pt>
                <c:pt idx="40">
                  <c:v>4</c:v>
                </c:pt>
                <c:pt idx="41">
                  <c:v>5</c:v>
                </c:pt>
                <c:pt idx="42">
                  <c:v>6</c:v>
                </c:pt>
                <c:pt idx="43">
                  <c:v>7</c:v>
                </c:pt>
              </c:numCache>
            </c:numRef>
          </c:xVal>
          <c:yVal>
            <c:numRef>
              <c:f>Sheet1!$AA$16:$AA$59</c:f>
              <c:numCache>
                <c:formatCode>General</c:formatCode>
                <c:ptCount val="44"/>
                <c:pt idx="0">
                  <c:v>45</c:v>
                </c:pt>
                <c:pt idx="1">
                  <c:v>46</c:v>
                </c:pt>
                <c:pt idx="2">
                  <c:v>49</c:v>
                </c:pt>
                <c:pt idx="3">
                  <c:v>50</c:v>
                </c:pt>
                <c:pt idx="4">
                  <c:v>51</c:v>
                </c:pt>
                <c:pt idx="5">
                  <c:v>53</c:v>
                </c:pt>
                <c:pt idx="6">
                  <c:v>55</c:v>
                </c:pt>
                <c:pt idx="7">
                  <c:v>56</c:v>
                </c:pt>
                <c:pt idx="8">
                  <c:v>59</c:v>
                </c:pt>
                <c:pt idx="9">
                  <c:v>61</c:v>
                </c:pt>
                <c:pt idx="10">
                  <c:v>62</c:v>
                </c:pt>
                <c:pt idx="11">
                  <c:v>63</c:v>
                </c:pt>
                <c:pt idx="12">
                  <c:v>64</c:v>
                </c:pt>
                <c:pt idx="13">
                  <c:v>65</c:v>
                </c:pt>
                <c:pt idx="14">
                  <c:v>71</c:v>
                </c:pt>
                <c:pt idx="15">
                  <c:v>74</c:v>
                </c:pt>
                <c:pt idx="16">
                  <c:v>75</c:v>
                </c:pt>
                <c:pt idx="17">
                  <c:v>78</c:v>
                </c:pt>
                <c:pt idx="18">
                  <c:v>82</c:v>
                </c:pt>
                <c:pt idx="19">
                  <c:v>89</c:v>
                </c:pt>
                <c:pt idx="20">
                  <c:v>92</c:v>
                </c:pt>
                <c:pt idx="21">
                  <c:v>95</c:v>
                </c:pt>
                <c:pt idx="22">
                  <c:v>99</c:v>
                </c:pt>
                <c:pt idx="23">
                  <c:v>105</c:v>
                </c:pt>
                <c:pt idx="24">
                  <c:v>107</c:v>
                </c:pt>
                <c:pt idx="25">
                  <c:v>112</c:v>
                </c:pt>
                <c:pt idx="26">
                  <c:v>120</c:v>
                </c:pt>
                <c:pt idx="27">
                  <c:v>139</c:v>
                </c:pt>
                <c:pt idx="28">
                  <c:v>158</c:v>
                </c:pt>
                <c:pt idx="29">
                  <c:v>177</c:v>
                </c:pt>
                <c:pt idx="30">
                  <c:v>193</c:v>
                </c:pt>
                <c:pt idx="31">
                  <c:v>200</c:v>
                </c:pt>
                <c:pt idx="32">
                  <c:v>238</c:v>
                </c:pt>
                <c:pt idx="33">
                  <c:v>318</c:v>
                </c:pt>
                <c:pt idx="34">
                  <c:v>462</c:v>
                </c:pt>
                <c:pt idx="35">
                  <c:v>683</c:v>
                </c:pt>
                <c:pt idx="36">
                  <c:v>1117</c:v>
                </c:pt>
                <c:pt idx="37">
                  <c:v>1365</c:v>
                </c:pt>
                <c:pt idx="38">
                  <c:v>1367</c:v>
                </c:pt>
                <c:pt idx="39">
                  <c:v>1373</c:v>
                </c:pt>
                <c:pt idx="40">
                  <c:v>1386</c:v>
                </c:pt>
                <c:pt idx="41">
                  <c:v>1392</c:v>
                </c:pt>
                <c:pt idx="42">
                  <c:v>1394</c:v>
                </c:pt>
                <c:pt idx="43">
                  <c:v>1395</c:v>
                </c:pt>
              </c:numCache>
            </c:numRef>
          </c:yVal>
          <c:smooth val="0"/>
          <c:extLst>
            <c:ext xmlns:c16="http://schemas.microsoft.com/office/drawing/2014/chart" uri="{C3380CC4-5D6E-409C-BE32-E72D297353CC}">
              <c16:uniqueId val="{00000002-0054-416F-8982-02A570FE07BA}"/>
            </c:ext>
          </c:extLst>
        </c:ser>
        <c:ser>
          <c:idx val="3"/>
          <c:order val="3"/>
          <c:tx>
            <c:v>IPAC16</c:v>
          </c:tx>
          <c:spPr>
            <a:ln w="9525" cap="rnd">
              <a:solidFill>
                <a:schemeClr val="accent4"/>
              </a:solidFill>
              <a:round/>
            </a:ln>
            <a:effectLst/>
          </c:spPr>
          <c:marker>
            <c:symbol val="none"/>
          </c:marker>
          <c:xVal>
            <c:numRef>
              <c:f>Sheet1!$AI$33:$AI$64</c:f>
              <c:numCache>
                <c:formatCode>General</c:formatCode>
                <c:ptCount val="32"/>
                <c:pt idx="0">
                  <c:v>-25</c:v>
                </c:pt>
                <c:pt idx="1">
                  <c:v>-23</c:v>
                </c:pt>
                <c:pt idx="2">
                  <c:v>-20</c:v>
                </c:pt>
                <c:pt idx="3">
                  <c:v>-19</c:v>
                </c:pt>
                <c:pt idx="4">
                  <c:v>-18</c:v>
                </c:pt>
                <c:pt idx="5">
                  <c:v>-16</c:v>
                </c:pt>
                <c:pt idx="6">
                  <c:v>-15</c:v>
                </c:pt>
                <c:pt idx="7">
                  <c:v>-14</c:v>
                </c:pt>
                <c:pt idx="8">
                  <c:v>-13</c:v>
                </c:pt>
                <c:pt idx="9">
                  <c:v>-12</c:v>
                </c:pt>
                <c:pt idx="10">
                  <c:v>-11</c:v>
                </c:pt>
                <c:pt idx="11">
                  <c:v>-10</c:v>
                </c:pt>
                <c:pt idx="12">
                  <c:v>-9</c:v>
                </c:pt>
                <c:pt idx="13">
                  <c:v>-8</c:v>
                </c:pt>
                <c:pt idx="14">
                  <c:v>-7</c:v>
                </c:pt>
                <c:pt idx="15">
                  <c:v>-6</c:v>
                </c:pt>
                <c:pt idx="16">
                  <c:v>-5</c:v>
                </c:pt>
                <c:pt idx="17">
                  <c:v>-4</c:v>
                </c:pt>
                <c:pt idx="18">
                  <c:v>-3</c:v>
                </c:pt>
                <c:pt idx="19">
                  <c:v>-2</c:v>
                </c:pt>
                <c:pt idx="20">
                  <c:v>-1</c:v>
                </c:pt>
                <c:pt idx="21">
                  <c:v>0</c:v>
                </c:pt>
                <c:pt idx="22">
                  <c:v>1</c:v>
                </c:pt>
                <c:pt idx="23">
                  <c:v>2</c:v>
                </c:pt>
                <c:pt idx="24">
                  <c:v>3</c:v>
                </c:pt>
                <c:pt idx="25">
                  <c:v>4</c:v>
                </c:pt>
                <c:pt idx="26">
                  <c:v>5</c:v>
                </c:pt>
                <c:pt idx="27">
                  <c:v>6</c:v>
                </c:pt>
                <c:pt idx="28">
                  <c:v>7</c:v>
                </c:pt>
              </c:numCache>
            </c:numRef>
          </c:xVal>
          <c:yVal>
            <c:numRef>
              <c:f>Sheet1!$AK$33:$AK$64</c:f>
              <c:numCache>
                <c:formatCode>General</c:formatCode>
                <c:ptCount val="32"/>
                <c:pt idx="0">
                  <c:v>67</c:v>
                </c:pt>
                <c:pt idx="1">
                  <c:v>68</c:v>
                </c:pt>
                <c:pt idx="2">
                  <c:v>75</c:v>
                </c:pt>
                <c:pt idx="3">
                  <c:v>80</c:v>
                </c:pt>
                <c:pt idx="4">
                  <c:v>83</c:v>
                </c:pt>
                <c:pt idx="5">
                  <c:v>87</c:v>
                </c:pt>
                <c:pt idx="6">
                  <c:v>101</c:v>
                </c:pt>
                <c:pt idx="7">
                  <c:v>104</c:v>
                </c:pt>
                <c:pt idx="8">
                  <c:v>114</c:v>
                </c:pt>
                <c:pt idx="9">
                  <c:v>121</c:v>
                </c:pt>
                <c:pt idx="10">
                  <c:v>125</c:v>
                </c:pt>
                <c:pt idx="11">
                  <c:v>127</c:v>
                </c:pt>
                <c:pt idx="12">
                  <c:v>145</c:v>
                </c:pt>
                <c:pt idx="13">
                  <c:v>177</c:v>
                </c:pt>
                <c:pt idx="14">
                  <c:v>208</c:v>
                </c:pt>
                <c:pt idx="15">
                  <c:v>245</c:v>
                </c:pt>
                <c:pt idx="16">
                  <c:v>278</c:v>
                </c:pt>
                <c:pt idx="17">
                  <c:v>318</c:v>
                </c:pt>
                <c:pt idx="18">
                  <c:v>336</c:v>
                </c:pt>
                <c:pt idx="19">
                  <c:v>439</c:v>
                </c:pt>
                <c:pt idx="20">
                  <c:v>675</c:v>
                </c:pt>
                <c:pt idx="21">
                  <c:v>1109</c:v>
                </c:pt>
                <c:pt idx="22">
                  <c:v>1225</c:v>
                </c:pt>
                <c:pt idx="23">
                  <c:v>1232</c:v>
                </c:pt>
                <c:pt idx="24">
                  <c:v>1235</c:v>
                </c:pt>
                <c:pt idx="25">
                  <c:v>1241</c:v>
                </c:pt>
                <c:pt idx="26">
                  <c:v>1244</c:v>
                </c:pt>
                <c:pt idx="27">
                  <c:v>1247</c:v>
                </c:pt>
                <c:pt idx="28">
                  <c:v>1248</c:v>
                </c:pt>
                <c:pt idx="29">
                  <c:v>1249</c:v>
                </c:pt>
                <c:pt idx="30">
                  <c:v>1250</c:v>
                </c:pt>
                <c:pt idx="31">
                  <c:v>1251</c:v>
                </c:pt>
              </c:numCache>
            </c:numRef>
          </c:yVal>
          <c:smooth val="0"/>
          <c:extLst>
            <c:ext xmlns:c16="http://schemas.microsoft.com/office/drawing/2014/chart" uri="{C3380CC4-5D6E-409C-BE32-E72D297353CC}">
              <c16:uniqueId val="{00000003-0054-416F-8982-02A570FE07BA}"/>
            </c:ext>
          </c:extLst>
        </c:ser>
        <c:ser>
          <c:idx val="4"/>
          <c:order val="4"/>
          <c:tx>
            <c:v>IPAC19 at 80%</c:v>
          </c:tx>
          <c:spPr>
            <a:ln w="15875" cap="rnd">
              <a:solidFill>
                <a:schemeClr val="accent6"/>
              </a:solidFill>
              <a:round/>
            </a:ln>
            <a:effectLst/>
          </c:spPr>
          <c:marker>
            <c:symbol val="none"/>
          </c:marker>
          <c:xVal>
            <c:numRef>
              <c:f>Sheet1!$D$20:$D$71</c:f>
              <c:numCache>
                <c:formatCode>General</c:formatCode>
                <c:ptCount val="52"/>
                <c:pt idx="0">
                  <c:v>-56</c:v>
                </c:pt>
                <c:pt idx="1">
                  <c:v>-55</c:v>
                </c:pt>
                <c:pt idx="2">
                  <c:v>-54</c:v>
                </c:pt>
                <c:pt idx="3">
                  <c:v>-53</c:v>
                </c:pt>
                <c:pt idx="4">
                  <c:v>-52</c:v>
                </c:pt>
                <c:pt idx="5">
                  <c:v>-51</c:v>
                </c:pt>
                <c:pt idx="6">
                  <c:v>-49</c:v>
                </c:pt>
                <c:pt idx="7">
                  <c:v>-48</c:v>
                </c:pt>
                <c:pt idx="8">
                  <c:v>-47</c:v>
                </c:pt>
                <c:pt idx="9">
                  <c:v>-43</c:v>
                </c:pt>
                <c:pt idx="10">
                  <c:v>-42</c:v>
                </c:pt>
                <c:pt idx="11">
                  <c:v>-41</c:v>
                </c:pt>
                <c:pt idx="12">
                  <c:v>-40</c:v>
                </c:pt>
                <c:pt idx="13">
                  <c:v>-39</c:v>
                </c:pt>
                <c:pt idx="14">
                  <c:v>-37</c:v>
                </c:pt>
                <c:pt idx="15">
                  <c:v>-36</c:v>
                </c:pt>
                <c:pt idx="16">
                  <c:v>-35</c:v>
                </c:pt>
                <c:pt idx="17">
                  <c:v>-34</c:v>
                </c:pt>
                <c:pt idx="18">
                  <c:v>-33</c:v>
                </c:pt>
                <c:pt idx="19">
                  <c:v>-32</c:v>
                </c:pt>
                <c:pt idx="20">
                  <c:v>-30</c:v>
                </c:pt>
                <c:pt idx="21">
                  <c:v>-29</c:v>
                </c:pt>
                <c:pt idx="22">
                  <c:v>-28</c:v>
                </c:pt>
                <c:pt idx="23">
                  <c:v>-27</c:v>
                </c:pt>
                <c:pt idx="24">
                  <c:v>-26</c:v>
                </c:pt>
                <c:pt idx="25">
                  <c:v>-25</c:v>
                </c:pt>
                <c:pt idx="26">
                  <c:v>-24</c:v>
                </c:pt>
                <c:pt idx="27">
                  <c:v>-23</c:v>
                </c:pt>
                <c:pt idx="28">
                  <c:v>-22</c:v>
                </c:pt>
                <c:pt idx="29">
                  <c:v>-21</c:v>
                </c:pt>
                <c:pt idx="30">
                  <c:v>-20</c:v>
                </c:pt>
                <c:pt idx="31">
                  <c:v>-19</c:v>
                </c:pt>
                <c:pt idx="32">
                  <c:v>-18</c:v>
                </c:pt>
                <c:pt idx="33">
                  <c:v>-16</c:v>
                </c:pt>
                <c:pt idx="34">
                  <c:v>-15</c:v>
                </c:pt>
                <c:pt idx="35">
                  <c:v>-14</c:v>
                </c:pt>
                <c:pt idx="36">
                  <c:v>-13</c:v>
                </c:pt>
                <c:pt idx="37">
                  <c:v>-12</c:v>
                </c:pt>
                <c:pt idx="38">
                  <c:v>-11</c:v>
                </c:pt>
                <c:pt idx="39">
                  <c:v>-10</c:v>
                </c:pt>
                <c:pt idx="40">
                  <c:v>-9</c:v>
                </c:pt>
                <c:pt idx="41">
                  <c:v>-8</c:v>
                </c:pt>
                <c:pt idx="42">
                  <c:v>-7</c:v>
                </c:pt>
                <c:pt idx="43">
                  <c:v>-6</c:v>
                </c:pt>
                <c:pt idx="44">
                  <c:v>-5</c:v>
                </c:pt>
                <c:pt idx="45">
                  <c:v>-4</c:v>
                </c:pt>
                <c:pt idx="46">
                  <c:v>-3</c:v>
                </c:pt>
                <c:pt idx="47">
                  <c:v>-2</c:v>
                </c:pt>
                <c:pt idx="48">
                  <c:v>-1</c:v>
                </c:pt>
                <c:pt idx="49">
                  <c:v>0</c:v>
                </c:pt>
                <c:pt idx="51">
                  <c:v>2</c:v>
                </c:pt>
              </c:numCache>
            </c:numRef>
          </c:xVal>
          <c:yVal>
            <c:numRef>
              <c:f>Sheet1!$G$20:$G$71</c:f>
              <c:numCache>
                <c:formatCode>General</c:formatCode>
                <c:ptCount val="52"/>
                <c:pt idx="0">
                  <c:v>35.200000000000003</c:v>
                </c:pt>
                <c:pt idx="1">
                  <c:v>36</c:v>
                </c:pt>
                <c:pt idx="2">
                  <c:v>36.800000000000004</c:v>
                </c:pt>
                <c:pt idx="3">
                  <c:v>37.6</c:v>
                </c:pt>
                <c:pt idx="4">
                  <c:v>39.200000000000003</c:v>
                </c:pt>
                <c:pt idx="5">
                  <c:v>40.800000000000004</c:v>
                </c:pt>
                <c:pt idx="6">
                  <c:v>41.6</c:v>
                </c:pt>
                <c:pt idx="7">
                  <c:v>42.400000000000006</c:v>
                </c:pt>
                <c:pt idx="8">
                  <c:v>44.800000000000004</c:v>
                </c:pt>
                <c:pt idx="9">
                  <c:v>45.6</c:v>
                </c:pt>
                <c:pt idx="10">
                  <c:v>47.2</c:v>
                </c:pt>
                <c:pt idx="11">
                  <c:v>48</c:v>
                </c:pt>
                <c:pt idx="12">
                  <c:v>51.2</c:v>
                </c:pt>
                <c:pt idx="13">
                  <c:v>59.2</c:v>
                </c:pt>
                <c:pt idx="14">
                  <c:v>60.800000000000004</c:v>
                </c:pt>
                <c:pt idx="15">
                  <c:v>61.6</c:v>
                </c:pt>
                <c:pt idx="16">
                  <c:v>63.2</c:v>
                </c:pt>
                <c:pt idx="17">
                  <c:v>64</c:v>
                </c:pt>
                <c:pt idx="18">
                  <c:v>64.8</c:v>
                </c:pt>
                <c:pt idx="19">
                  <c:v>66.400000000000006</c:v>
                </c:pt>
                <c:pt idx="20">
                  <c:v>68</c:v>
                </c:pt>
                <c:pt idx="21">
                  <c:v>72</c:v>
                </c:pt>
                <c:pt idx="22">
                  <c:v>73.600000000000009</c:v>
                </c:pt>
                <c:pt idx="23">
                  <c:v>74.400000000000006</c:v>
                </c:pt>
                <c:pt idx="24">
                  <c:v>79.2</c:v>
                </c:pt>
                <c:pt idx="25">
                  <c:v>81.600000000000009</c:v>
                </c:pt>
                <c:pt idx="26">
                  <c:v>82.4</c:v>
                </c:pt>
                <c:pt idx="27">
                  <c:v>84</c:v>
                </c:pt>
                <c:pt idx="28">
                  <c:v>88.800000000000011</c:v>
                </c:pt>
                <c:pt idx="29">
                  <c:v>96</c:v>
                </c:pt>
                <c:pt idx="30">
                  <c:v>100</c:v>
                </c:pt>
                <c:pt idx="31">
                  <c:v>108</c:v>
                </c:pt>
                <c:pt idx="32">
                  <c:v>109.60000000000001</c:v>
                </c:pt>
                <c:pt idx="33">
                  <c:v>115.2</c:v>
                </c:pt>
                <c:pt idx="34">
                  <c:v>126.4</c:v>
                </c:pt>
                <c:pt idx="35">
                  <c:v>133.6</c:v>
                </c:pt>
                <c:pt idx="36">
                  <c:v>159.20000000000002</c:v>
                </c:pt>
                <c:pt idx="37">
                  <c:v>175.20000000000002</c:v>
                </c:pt>
                <c:pt idx="38">
                  <c:v>178.4</c:v>
                </c:pt>
                <c:pt idx="39">
                  <c:v>183.20000000000002</c:v>
                </c:pt>
                <c:pt idx="40">
                  <c:v>200</c:v>
                </c:pt>
                <c:pt idx="41">
                  <c:v>225.60000000000002</c:v>
                </c:pt>
                <c:pt idx="42">
                  <c:v>276</c:v>
                </c:pt>
                <c:pt idx="43">
                  <c:v>306.40000000000003</c:v>
                </c:pt>
                <c:pt idx="44">
                  <c:v>352</c:v>
                </c:pt>
                <c:pt idx="45">
                  <c:v>396</c:v>
                </c:pt>
                <c:pt idx="46">
                  <c:v>425.6</c:v>
                </c:pt>
                <c:pt idx="47">
                  <c:v>544.80000000000007</c:v>
                </c:pt>
                <c:pt idx="48">
                  <c:v>833.6</c:v>
                </c:pt>
                <c:pt idx="49">
                  <c:v>1348</c:v>
                </c:pt>
                <c:pt idx="50">
                  <c:v>1352</c:v>
                </c:pt>
              </c:numCache>
            </c:numRef>
          </c:yVal>
          <c:smooth val="0"/>
          <c:extLst>
            <c:ext xmlns:c16="http://schemas.microsoft.com/office/drawing/2014/chart" uri="{C3380CC4-5D6E-409C-BE32-E72D297353CC}">
              <c16:uniqueId val="{00000004-0054-416F-8982-02A570FE07BA}"/>
            </c:ext>
          </c:extLst>
        </c:ser>
        <c:dLbls>
          <c:showLegendKey val="0"/>
          <c:showVal val="0"/>
          <c:showCatName val="0"/>
          <c:showSerName val="0"/>
          <c:showPercent val="0"/>
          <c:showBubbleSize val="0"/>
        </c:dLbls>
        <c:axId val="357351808"/>
        <c:axId val="357354104"/>
      </c:scatterChart>
      <c:valAx>
        <c:axId val="357351808"/>
        <c:scaling>
          <c:orientation val="minMax"/>
          <c:max val="10"/>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en-AU" sz="1200"/>
                  <a:t>Days to Abstract deadline</a:t>
                </a:r>
              </a:p>
            </c:rich>
          </c:tx>
          <c:layout/>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357354104"/>
        <c:crossesAt val="0"/>
        <c:crossBetween val="midCat"/>
      </c:valAx>
      <c:valAx>
        <c:axId val="357354104"/>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en-AU" sz="1200"/>
                  <a:t>Number of Abstracts</a:t>
                </a:r>
              </a:p>
            </c:rich>
          </c:tx>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high"/>
        <c:spPr>
          <a:noFill/>
          <a:ln>
            <a:solidFill>
              <a:schemeClr val="tx2">
                <a:lumMod val="40000"/>
                <a:lumOff val="60000"/>
              </a:schemeClr>
            </a:solidFill>
          </a:ln>
          <a:effectLst/>
        </c:spPr>
        <c:txPr>
          <a:bodyPr rot="-60000000" spcFirstLastPara="1" vertOverflow="ellipsis" vert="horz" wrap="square" anchor="ctr" anchorCtr="1"/>
          <a:lstStyle/>
          <a:p>
            <a:pPr>
              <a:defRPr sz="1050" b="0" i="0" u="none" strike="noStrike" kern="1200" baseline="0">
                <a:solidFill>
                  <a:schemeClr val="tx2"/>
                </a:solidFill>
                <a:latin typeface="+mn-lt"/>
                <a:ea typeface="+mn-ea"/>
                <a:cs typeface="+mn-cs"/>
              </a:defRPr>
            </a:pPr>
            <a:endParaRPr lang="en-US"/>
          </a:p>
        </c:txPr>
        <c:crossAx val="35735180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321F80-F6D4-418E-B5FE-36FA02459C17}" type="datetimeFigureOut">
              <a:rPr lang="en-AU" smtClean="0"/>
              <a:t>6/12/2018</a:t>
            </a:fld>
            <a:endParaRPr lang="en-AU"/>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424CF5-8238-4B0F-8BCE-DB030FC11176}" type="slidenum">
              <a:rPr lang="en-AU" smtClean="0"/>
              <a:t>‹#›</a:t>
            </a:fld>
            <a:endParaRPr lang="en-AU"/>
          </a:p>
        </p:txBody>
      </p:sp>
    </p:spTree>
    <p:extLst>
      <p:ext uri="{BB962C8B-B14F-4D97-AF65-F5344CB8AC3E}">
        <p14:creationId xmlns:p14="http://schemas.microsoft.com/office/powerpoint/2010/main" val="57271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8250" y="1122363"/>
            <a:ext cx="7429500" cy="2387600"/>
          </a:xfrm>
        </p:spPr>
        <p:txBody>
          <a:bodyPr anchor="b"/>
          <a:lstStyle>
            <a:lvl1pPr algn="ctr">
              <a:defRPr sz="4875"/>
            </a:lvl1pPr>
          </a:lstStyle>
          <a:p>
            <a:r>
              <a:rPr lang="en-US"/>
              <a:t>Click to edit Master title style</a:t>
            </a:r>
            <a:endParaRPr lang="en-CA"/>
          </a:p>
        </p:txBody>
      </p:sp>
      <p:sp>
        <p:nvSpPr>
          <p:cNvPr id="3" name="Subtitle 2"/>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r>
              <a:rPr lang="en-US"/>
              <a:t>30 Nov 2018</a:t>
            </a:r>
            <a:endParaRPr lang="en-CA"/>
          </a:p>
        </p:txBody>
      </p:sp>
      <p:sp>
        <p:nvSpPr>
          <p:cNvPr id="5" name="Footer Placeholder 4"/>
          <p:cNvSpPr>
            <a:spLocks noGrp="1"/>
          </p:cNvSpPr>
          <p:nvPr>
            <p:ph type="ftr" sz="quarter" idx="11"/>
          </p:nvPr>
        </p:nvSpPr>
        <p:spPr/>
        <p:txBody>
          <a:bodyPr/>
          <a:lstStyle/>
          <a:p>
            <a:r>
              <a:rPr lang="en-CA"/>
              <a:t>IPAC'19 Update at IPAC'20 OC1</a:t>
            </a:r>
          </a:p>
        </p:txBody>
      </p:sp>
      <p:sp>
        <p:nvSpPr>
          <p:cNvPr id="6" name="Slide Number Placeholder 5"/>
          <p:cNvSpPr>
            <a:spLocks noGrp="1"/>
          </p:cNvSpPr>
          <p:nvPr>
            <p:ph type="sldNum" sz="quarter" idx="12"/>
          </p:nvPr>
        </p:nvSpPr>
        <p:spPr/>
        <p:txBody>
          <a:bodyPr/>
          <a:lstStyle/>
          <a:p>
            <a:fld id="{F7DF57F7-5E7A-4F25-A562-B6A7987DCEFD}" type="slidenum">
              <a:rPr lang="en-CA" smtClean="0"/>
              <a:t>‹#›</a:t>
            </a:fld>
            <a:endParaRPr lang="en-CA"/>
          </a:p>
        </p:txBody>
      </p:sp>
    </p:spTree>
    <p:extLst>
      <p:ext uri="{BB962C8B-B14F-4D97-AF65-F5344CB8AC3E}">
        <p14:creationId xmlns:p14="http://schemas.microsoft.com/office/powerpoint/2010/main" val="2216029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r>
              <a:rPr lang="en-US"/>
              <a:t>30 Nov 2018</a:t>
            </a:r>
            <a:endParaRPr lang="en-CA"/>
          </a:p>
        </p:txBody>
      </p:sp>
      <p:sp>
        <p:nvSpPr>
          <p:cNvPr id="5" name="Footer Placeholder 4"/>
          <p:cNvSpPr>
            <a:spLocks noGrp="1"/>
          </p:cNvSpPr>
          <p:nvPr>
            <p:ph type="ftr" sz="quarter" idx="11"/>
          </p:nvPr>
        </p:nvSpPr>
        <p:spPr/>
        <p:txBody>
          <a:bodyPr/>
          <a:lstStyle/>
          <a:p>
            <a:r>
              <a:rPr lang="en-CA"/>
              <a:t>IPAC'19 Update at IPAC'20 OC1</a:t>
            </a:r>
          </a:p>
        </p:txBody>
      </p:sp>
      <p:sp>
        <p:nvSpPr>
          <p:cNvPr id="6" name="Slide Number Placeholder 5"/>
          <p:cNvSpPr>
            <a:spLocks noGrp="1"/>
          </p:cNvSpPr>
          <p:nvPr>
            <p:ph type="sldNum" sz="quarter" idx="12"/>
          </p:nvPr>
        </p:nvSpPr>
        <p:spPr/>
        <p:txBody>
          <a:bodyPr/>
          <a:lstStyle/>
          <a:p>
            <a:fld id="{F7DF57F7-5E7A-4F25-A562-B6A7987DCEFD}" type="slidenum">
              <a:rPr lang="en-CA" smtClean="0"/>
              <a:t>‹#›</a:t>
            </a:fld>
            <a:endParaRPr lang="en-CA"/>
          </a:p>
        </p:txBody>
      </p:sp>
    </p:spTree>
    <p:extLst>
      <p:ext uri="{BB962C8B-B14F-4D97-AF65-F5344CB8AC3E}">
        <p14:creationId xmlns:p14="http://schemas.microsoft.com/office/powerpoint/2010/main" val="3741087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1" y="365125"/>
            <a:ext cx="2135981"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81037"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r>
              <a:rPr lang="en-US"/>
              <a:t>30 Nov 2018</a:t>
            </a:r>
            <a:endParaRPr lang="en-CA"/>
          </a:p>
        </p:txBody>
      </p:sp>
      <p:sp>
        <p:nvSpPr>
          <p:cNvPr id="5" name="Footer Placeholder 4"/>
          <p:cNvSpPr>
            <a:spLocks noGrp="1"/>
          </p:cNvSpPr>
          <p:nvPr>
            <p:ph type="ftr" sz="quarter" idx="11"/>
          </p:nvPr>
        </p:nvSpPr>
        <p:spPr/>
        <p:txBody>
          <a:bodyPr/>
          <a:lstStyle/>
          <a:p>
            <a:r>
              <a:rPr lang="en-CA"/>
              <a:t>IPAC'19 Update at IPAC'20 OC1</a:t>
            </a:r>
          </a:p>
        </p:txBody>
      </p:sp>
      <p:sp>
        <p:nvSpPr>
          <p:cNvPr id="6" name="Slide Number Placeholder 5"/>
          <p:cNvSpPr>
            <a:spLocks noGrp="1"/>
          </p:cNvSpPr>
          <p:nvPr>
            <p:ph type="sldNum" sz="quarter" idx="12"/>
          </p:nvPr>
        </p:nvSpPr>
        <p:spPr/>
        <p:txBody>
          <a:bodyPr/>
          <a:lstStyle/>
          <a:p>
            <a:fld id="{F7DF57F7-5E7A-4F25-A562-B6A7987DCEFD}" type="slidenum">
              <a:rPr lang="en-CA" smtClean="0"/>
              <a:t>‹#›</a:t>
            </a:fld>
            <a:endParaRPr lang="en-CA"/>
          </a:p>
        </p:txBody>
      </p:sp>
    </p:spTree>
    <p:extLst>
      <p:ext uri="{BB962C8B-B14F-4D97-AF65-F5344CB8AC3E}">
        <p14:creationId xmlns:p14="http://schemas.microsoft.com/office/powerpoint/2010/main" val="3181367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340768"/>
            <a:ext cx="9906000" cy="864096"/>
          </a:xfrm>
        </p:spPr>
        <p:txBody>
          <a:bodyPr/>
          <a:lstStyle/>
          <a:p>
            <a:r>
              <a:rPr lang="en-AU"/>
              <a:t>Click to edit Master title style</a:t>
            </a:r>
            <a:endParaRPr lang="en-US"/>
          </a:p>
        </p:txBody>
      </p:sp>
    </p:spTree>
    <p:extLst>
      <p:ext uri="{BB962C8B-B14F-4D97-AF65-F5344CB8AC3E}">
        <p14:creationId xmlns:p14="http://schemas.microsoft.com/office/powerpoint/2010/main" val="3993468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11" name="Picture Placeholder 7"/>
          <p:cNvSpPr>
            <a:spLocks noGrp="1"/>
          </p:cNvSpPr>
          <p:nvPr>
            <p:ph type="pic" sz="quarter" idx="10" hasCustomPrompt="1"/>
          </p:nvPr>
        </p:nvSpPr>
        <p:spPr>
          <a:xfrm>
            <a:off x="0" y="836713"/>
            <a:ext cx="9906000" cy="6021288"/>
          </a:xfrm>
          <a:ln>
            <a:noFill/>
          </a:ln>
        </p:spPr>
        <p:txBody>
          <a:bodyPr/>
          <a:lstStyle>
            <a:lvl1pPr marL="0" indent="0">
              <a:buFontTx/>
              <a:buNone/>
              <a:defRPr/>
            </a:lvl1pPr>
          </a:lstStyle>
          <a:p>
            <a:r>
              <a:rPr lang="en-US" dirty="0"/>
              <a:t>Click icon to add picture</a:t>
            </a:r>
          </a:p>
        </p:txBody>
      </p:sp>
      <p:sp>
        <p:nvSpPr>
          <p:cNvPr id="5" name="Text Placeholder 3"/>
          <p:cNvSpPr>
            <a:spLocks noGrp="1"/>
          </p:cNvSpPr>
          <p:nvPr>
            <p:ph type="body" sz="half" idx="2"/>
          </p:nvPr>
        </p:nvSpPr>
        <p:spPr>
          <a:xfrm>
            <a:off x="488504" y="5589240"/>
            <a:ext cx="3456384" cy="432048"/>
          </a:xfrm>
          <a:prstGeom prst="rect">
            <a:avLst/>
          </a:prstGeom>
          <a:noFill/>
          <a:ln>
            <a:noFill/>
          </a:ln>
        </p:spPr>
        <p:txBody>
          <a:bodyPr lIns="0" anchor="ctr" anchorCtr="0"/>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dirty="0"/>
              <a:t>Click to edit Master text styles</a:t>
            </a:r>
          </a:p>
        </p:txBody>
      </p:sp>
    </p:spTree>
    <p:extLst>
      <p:ext uri="{BB962C8B-B14F-4D97-AF65-F5344CB8AC3E}">
        <p14:creationId xmlns:p14="http://schemas.microsoft.com/office/powerpoint/2010/main" val="1750586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BFFDE4-0E95-5649-8670-E0107FC5FC73}"/>
              </a:ext>
            </a:extLst>
          </p:cNvPr>
          <p:cNvSpPr/>
          <p:nvPr userDrawn="1"/>
        </p:nvSpPr>
        <p:spPr>
          <a:xfrm>
            <a:off x="623119" y="4579018"/>
            <a:ext cx="551222"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 name="Title 1">
            <a:extLst>
              <a:ext uri="{FF2B5EF4-FFF2-40B4-BE49-F238E27FC236}">
                <a16:creationId xmlns:a16="http://schemas.microsoft.com/office/drawing/2014/main" id="{9E96923A-B50F-2A44-9C76-3C9FFD0F8EFB}"/>
              </a:ext>
            </a:extLst>
          </p:cNvPr>
          <p:cNvSpPr>
            <a:spLocks noGrp="1"/>
          </p:cNvSpPr>
          <p:nvPr>
            <p:ph type="ctrTitle"/>
          </p:nvPr>
        </p:nvSpPr>
        <p:spPr>
          <a:xfrm>
            <a:off x="623245" y="1343989"/>
            <a:ext cx="7429500" cy="2165973"/>
          </a:xfrm>
        </p:spPr>
        <p:txBody>
          <a:bodyPr lIns="0" anchor="b"/>
          <a:lstStyle>
            <a:lvl1pPr algn="l">
              <a:defRPr sz="45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AB50290-CA83-1F4F-905C-EBE9354CA951}"/>
              </a:ext>
            </a:extLst>
          </p:cNvPr>
          <p:cNvSpPr>
            <a:spLocks noGrp="1"/>
          </p:cNvSpPr>
          <p:nvPr>
            <p:ph type="subTitle" idx="1"/>
          </p:nvPr>
        </p:nvSpPr>
        <p:spPr>
          <a:xfrm>
            <a:off x="623245" y="3602039"/>
            <a:ext cx="6129866" cy="912812"/>
          </a:xfrm>
        </p:spPr>
        <p:txBody>
          <a:bodyPr lIns="0"/>
          <a:lstStyle>
            <a:lvl1pPr marL="0" indent="0" algn="l">
              <a:buNone/>
              <a:defRPr sz="1800">
                <a:solidFill>
                  <a:schemeClr val="bg2">
                    <a:lumMod val="50000"/>
                  </a:schemeClr>
                </a:solidFill>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4E13CC7-FA84-5249-B18B-5A3E8CCE94F4}"/>
              </a:ext>
            </a:extLst>
          </p:cNvPr>
          <p:cNvSpPr>
            <a:spLocks noGrp="1"/>
          </p:cNvSpPr>
          <p:nvPr>
            <p:ph type="dt" sz="half" idx="10"/>
          </p:nvPr>
        </p:nvSpPr>
        <p:spPr>
          <a:xfrm>
            <a:off x="623245" y="6356352"/>
            <a:ext cx="2228850" cy="365125"/>
          </a:xfrm>
        </p:spPr>
        <p:txBody>
          <a:bodyPr lIns="0"/>
          <a:lstStyle/>
          <a:p>
            <a:fld id="{0352A42B-78AF-8D4D-94A5-85285646B5D9}" type="datetimeFigureOut">
              <a:rPr lang="en-US" smtClean="0"/>
              <a:t>12/6/2018</a:t>
            </a:fld>
            <a:endParaRPr lang="en-US" dirty="0"/>
          </a:p>
        </p:txBody>
      </p:sp>
      <p:sp>
        <p:nvSpPr>
          <p:cNvPr id="21" name="Text Placeholder 20">
            <a:extLst>
              <a:ext uri="{FF2B5EF4-FFF2-40B4-BE49-F238E27FC236}">
                <a16:creationId xmlns:a16="http://schemas.microsoft.com/office/drawing/2014/main" id="{89993145-E805-8048-89C8-948B8319753A}"/>
              </a:ext>
            </a:extLst>
          </p:cNvPr>
          <p:cNvSpPr>
            <a:spLocks noGrp="1"/>
          </p:cNvSpPr>
          <p:nvPr>
            <p:ph type="body" sz="quarter" idx="11"/>
          </p:nvPr>
        </p:nvSpPr>
        <p:spPr>
          <a:xfrm>
            <a:off x="623122" y="4714877"/>
            <a:ext cx="4728567" cy="542925"/>
          </a:xfrm>
        </p:spPr>
        <p:txBody>
          <a:bodyPr lIns="0" anchor="b"/>
          <a:lstStyle>
            <a:lvl1pPr marL="0" indent="0">
              <a:buNone/>
              <a:defRPr b="1" i="0">
                <a:solidFill>
                  <a:schemeClr val="bg2">
                    <a:lumMod val="50000"/>
                  </a:schemeClr>
                </a:solidFill>
                <a:latin typeface="+mj-lt"/>
              </a:defRPr>
            </a:lvl1pPr>
          </a:lstStyle>
          <a:p>
            <a:pPr lvl="0"/>
            <a:r>
              <a:rPr lang="en-US"/>
              <a:t>Edit Master text styles</a:t>
            </a:r>
          </a:p>
        </p:txBody>
      </p:sp>
      <p:sp>
        <p:nvSpPr>
          <p:cNvPr id="23" name="Text Placeholder 22">
            <a:extLst>
              <a:ext uri="{FF2B5EF4-FFF2-40B4-BE49-F238E27FC236}">
                <a16:creationId xmlns:a16="http://schemas.microsoft.com/office/drawing/2014/main" id="{E0351F6B-787D-2E4D-AFF5-594834FF4360}"/>
              </a:ext>
            </a:extLst>
          </p:cNvPr>
          <p:cNvSpPr>
            <a:spLocks noGrp="1"/>
          </p:cNvSpPr>
          <p:nvPr>
            <p:ph type="body" sz="quarter" idx="12"/>
          </p:nvPr>
        </p:nvSpPr>
        <p:spPr>
          <a:xfrm>
            <a:off x="622997" y="5280026"/>
            <a:ext cx="3440013" cy="792163"/>
          </a:xfrm>
        </p:spPr>
        <p:txBody>
          <a:bodyPr lIns="0" tIns="0">
            <a:normAutofit/>
          </a:bodyPr>
          <a:lstStyle>
            <a:lvl1pPr marL="0" indent="0">
              <a:buNone/>
              <a:defRPr sz="1500">
                <a:solidFill>
                  <a:schemeClr val="tx1">
                    <a:lumMod val="40000"/>
                    <a:lumOff val="60000"/>
                  </a:schemeClr>
                </a:solidFill>
              </a:defRPr>
            </a:lvl1pPr>
          </a:lstStyle>
          <a:p>
            <a:pPr lvl="0"/>
            <a:r>
              <a:rPr lang="en-US"/>
              <a:t>Edit Master text styles</a:t>
            </a:r>
          </a:p>
        </p:txBody>
      </p:sp>
      <p:pic>
        <p:nvPicPr>
          <p:cNvPr id="13" name="Picture 12">
            <a:extLst>
              <a:ext uri="{FF2B5EF4-FFF2-40B4-BE49-F238E27FC236}">
                <a16:creationId xmlns:a16="http://schemas.microsoft.com/office/drawing/2014/main" id="{551561C7-A2F8-684F-B859-03705CA05A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2996" y="529099"/>
            <a:ext cx="4300482" cy="812068"/>
          </a:xfrm>
          <a:prstGeom prst="rect">
            <a:avLst/>
          </a:prstGeom>
        </p:spPr>
      </p:pic>
    </p:spTree>
    <p:extLst>
      <p:ext uri="{BB962C8B-B14F-4D97-AF65-F5344CB8AC3E}">
        <p14:creationId xmlns:p14="http://schemas.microsoft.com/office/powerpoint/2010/main" val="922231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p:cNvSpPr>
            <a:spLocks noGrp="1"/>
          </p:cNvSpPr>
          <p:nvPr>
            <p:ph type="dt" sz="half" idx="10"/>
          </p:nvPr>
        </p:nvSpPr>
        <p:spPr/>
        <p:txBody>
          <a:bodyPr/>
          <a:lstStyle/>
          <a:p>
            <a:fld id="{BB6A4BE1-D6BF-4BB8-A15C-AEF1C27AE5F9}" type="datetime5">
              <a:rPr lang="en-US" smtClean="0"/>
              <a:t>6-Dec-18</a:t>
            </a:fld>
            <a:endParaRPr lang="en-AU" dirty="0"/>
          </a:p>
        </p:txBody>
      </p:sp>
      <p:sp>
        <p:nvSpPr>
          <p:cNvPr id="5" name="Footer Placeholder 4"/>
          <p:cNvSpPr>
            <a:spLocks noGrp="1"/>
          </p:cNvSpPr>
          <p:nvPr>
            <p:ph type="ftr" sz="quarter" idx="11"/>
          </p:nvPr>
        </p:nvSpPr>
        <p:spPr/>
        <p:txBody>
          <a:bodyPr/>
          <a:lstStyle/>
          <a:p>
            <a:r>
              <a:rPr lang="en-AU"/>
              <a:t>Accelerator Physics Planning Workshop</a:t>
            </a:r>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
        <p:nvSpPr>
          <p:cNvPr id="7" name="Rectangle 6">
            <a:extLst>
              <a:ext uri="{FF2B5EF4-FFF2-40B4-BE49-F238E27FC236}">
                <a16:creationId xmlns:a16="http://schemas.microsoft.com/office/drawing/2014/main" id="{51B83ED6-62A2-CD4D-AA98-221CF8A492FF}"/>
              </a:ext>
            </a:extLst>
          </p:cNvPr>
          <p:cNvSpPr/>
          <p:nvPr userDrawn="1"/>
        </p:nvSpPr>
        <p:spPr>
          <a:xfrm>
            <a:off x="334086" y="1490074"/>
            <a:ext cx="551222"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1857764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Date Placeholder 2"/>
          <p:cNvSpPr>
            <a:spLocks noGrp="1"/>
          </p:cNvSpPr>
          <p:nvPr>
            <p:ph type="dt" sz="half" idx="10"/>
          </p:nvPr>
        </p:nvSpPr>
        <p:spPr/>
        <p:txBody>
          <a:bodyPr/>
          <a:lstStyle/>
          <a:p>
            <a:fld id="{54B1565F-9781-40AB-8EE0-CFAF845F9996}" type="datetime5">
              <a:rPr lang="en-US" smtClean="0"/>
              <a:t>6-Dec-18</a:t>
            </a:fld>
            <a:endParaRPr lang="en-AU" dirty="0"/>
          </a:p>
        </p:txBody>
      </p:sp>
      <p:sp>
        <p:nvSpPr>
          <p:cNvPr id="4" name="Footer Placeholder 3"/>
          <p:cNvSpPr>
            <a:spLocks noGrp="1"/>
          </p:cNvSpPr>
          <p:nvPr>
            <p:ph type="ftr" sz="quarter" idx="11"/>
          </p:nvPr>
        </p:nvSpPr>
        <p:spPr/>
        <p:txBody>
          <a:bodyPr/>
          <a:lstStyle/>
          <a:p>
            <a:r>
              <a:rPr lang="en-AU" dirty="0"/>
              <a:t>Accelerator Physics Planning Workshop</a:t>
            </a:r>
          </a:p>
        </p:txBody>
      </p:sp>
      <p:sp>
        <p:nvSpPr>
          <p:cNvPr id="5" name="Slide Number Placeholder 4"/>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146912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C4406-C08E-46E4-BB2E-3CE6EE544C0F}"/>
              </a:ext>
            </a:extLst>
          </p:cNvPr>
          <p:cNvSpPr>
            <a:spLocks noGrp="1"/>
          </p:cNvSpPr>
          <p:nvPr>
            <p:ph type="ctrTitle"/>
          </p:nvPr>
        </p:nvSpPr>
        <p:spPr>
          <a:xfrm>
            <a:off x="1238250" y="1122363"/>
            <a:ext cx="7429500" cy="2387600"/>
          </a:xfrm>
        </p:spPr>
        <p:txBody>
          <a:bodyPr anchor="b"/>
          <a:lstStyle>
            <a:lvl1pPr algn="ctr">
              <a:defRPr sz="4875"/>
            </a:lvl1pPr>
          </a:lstStyle>
          <a:p>
            <a:r>
              <a:rPr lang="en-US"/>
              <a:t>Click to edit Master title style</a:t>
            </a:r>
            <a:endParaRPr lang="en-AU"/>
          </a:p>
        </p:txBody>
      </p:sp>
      <p:sp>
        <p:nvSpPr>
          <p:cNvPr id="3" name="Subtitle 2">
            <a:extLst>
              <a:ext uri="{FF2B5EF4-FFF2-40B4-BE49-F238E27FC236}">
                <a16:creationId xmlns:a16="http://schemas.microsoft.com/office/drawing/2014/main" id="{9C91257B-CCA3-487C-99C1-A654D66BBEC7}"/>
              </a:ext>
            </a:extLst>
          </p:cNvPr>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C610E25B-785E-4921-9B6D-D0D0FFDA8D32}"/>
              </a:ext>
            </a:extLst>
          </p:cNvPr>
          <p:cNvSpPr>
            <a:spLocks noGrp="1"/>
          </p:cNvSpPr>
          <p:nvPr>
            <p:ph type="dt" sz="half" idx="10"/>
          </p:nvPr>
        </p:nvSpPr>
        <p:spPr/>
        <p:txBody>
          <a:bodyPr/>
          <a:lstStyle/>
          <a:p>
            <a:fld id="{AD59B936-077A-40A5-802D-E5040134588F}" type="datetimeFigureOut">
              <a:rPr lang="en-AU" smtClean="0"/>
              <a:t>6/12/2018</a:t>
            </a:fld>
            <a:endParaRPr lang="en-AU"/>
          </a:p>
        </p:txBody>
      </p:sp>
      <p:sp>
        <p:nvSpPr>
          <p:cNvPr id="5" name="Footer Placeholder 4">
            <a:extLst>
              <a:ext uri="{FF2B5EF4-FFF2-40B4-BE49-F238E27FC236}">
                <a16:creationId xmlns:a16="http://schemas.microsoft.com/office/drawing/2014/main" id="{CB23C041-737B-4DD7-92F6-D1B87A15DCD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D55200F-623A-4AF1-BC5C-3C40DEAD6184}"/>
              </a:ext>
            </a:extLst>
          </p:cNvPr>
          <p:cNvSpPr>
            <a:spLocks noGrp="1"/>
          </p:cNvSpPr>
          <p:nvPr>
            <p:ph type="sldNum" sz="quarter" idx="12"/>
          </p:nvPr>
        </p:nvSpPr>
        <p:spPr/>
        <p:txBody>
          <a:bodyPr/>
          <a:lstStyle/>
          <a:p>
            <a:fld id="{6AD11D55-6E15-4FE7-B47A-72B3344BB1CD}" type="slidenum">
              <a:rPr lang="en-AU" smtClean="0"/>
              <a:t>‹#›</a:t>
            </a:fld>
            <a:endParaRPr lang="en-AU"/>
          </a:p>
        </p:txBody>
      </p:sp>
    </p:spTree>
    <p:extLst>
      <p:ext uri="{BB962C8B-B14F-4D97-AF65-F5344CB8AC3E}">
        <p14:creationId xmlns:p14="http://schemas.microsoft.com/office/powerpoint/2010/main" val="728450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r>
              <a:rPr lang="en-US"/>
              <a:t>30 Nov 2018</a:t>
            </a:r>
            <a:endParaRPr lang="en-CA"/>
          </a:p>
        </p:txBody>
      </p:sp>
      <p:sp>
        <p:nvSpPr>
          <p:cNvPr id="5" name="Footer Placeholder 4"/>
          <p:cNvSpPr>
            <a:spLocks noGrp="1"/>
          </p:cNvSpPr>
          <p:nvPr>
            <p:ph type="ftr" sz="quarter" idx="11"/>
          </p:nvPr>
        </p:nvSpPr>
        <p:spPr/>
        <p:txBody>
          <a:bodyPr/>
          <a:lstStyle/>
          <a:p>
            <a:r>
              <a:rPr lang="en-CA"/>
              <a:t>IPAC'19 Update at IPAC'20 OC1</a:t>
            </a:r>
          </a:p>
        </p:txBody>
      </p:sp>
      <p:sp>
        <p:nvSpPr>
          <p:cNvPr id="6" name="Slide Number Placeholder 5"/>
          <p:cNvSpPr>
            <a:spLocks noGrp="1"/>
          </p:cNvSpPr>
          <p:nvPr>
            <p:ph type="sldNum" sz="quarter" idx="12"/>
          </p:nvPr>
        </p:nvSpPr>
        <p:spPr/>
        <p:txBody>
          <a:bodyPr/>
          <a:lstStyle/>
          <a:p>
            <a:fld id="{F7DF57F7-5E7A-4F25-A562-B6A7987DCEFD}" type="slidenum">
              <a:rPr lang="en-CA" smtClean="0"/>
              <a:t>‹#›</a:t>
            </a:fld>
            <a:endParaRPr lang="en-CA"/>
          </a:p>
        </p:txBody>
      </p:sp>
    </p:spTree>
    <p:extLst>
      <p:ext uri="{BB962C8B-B14F-4D97-AF65-F5344CB8AC3E}">
        <p14:creationId xmlns:p14="http://schemas.microsoft.com/office/powerpoint/2010/main" val="4252598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8" y="1709739"/>
            <a:ext cx="8543925" cy="2852737"/>
          </a:xfrm>
        </p:spPr>
        <p:txBody>
          <a:bodyPr anchor="b"/>
          <a:lstStyle>
            <a:lvl1pPr>
              <a:defRPr sz="4875"/>
            </a:lvl1pPr>
          </a:lstStyle>
          <a:p>
            <a:r>
              <a:rPr lang="en-US"/>
              <a:t>Click to edit Master title style</a:t>
            </a:r>
            <a:endParaRPr lang="en-CA"/>
          </a:p>
        </p:txBody>
      </p:sp>
      <p:sp>
        <p:nvSpPr>
          <p:cNvPr id="3" name="Text Placeholder 2"/>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30 Nov 2018</a:t>
            </a:r>
            <a:endParaRPr lang="en-CA"/>
          </a:p>
        </p:txBody>
      </p:sp>
      <p:sp>
        <p:nvSpPr>
          <p:cNvPr id="5" name="Footer Placeholder 4"/>
          <p:cNvSpPr>
            <a:spLocks noGrp="1"/>
          </p:cNvSpPr>
          <p:nvPr>
            <p:ph type="ftr" sz="quarter" idx="11"/>
          </p:nvPr>
        </p:nvSpPr>
        <p:spPr/>
        <p:txBody>
          <a:bodyPr/>
          <a:lstStyle/>
          <a:p>
            <a:r>
              <a:rPr lang="en-CA"/>
              <a:t>IPAC'19 Update at IPAC'20 OC1</a:t>
            </a:r>
          </a:p>
        </p:txBody>
      </p:sp>
      <p:sp>
        <p:nvSpPr>
          <p:cNvPr id="6" name="Slide Number Placeholder 5"/>
          <p:cNvSpPr>
            <a:spLocks noGrp="1"/>
          </p:cNvSpPr>
          <p:nvPr>
            <p:ph type="sldNum" sz="quarter" idx="12"/>
          </p:nvPr>
        </p:nvSpPr>
        <p:spPr/>
        <p:txBody>
          <a:bodyPr/>
          <a:lstStyle/>
          <a:p>
            <a:fld id="{F7DF57F7-5E7A-4F25-A562-B6A7987DCEFD}" type="slidenum">
              <a:rPr lang="en-CA" smtClean="0"/>
              <a:t>‹#›</a:t>
            </a:fld>
            <a:endParaRPr lang="en-CA"/>
          </a:p>
        </p:txBody>
      </p:sp>
    </p:spTree>
    <p:extLst>
      <p:ext uri="{BB962C8B-B14F-4D97-AF65-F5344CB8AC3E}">
        <p14:creationId xmlns:p14="http://schemas.microsoft.com/office/powerpoint/2010/main" val="2325774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r>
              <a:rPr lang="en-US"/>
              <a:t>30 Nov 2018</a:t>
            </a:r>
            <a:endParaRPr lang="en-CA"/>
          </a:p>
        </p:txBody>
      </p:sp>
      <p:sp>
        <p:nvSpPr>
          <p:cNvPr id="6" name="Footer Placeholder 5"/>
          <p:cNvSpPr>
            <a:spLocks noGrp="1"/>
          </p:cNvSpPr>
          <p:nvPr>
            <p:ph type="ftr" sz="quarter" idx="11"/>
          </p:nvPr>
        </p:nvSpPr>
        <p:spPr/>
        <p:txBody>
          <a:bodyPr/>
          <a:lstStyle/>
          <a:p>
            <a:r>
              <a:rPr lang="en-CA"/>
              <a:t>IPAC'19 Update at IPAC'20 OC1</a:t>
            </a:r>
          </a:p>
        </p:txBody>
      </p:sp>
      <p:sp>
        <p:nvSpPr>
          <p:cNvPr id="7" name="Slide Number Placeholder 6"/>
          <p:cNvSpPr>
            <a:spLocks noGrp="1"/>
          </p:cNvSpPr>
          <p:nvPr>
            <p:ph type="sldNum" sz="quarter" idx="12"/>
          </p:nvPr>
        </p:nvSpPr>
        <p:spPr/>
        <p:txBody>
          <a:bodyPr/>
          <a:lstStyle/>
          <a:p>
            <a:fld id="{F7DF57F7-5E7A-4F25-A562-B6A7987DCEFD}" type="slidenum">
              <a:rPr lang="en-CA" smtClean="0"/>
              <a:t>‹#›</a:t>
            </a:fld>
            <a:endParaRPr lang="en-CA"/>
          </a:p>
        </p:txBody>
      </p:sp>
    </p:spTree>
    <p:extLst>
      <p:ext uri="{BB962C8B-B14F-4D97-AF65-F5344CB8AC3E}">
        <p14:creationId xmlns:p14="http://schemas.microsoft.com/office/powerpoint/2010/main" val="367448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6"/>
            <a:ext cx="8543925"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Edit Master text styles</a:t>
            </a:r>
          </a:p>
        </p:txBody>
      </p:sp>
      <p:sp>
        <p:nvSpPr>
          <p:cNvPr id="4" name="Content Placeholder 3"/>
          <p:cNvSpPr>
            <a:spLocks noGrp="1"/>
          </p:cNvSpPr>
          <p:nvPr>
            <p:ph sz="half" idx="2"/>
          </p:nvPr>
        </p:nvSpPr>
        <p:spPr>
          <a:xfrm>
            <a:off x="682328"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r>
              <a:rPr lang="en-US"/>
              <a:t>30 Nov 2018</a:t>
            </a:r>
            <a:endParaRPr lang="en-CA"/>
          </a:p>
        </p:txBody>
      </p:sp>
      <p:sp>
        <p:nvSpPr>
          <p:cNvPr id="8" name="Footer Placeholder 7"/>
          <p:cNvSpPr>
            <a:spLocks noGrp="1"/>
          </p:cNvSpPr>
          <p:nvPr>
            <p:ph type="ftr" sz="quarter" idx="11"/>
          </p:nvPr>
        </p:nvSpPr>
        <p:spPr/>
        <p:txBody>
          <a:bodyPr/>
          <a:lstStyle/>
          <a:p>
            <a:r>
              <a:rPr lang="en-CA"/>
              <a:t>IPAC'19 Update at IPAC'20 OC1</a:t>
            </a:r>
          </a:p>
        </p:txBody>
      </p:sp>
      <p:sp>
        <p:nvSpPr>
          <p:cNvPr id="9" name="Slide Number Placeholder 8"/>
          <p:cNvSpPr>
            <a:spLocks noGrp="1"/>
          </p:cNvSpPr>
          <p:nvPr>
            <p:ph type="sldNum" sz="quarter" idx="12"/>
          </p:nvPr>
        </p:nvSpPr>
        <p:spPr/>
        <p:txBody>
          <a:bodyPr/>
          <a:lstStyle/>
          <a:p>
            <a:fld id="{F7DF57F7-5E7A-4F25-A562-B6A7987DCEFD}" type="slidenum">
              <a:rPr lang="en-CA" smtClean="0"/>
              <a:t>‹#›</a:t>
            </a:fld>
            <a:endParaRPr lang="en-CA"/>
          </a:p>
        </p:txBody>
      </p:sp>
    </p:spTree>
    <p:extLst>
      <p:ext uri="{BB962C8B-B14F-4D97-AF65-F5344CB8AC3E}">
        <p14:creationId xmlns:p14="http://schemas.microsoft.com/office/powerpoint/2010/main" val="159074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r>
              <a:rPr lang="en-US"/>
              <a:t>30 Nov 2018</a:t>
            </a:r>
            <a:endParaRPr lang="en-CA"/>
          </a:p>
        </p:txBody>
      </p:sp>
      <p:sp>
        <p:nvSpPr>
          <p:cNvPr id="4" name="Footer Placeholder 3"/>
          <p:cNvSpPr>
            <a:spLocks noGrp="1"/>
          </p:cNvSpPr>
          <p:nvPr>
            <p:ph type="ftr" sz="quarter" idx="11"/>
          </p:nvPr>
        </p:nvSpPr>
        <p:spPr/>
        <p:txBody>
          <a:bodyPr/>
          <a:lstStyle/>
          <a:p>
            <a:r>
              <a:rPr lang="en-CA"/>
              <a:t>IPAC'19 Update at IPAC'20 OC1</a:t>
            </a:r>
          </a:p>
        </p:txBody>
      </p:sp>
      <p:sp>
        <p:nvSpPr>
          <p:cNvPr id="5" name="Slide Number Placeholder 4"/>
          <p:cNvSpPr>
            <a:spLocks noGrp="1"/>
          </p:cNvSpPr>
          <p:nvPr>
            <p:ph type="sldNum" sz="quarter" idx="12"/>
          </p:nvPr>
        </p:nvSpPr>
        <p:spPr/>
        <p:txBody>
          <a:bodyPr/>
          <a:lstStyle/>
          <a:p>
            <a:fld id="{F7DF57F7-5E7A-4F25-A562-B6A7987DCEFD}" type="slidenum">
              <a:rPr lang="en-CA" smtClean="0"/>
              <a:t>‹#›</a:t>
            </a:fld>
            <a:endParaRPr lang="en-CA"/>
          </a:p>
        </p:txBody>
      </p:sp>
    </p:spTree>
    <p:extLst>
      <p:ext uri="{BB962C8B-B14F-4D97-AF65-F5344CB8AC3E}">
        <p14:creationId xmlns:p14="http://schemas.microsoft.com/office/powerpoint/2010/main" val="2054605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30 Nov 2018</a:t>
            </a:r>
            <a:endParaRPr lang="en-CA"/>
          </a:p>
        </p:txBody>
      </p:sp>
      <p:sp>
        <p:nvSpPr>
          <p:cNvPr id="3" name="Footer Placeholder 2"/>
          <p:cNvSpPr>
            <a:spLocks noGrp="1"/>
          </p:cNvSpPr>
          <p:nvPr>
            <p:ph type="ftr" sz="quarter" idx="11"/>
          </p:nvPr>
        </p:nvSpPr>
        <p:spPr/>
        <p:txBody>
          <a:bodyPr/>
          <a:lstStyle/>
          <a:p>
            <a:r>
              <a:rPr lang="en-CA"/>
              <a:t>IPAC'19 Update at IPAC'20 OC1</a:t>
            </a:r>
          </a:p>
        </p:txBody>
      </p:sp>
      <p:sp>
        <p:nvSpPr>
          <p:cNvPr id="4" name="Slide Number Placeholder 3"/>
          <p:cNvSpPr>
            <a:spLocks noGrp="1"/>
          </p:cNvSpPr>
          <p:nvPr>
            <p:ph type="sldNum" sz="quarter" idx="12"/>
          </p:nvPr>
        </p:nvSpPr>
        <p:spPr/>
        <p:txBody>
          <a:bodyPr/>
          <a:lstStyle/>
          <a:p>
            <a:fld id="{F7DF57F7-5E7A-4F25-A562-B6A7987DCEFD}" type="slidenum">
              <a:rPr lang="en-CA" smtClean="0"/>
              <a:t>‹#›</a:t>
            </a:fld>
            <a:endParaRPr lang="en-CA"/>
          </a:p>
        </p:txBody>
      </p:sp>
    </p:spTree>
    <p:extLst>
      <p:ext uri="{BB962C8B-B14F-4D97-AF65-F5344CB8AC3E}">
        <p14:creationId xmlns:p14="http://schemas.microsoft.com/office/powerpoint/2010/main" val="1709596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2600"/>
            </a:lvl1pPr>
          </a:lstStyle>
          <a:p>
            <a:r>
              <a:rPr lang="en-US"/>
              <a:t>Click to edit Master title style</a:t>
            </a:r>
            <a:endParaRPr lang="en-CA"/>
          </a:p>
        </p:txBody>
      </p:sp>
      <p:sp>
        <p:nvSpPr>
          <p:cNvPr id="3" name="Content Placeholder 2"/>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Edit Master text styles</a:t>
            </a:r>
          </a:p>
        </p:txBody>
      </p:sp>
      <p:sp>
        <p:nvSpPr>
          <p:cNvPr id="5" name="Date Placeholder 4"/>
          <p:cNvSpPr>
            <a:spLocks noGrp="1"/>
          </p:cNvSpPr>
          <p:nvPr>
            <p:ph type="dt" sz="half" idx="10"/>
          </p:nvPr>
        </p:nvSpPr>
        <p:spPr/>
        <p:txBody>
          <a:bodyPr/>
          <a:lstStyle/>
          <a:p>
            <a:r>
              <a:rPr lang="en-US"/>
              <a:t>30 Nov 2018</a:t>
            </a:r>
            <a:endParaRPr lang="en-CA"/>
          </a:p>
        </p:txBody>
      </p:sp>
      <p:sp>
        <p:nvSpPr>
          <p:cNvPr id="6" name="Footer Placeholder 5"/>
          <p:cNvSpPr>
            <a:spLocks noGrp="1"/>
          </p:cNvSpPr>
          <p:nvPr>
            <p:ph type="ftr" sz="quarter" idx="11"/>
          </p:nvPr>
        </p:nvSpPr>
        <p:spPr/>
        <p:txBody>
          <a:bodyPr/>
          <a:lstStyle/>
          <a:p>
            <a:r>
              <a:rPr lang="en-CA"/>
              <a:t>IPAC'19 Update at IPAC'20 OC1</a:t>
            </a:r>
          </a:p>
        </p:txBody>
      </p:sp>
      <p:sp>
        <p:nvSpPr>
          <p:cNvPr id="7" name="Slide Number Placeholder 6"/>
          <p:cNvSpPr>
            <a:spLocks noGrp="1"/>
          </p:cNvSpPr>
          <p:nvPr>
            <p:ph type="sldNum" sz="quarter" idx="12"/>
          </p:nvPr>
        </p:nvSpPr>
        <p:spPr/>
        <p:txBody>
          <a:bodyPr/>
          <a:lstStyle/>
          <a:p>
            <a:fld id="{F7DF57F7-5E7A-4F25-A562-B6A7987DCEFD}" type="slidenum">
              <a:rPr lang="en-CA" smtClean="0"/>
              <a:t>‹#›</a:t>
            </a:fld>
            <a:endParaRPr lang="en-CA"/>
          </a:p>
        </p:txBody>
      </p:sp>
    </p:spTree>
    <p:extLst>
      <p:ext uri="{BB962C8B-B14F-4D97-AF65-F5344CB8AC3E}">
        <p14:creationId xmlns:p14="http://schemas.microsoft.com/office/powerpoint/2010/main" val="2442987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2600"/>
            </a:lvl1pPr>
          </a:lstStyle>
          <a:p>
            <a:r>
              <a:rPr lang="en-US"/>
              <a:t>Click to edit Master title style</a:t>
            </a:r>
            <a:endParaRPr lang="en-CA"/>
          </a:p>
        </p:txBody>
      </p:sp>
      <p:sp>
        <p:nvSpPr>
          <p:cNvPr id="3" name="Picture Placeholder 2"/>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lang="en-CA"/>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Edit Master text styles</a:t>
            </a:r>
          </a:p>
        </p:txBody>
      </p:sp>
      <p:sp>
        <p:nvSpPr>
          <p:cNvPr id="5" name="Date Placeholder 4"/>
          <p:cNvSpPr>
            <a:spLocks noGrp="1"/>
          </p:cNvSpPr>
          <p:nvPr>
            <p:ph type="dt" sz="half" idx="10"/>
          </p:nvPr>
        </p:nvSpPr>
        <p:spPr/>
        <p:txBody>
          <a:bodyPr/>
          <a:lstStyle/>
          <a:p>
            <a:r>
              <a:rPr lang="en-US"/>
              <a:t>30 Nov 2018</a:t>
            </a:r>
            <a:endParaRPr lang="en-CA"/>
          </a:p>
        </p:txBody>
      </p:sp>
      <p:sp>
        <p:nvSpPr>
          <p:cNvPr id="6" name="Footer Placeholder 5"/>
          <p:cNvSpPr>
            <a:spLocks noGrp="1"/>
          </p:cNvSpPr>
          <p:nvPr>
            <p:ph type="ftr" sz="quarter" idx="11"/>
          </p:nvPr>
        </p:nvSpPr>
        <p:spPr/>
        <p:txBody>
          <a:bodyPr/>
          <a:lstStyle/>
          <a:p>
            <a:r>
              <a:rPr lang="en-CA"/>
              <a:t>IPAC'19 Update at IPAC'20 OC1</a:t>
            </a:r>
          </a:p>
        </p:txBody>
      </p:sp>
      <p:sp>
        <p:nvSpPr>
          <p:cNvPr id="7" name="Slide Number Placeholder 6"/>
          <p:cNvSpPr>
            <a:spLocks noGrp="1"/>
          </p:cNvSpPr>
          <p:nvPr>
            <p:ph type="sldNum" sz="quarter" idx="12"/>
          </p:nvPr>
        </p:nvSpPr>
        <p:spPr/>
        <p:txBody>
          <a:bodyPr/>
          <a:lstStyle/>
          <a:p>
            <a:fld id="{F7DF57F7-5E7A-4F25-A562-B6A7987DCEFD}" type="slidenum">
              <a:rPr lang="en-CA" smtClean="0"/>
              <a:t>‹#›</a:t>
            </a:fld>
            <a:endParaRPr lang="en-CA"/>
          </a:p>
        </p:txBody>
      </p:sp>
    </p:spTree>
    <p:extLst>
      <p:ext uri="{BB962C8B-B14F-4D97-AF65-F5344CB8AC3E}">
        <p14:creationId xmlns:p14="http://schemas.microsoft.com/office/powerpoint/2010/main" val="2891044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6.xml"/><Relationship Id="rId7" Type="http://schemas.openxmlformats.org/officeDocument/2006/relationships/image" Target="../media/image4.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theme" Target="../theme/theme2.xml"/><Relationship Id="rId10" Type="http://schemas.openxmlformats.org/officeDocument/2006/relationships/image" Target="../media/image7.png"/><Relationship Id="rId4" Type="http://schemas.openxmlformats.org/officeDocument/2006/relationships/slideLayout" Target="../slideLayouts/slideLayout17.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r>
              <a:rPr lang="en-US"/>
              <a:t>30 Nov 2018</a:t>
            </a:r>
            <a:endParaRPr lang="en-CA"/>
          </a:p>
        </p:txBody>
      </p:sp>
      <p:sp>
        <p:nvSpPr>
          <p:cNvPr id="5" name="Footer Placeholder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r>
              <a:rPr lang="en-CA"/>
              <a:t>IPAC'19 Update at IPAC'20 OC1</a:t>
            </a:r>
          </a:p>
        </p:txBody>
      </p:sp>
      <p:sp>
        <p:nvSpPr>
          <p:cNvPr id="6" name="Slide Number Placeholder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F7DF57F7-5E7A-4F25-A562-B6A7987DCEFD}" type="slidenum">
              <a:rPr lang="en-CA" smtClean="0"/>
              <a:t>‹#›</a:t>
            </a:fld>
            <a:endParaRPr lang="en-CA"/>
          </a:p>
        </p:txBody>
      </p:sp>
      <p:pic>
        <p:nvPicPr>
          <p:cNvPr id="8" name="Picture 7" descr="ANSTO-logo-Inline_White.eps"/>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333175" y="151504"/>
            <a:ext cx="3077524" cy="541192"/>
          </a:xfrm>
          <a:prstGeom prst="rect">
            <a:avLst/>
          </a:prstGeom>
        </p:spPr>
      </p:pic>
      <p:pic>
        <p:nvPicPr>
          <p:cNvPr id="11" name="Picture 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1"/>
            <a:ext cx="1568624" cy="846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2013109"/>
      </p:ext>
    </p:extLst>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 id="2147484549" r:id="rId10"/>
    <p:sldLayoutId id="2147484550" r:id="rId11"/>
    <p:sldLayoutId id="2147484551" r:id="rId12"/>
    <p:sldLayoutId id="2147484552" r:id="rId13"/>
  </p:sldLayoutIdLst>
  <p:hf hdr="0"/>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5191125" y="3805443"/>
            <a:ext cx="4714876" cy="3052559"/>
          </a:xfrm>
          <a:prstGeom prst="rect">
            <a:avLst/>
          </a:prstGeom>
        </p:spPr>
      </p:pic>
      <p:pic>
        <p:nvPicPr>
          <p:cNvPr id="11" name="Picture 10">
            <a:extLst>
              <a:ext uri="{FF2B5EF4-FFF2-40B4-BE49-F238E27FC236}">
                <a16:creationId xmlns:a16="http://schemas.microsoft.com/office/drawing/2014/main" id="{4F67F4DC-9F6D-5D4D-B67D-CEE804F8AF97}"/>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0"/>
            <a:ext cx="9906000" cy="6858000"/>
          </a:xfrm>
          <a:prstGeom prst="rect">
            <a:avLst/>
          </a:prstGeom>
        </p:spPr>
      </p:pic>
      <p:sp>
        <p:nvSpPr>
          <p:cNvPr id="2" name="Title Placeholder 1">
            <a:extLst>
              <a:ext uri="{FF2B5EF4-FFF2-40B4-BE49-F238E27FC236}">
                <a16:creationId xmlns:a16="http://schemas.microsoft.com/office/drawing/2014/main" id="{9EFBC827-767A-EB45-A727-C2A2F6C37514}"/>
              </a:ext>
            </a:extLst>
          </p:cNvPr>
          <p:cNvSpPr>
            <a:spLocks noGrp="1"/>
          </p:cNvSpPr>
          <p:nvPr>
            <p:ph type="title"/>
          </p:nvPr>
        </p:nvSpPr>
        <p:spPr>
          <a:xfrm>
            <a:off x="681038" y="365126"/>
            <a:ext cx="8543925" cy="1325563"/>
          </a:xfrm>
          <a:prstGeom prst="rect">
            <a:avLst/>
          </a:prstGeom>
        </p:spPr>
        <p:txBody>
          <a:bodyPr vert="horz" lIns="68580" tIns="34290" rIns="68580" bIns="3429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1BD145-B6AE-9B45-8E40-2E6CCAD25ED7}"/>
              </a:ext>
            </a:extLst>
          </p:cNvPr>
          <p:cNvSpPr>
            <a:spLocks noGrp="1"/>
          </p:cNvSpPr>
          <p:nvPr>
            <p:ph type="body" idx="1"/>
          </p:nvPr>
        </p:nvSpPr>
        <p:spPr>
          <a:xfrm>
            <a:off x="681038" y="1825625"/>
            <a:ext cx="8543925" cy="4351339"/>
          </a:xfrm>
          <a:prstGeom prst="rect">
            <a:avLst/>
          </a:prstGeom>
        </p:spPr>
        <p:txBody>
          <a:bodyPr vert="horz" lIns="68580" tIns="34290" rIns="68580" bIns="3429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94C053-46DF-1E43-AC20-586C2EC18543}"/>
              </a:ext>
            </a:extLst>
          </p:cNvPr>
          <p:cNvSpPr>
            <a:spLocks noGrp="1"/>
          </p:cNvSpPr>
          <p:nvPr>
            <p:ph type="dt" sz="half" idx="2"/>
          </p:nvPr>
        </p:nvSpPr>
        <p:spPr>
          <a:xfrm>
            <a:off x="681038" y="6356352"/>
            <a:ext cx="2228850" cy="365125"/>
          </a:xfrm>
          <a:prstGeom prst="rect">
            <a:avLst/>
          </a:prstGeom>
        </p:spPr>
        <p:txBody>
          <a:bodyPr vert="horz" lIns="68580" tIns="34290" rIns="68580" bIns="34290" rtlCol="0" anchor="ctr"/>
          <a:lstStyle>
            <a:lvl1pPr algn="l">
              <a:defRPr sz="900" b="1" i="0">
                <a:solidFill>
                  <a:schemeClr val="tx1">
                    <a:tint val="75000"/>
                  </a:schemeClr>
                </a:solidFill>
                <a:latin typeface="+mn-lt"/>
              </a:defRPr>
            </a:lvl1pPr>
          </a:lstStyle>
          <a:p>
            <a:fld id="{0352A42B-78AF-8D4D-94A5-85285646B5D9}" type="datetimeFigureOut">
              <a:rPr lang="en-US" smtClean="0"/>
              <a:pPr/>
              <a:t>12/6/2018</a:t>
            </a:fld>
            <a:endParaRPr lang="en-US" dirty="0"/>
          </a:p>
        </p:txBody>
      </p:sp>
      <p:pic>
        <p:nvPicPr>
          <p:cNvPr id="10" name="Picture 9"/>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0" y="1"/>
            <a:ext cx="9906000" cy="96600"/>
          </a:xfrm>
          <a:prstGeom prst="rect">
            <a:avLst/>
          </a:prstGeom>
        </p:spPr>
      </p:pic>
      <p:pic>
        <p:nvPicPr>
          <p:cNvPr id="13" name="Picture 12">
            <a:extLst>
              <a:ext uri="{FF2B5EF4-FFF2-40B4-BE49-F238E27FC236}">
                <a16:creationId xmlns:a16="http://schemas.microsoft.com/office/drawing/2014/main" id="{CF66A9A6-43AA-1349-8AD0-23FABF906A6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5787334" y="6271149"/>
            <a:ext cx="3742298" cy="238142"/>
          </a:xfrm>
          <a:prstGeom prst="rect">
            <a:avLst/>
          </a:prstGeom>
        </p:spPr>
      </p:pic>
    </p:spTree>
    <p:extLst>
      <p:ext uri="{BB962C8B-B14F-4D97-AF65-F5344CB8AC3E}">
        <p14:creationId xmlns:p14="http://schemas.microsoft.com/office/powerpoint/2010/main" val="3458658799"/>
      </p:ext>
    </p:extLst>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Lst>
  <p:txStyles>
    <p:titleStyle>
      <a:lvl1pPr algn="l" defTabSz="685800" rtl="0" eaLnBrk="1" latinLnBrk="0" hangingPunct="1">
        <a:lnSpc>
          <a:spcPct val="90000"/>
        </a:lnSpc>
        <a:spcBef>
          <a:spcPct val="0"/>
        </a:spcBef>
        <a:buNone/>
        <a:defRPr sz="3300" b="1" i="0" kern="1200" spc="-113">
          <a:solidFill>
            <a:schemeClr val="tx1"/>
          </a:solidFill>
          <a:latin typeface="Gisha" panose="020B0502040204020203" pitchFamily="34" charset="-79"/>
          <a:ea typeface="+mj-ea"/>
          <a:cs typeface="Gisha" panose="020B0502040204020203" pitchFamily="34" charset="-79"/>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spc="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spc="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spc="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spc="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spc="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jacow.org/" TargetMode="External"/><Relationship Id="rId2" Type="http://schemas.openxmlformats.org/officeDocument/2006/relationships/image" Target="../media/image10.png"/><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slide" Target="slide20.xml"/><Relationship Id="rId4" Type="http://schemas.openxmlformats.org/officeDocument/2006/relationships/image" Target="../media/image270.png"/></Relationships>
</file>

<file path=ppt/slides/_rels/slide18.xml.rels><?xml version="1.0" encoding="UTF-8" standalone="yes"?>
<Relationships xmlns="http://schemas.openxmlformats.org/package/2006/relationships"><Relationship Id="rId3" Type="http://schemas.openxmlformats.org/officeDocument/2006/relationships/image" Target="../media/image270.png"/><Relationship Id="rId7" Type="http://schemas.openxmlformats.org/officeDocument/2006/relationships/image" Target="../media/image30.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slide" Target="slide20.xml"/></Relationships>
</file>

<file path=ppt/slides/_rels/slide19.xml.rels><?xml version="1.0" encoding="UTF-8" standalone="yes"?>
<Relationships xmlns="http://schemas.openxmlformats.org/package/2006/relationships"><Relationship Id="rId3" Type="http://schemas.openxmlformats.org/officeDocument/2006/relationships/image" Target="../media/image270.png"/><Relationship Id="rId7" Type="http://schemas.openxmlformats.org/officeDocument/2006/relationships/image" Target="../media/image32.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28.png"/><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image" Target="../media/image390.png"/><Relationship Id="rId7" Type="http://schemas.openxmlformats.org/officeDocument/2006/relationships/image" Target="../media/image11.png"/><Relationship Id="rId2" Type="http://schemas.openxmlformats.org/officeDocument/2006/relationships/hyperlink" Target="mailto:david.button@ansto.gov.au" TargetMode="External"/><Relationship Id="rId1" Type="http://schemas.openxmlformats.org/officeDocument/2006/relationships/slideLayout" Target="../slideLayouts/slideLayout7.xml"/><Relationship Id="rId6" Type="http://schemas.openxmlformats.org/officeDocument/2006/relationships/hyperlink" Target="http://www.jacow.org/" TargetMode="External"/><Relationship Id="rId5" Type="http://schemas.openxmlformats.org/officeDocument/2006/relationships/image" Target="../media/image40.png"/><Relationship Id="rId4" Type="http://schemas.openxmlformats.org/officeDocument/2006/relationships/slide" Target="slide26.xml"/></Relationships>
</file>

<file path=ppt/slides/_rels/slide24.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270.png"/><Relationship Id="rId7" Type="http://schemas.openxmlformats.org/officeDocument/2006/relationships/image" Target="../media/image42.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1.jpg"/><Relationship Id="rId11" Type="http://schemas.openxmlformats.org/officeDocument/2006/relationships/image" Target="../media/image46.jpg"/><Relationship Id="rId5" Type="http://schemas.openxmlformats.org/officeDocument/2006/relationships/image" Target="../media/image28.png"/><Relationship Id="rId10" Type="http://schemas.openxmlformats.org/officeDocument/2006/relationships/image" Target="../media/image45.jpg"/><Relationship Id="rId4" Type="http://schemas.openxmlformats.org/officeDocument/2006/relationships/slide" Target="slide20.xml"/><Relationship Id="rId9"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hyperlink" Target="http://ipac19.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ipac19.org/" TargetMode="External"/><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generated with high confidence">
            <a:extLst>
              <a:ext uri="{FF2B5EF4-FFF2-40B4-BE49-F238E27FC236}">
                <a16:creationId xmlns:a16="http://schemas.microsoft.com/office/drawing/2014/main" id="{563B81C6-5C41-48A1-95B9-CAAAB36EF955}"/>
              </a:ext>
            </a:extLst>
          </p:cNvPr>
          <p:cNvPicPr>
            <a:picLocks noChangeAspect="1"/>
          </p:cNvPicPr>
          <p:nvPr/>
        </p:nvPicPr>
        <p:blipFill>
          <a:blip r:embed="rId2"/>
          <a:stretch>
            <a:fillRect/>
          </a:stretch>
        </p:blipFill>
        <p:spPr>
          <a:xfrm>
            <a:off x="5601072" y="440612"/>
            <a:ext cx="3960440" cy="2196300"/>
          </a:xfrm>
          <a:prstGeom prst="rect">
            <a:avLst/>
          </a:prstGeom>
        </p:spPr>
      </p:pic>
      <p:sp>
        <p:nvSpPr>
          <p:cNvPr id="12" name="Title 6">
            <a:extLst>
              <a:ext uri="{FF2B5EF4-FFF2-40B4-BE49-F238E27FC236}">
                <a16:creationId xmlns:a16="http://schemas.microsoft.com/office/drawing/2014/main" id="{5C73CC45-73DD-488C-8BB4-5525DEB4E79A}"/>
              </a:ext>
            </a:extLst>
          </p:cNvPr>
          <p:cNvSpPr>
            <a:spLocks noGrp="1"/>
          </p:cNvSpPr>
          <p:nvPr>
            <p:ph type="ctrTitle"/>
          </p:nvPr>
        </p:nvSpPr>
        <p:spPr>
          <a:xfrm>
            <a:off x="1562792" y="2564904"/>
            <a:ext cx="6620847" cy="1584176"/>
          </a:xfrm>
          <a:solidFill>
            <a:srgbClr val="FFFFFF"/>
          </a:solidFill>
          <a:ln w="31750" cap="sq">
            <a:solidFill>
              <a:srgbClr val="002060"/>
            </a:solidFill>
            <a:miter lim="800000"/>
          </a:ln>
        </p:spPr>
        <p:txBody>
          <a:bodyPr vert="horz" lIns="91440" tIns="45720" rIns="91440" bIns="45720" rtlCol="0" anchor="ctr">
            <a:normAutofit fontScale="90000"/>
          </a:bodyPr>
          <a:lstStyle/>
          <a:p>
            <a:pPr algn="ctr" defTabSz="914400"/>
            <a:r>
              <a:rPr lang="en-US" sz="3200" kern="1200" dirty="0">
                <a:solidFill>
                  <a:srgbClr val="002060"/>
                </a:solidFill>
                <a:latin typeface="+mj-lt"/>
                <a:ea typeface="+mj-ea"/>
                <a:cs typeface="+mj-cs"/>
              </a:rPr>
              <a:t>IPAC’19 Facilities &amp; Preparation</a:t>
            </a:r>
            <a:br>
              <a:rPr lang="en-US" sz="3200" kern="1200" dirty="0">
                <a:solidFill>
                  <a:srgbClr val="002060"/>
                </a:solidFill>
                <a:latin typeface="+mj-lt"/>
                <a:ea typeface="+mj-ea"/>
                <a:cs typeface="+mj-cs"/>
              </a:rPr>
            </a:br>
            <a:r>
              <a:rPr lang="en-US" sz="3200" kern="1200" dirty="0">
                <a:solidFill>
                  <a:srgbClr val="002060"/>
                </a:solidFill>
                <a:latin typeface="+mj-lt"/>
                <a:ea typeface="+mj-ea"/>
                <a:cs typeface="+mj-cs"/>
              </a:rPr>
              <a:t>Presentation to the </a:t>
            </a:r>
            <a:br>
              <a:rPr lang="en-US" sz="3200" kern="1200" dirty="0">
                <a:solidFill>
                  <a:srgbClr val="002060"/>
                </a:solidFill>
                <a:latin typeface="+mj-lt"/>
                <a:ea typeface="+mj-ea"/>
                <a:cs typeface="+mj-cs"/>
              </a:rPr>
            </a:br>
            <a:r>
              <a:rPr lang="en-US" sz="3200" kern="1200" dirty="0">
                <a:solidFill>
                  <a:srgbClr val="002060"/>
                </a:solidFill>
                <a:latin typeface="+mj-lt"/>
                <a:ea typeface="+mj-ea"/>
                <a:cs typeface="+mj-cs"/>
              </a:rPr>
              <a:t>JACoW Team Meeting</a:t>
            </a:r>
            <a:br>
              <a:rPr lang="en-US" sz="3200" kern="1200" dirty="0">
                <a:solidFill>
                  <a:srgbClr val="002060"/>
                </a:solidFill>
                <a:latin typeface="+mj-lt"/>
                <a:ea typeface="+mj-ea"/>
                <a:cs typeface="+mj-cs"/>
              </a:rPr>
            </a:br>
            <a:r>
              <a:rPr lang="en-US" sz="3200" kern="1200" dirty="0">
                <a:solidFill>
                  <a:srgbClr val="002060"/>
                </a:solidFill>
                <a:latin typeface="+mj-lt"/>
                <a:ea typeface="+mj-ea"/>
                <a:cs typeface="+mj-cs"/>
              </a:rPr>
              <a:t>2018</a:t>
            </a:r>
          </a:p>
        </p:txBody>
      </p:sp>
      <p:sp>
        <p:nvSpPr>
          <p:cNvPr id="10" name="Subtitle 7">
            <a:extLst>
              <a:ext uri="{FF2B5EF4-FFF2-40B4-BE49-F238E27FC236}">
                <a16:creationId xmlns:a16="http://schemas.microsoft.com/office/drawing/2014/main" id="{0C66414D-DF86-4115-BBDC-2C19CB56130F}"/>
              </a:ext>
            </a:extLst>
          </p:cNvPr>
          <p:cNvSpPr txBox="1">
            <a:spLocks noGrp="1"/>
          </p:cNvSpPr>
          <p:nvPr>
            <p:ph type="subTitle" idx="1"/>
          </p:nvPr>
        </p:nvSpPr>
        <p:spPr>
          <a:xfrm>
            <a:off x="2648744" y="4437112"/>
            <a:ext cx="4824535" cy="792087"/>
          </a:xfrm>
          <a:prstGeom prst="rect">
            <a:avLst/>
          </a:prstGeom>
        </p:spPr>
        <p:txBody>
          <a:bodyPr vert="horz" lIns="91440" tIns="45720" rIns="91440" bIns="45720" rtlCol="0">
            <a:normAutofit fontScale="92500" lnSpcReduction="20000"/>
          </a:bodyPr>
          <a:lstStyle>
            <a:lvl1pPr marL="0" indent="0" algn="l" defTabSz="685800" rtl="0" eaLnBrk="1" latinLnBrk="0" hangingPunct="1">
              <a:lnSpc>
                <a:spcPct val="90000"/>
              </a:lnSpc>
              <a:spcBef>
                <a:spcPts val="750"/>
              </a:spcBef>
              <a:buFont typeface="Arial" panose="020B0604020202020204" pitchFamily="34" charset="0"/>
              <a:buNone/>
              <a:defRPr sz="1800" b="0" i="0" kern="1200" spc="0" baseline="0">
                <a:solidFill>
                  <a:schemeClr val="bg2">
                    <a:lumMod val="50000"/>
                  </a:schemeClr>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b="0" i="0" kern="1200" spc="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400" b="0" i="0" kern="1200" spc="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b="0" i="0" kern="1200" spc="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b="0" i="0" kern="1200" spc="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indent="-228600" defTabSz="914400" fontAlgn="auto">
              <a:spcAft>
                <a:spcPts val="0"/>
              </a:spcAft>
              <a:buFont typeface="Arial" panose="020B0604020202020204" pitchFamily="34" charset="0"/>
              <a:buChar char="•"/>
            </a:pPr>
            <a:r>
              <a:rPr lang="en-US" sz="1600" b="1" dirty="0">
                <a:solidFill>
                  <a:srgbClr val="002060"/>
                </a:solidFill>
              </a:rPr>
              <a:t>Rohan Dowd, IPAC’19 LOC Co-Chair</a:t>
            </a:r>
          </a:p>
          <a:p>
            <a:pPr indent="-228600" defTabSz="914400" fontAlgn="auto">
              <a:spcAft>
                <a:spcPts val="0"/>
              </a:spcAft>
              <a:buFont typeface="Arial" panose="020B0604020202020204" pitchFamily="34" charset="0"/>
              <a:buChar char="•"/>
            </a:pPr>
            <a:r>
              <a:rPr lang="en-US" sz="1600" b="1" dirty="0">
                <a:solidFill>
                  <a:srgbClr val="002060"/>
                </a:solidFill>
              </a:rPr>
              <a:t>On behalf Greg LeBlanc, IPAC’19 LOC Chair</a:t>
            </a:r>
          </a:p>
          <a:p>
            <a:pPr indent="-228600" defTabSz="914400" fontAlgn="auto">
              <a:spcAft>
                <a:spcPts val="0"/>
              </a:spcAft>
              <a:buFont typeface="Arial" panose="020B0604020202020204" pitchFamily="34" charset="0"/>
              <a:buChar char="•"/>
            </a:pPr>
            <a:r>
              <a:rPr lang="en-US" sz="1600" b="1" dirty="0">
                <a:solidFill>
                  <a:srgbClr val="002060"/>
                </a:solidFill>
              </a:rPr>
              <a:t>And IPAC’19 LOC</a:t>
            </a:r>
          </a:p>
          <a:p>
            <a:pPr indent="-228600" defTabSz="914400" fontAlgn="auto">
              <a:spcAft>
                <a:spcPts val="0"/>
              </a:spcAft>
              <a:buFont typeface="Arial" panose="020B0604020202020204" pitchFamily="34" charset="0"/>
              <a:buChar char="•"/>
            </a:pPr>
            <a:endParaRPr lang="en-US" sz="1600" dirty="0">
              <a:solidFill>
                <a:schemeClr val="bg1"/>
              </a:solidFill>
            </a:endParaRPr>
          </a:p>
          <a:p>
            <a:pPr indent="-228600" defTabSz="914400" fontAlgn="auto">
              <a:spcAft>
                <a:spcPts val="0"/>
              </a:spcAft>
              <a:buFont typeface="Arial" panose="020B0604020202020204" pitchFamily="34" charset="0"/>
              <a:buChar char="•"/>
            </a:pPr>
            <a:endParaRPr lang="en-US" sz="1600" dirty="0">
              <a:solidFill>
                <a:schemeClr val="bg1"/>
              </a:solidFill>
            </a:endParaRPr>
          </a:p>
        </p:txBody>
      </p:sp>
      <p:pic>
        <p:nvPicPr>
          <p:cNvPr id="11" name="Picture 2" descr="http://www.jacow.org/pub/images/header.png">
            <a:hlinkClick r:id="rId3"/>
            <a:extLst>
              <a:ext uri="{FF2B5EF4-FFF2-40B4-BE49-F238E27FC236}">
                <a16:creationId xmlns:a16="http://schemas.microsoft.com/office/drawing/2014/main" id="{BEDA81DA-1DD9-4543-9C51-34A064B835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32" y="5805264"/>
            <a:ext cx="3294292"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06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wipe(left)">
                                      <p:cBhvr>
                                        <p:cTn id="1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672" y="72308"/>
            <a:ext cx="7936305" cy="1077020"/>
          </a:xfrm>
        </p:spPr>
        <p:txBody>
          <a:bodyPr/>
          <a:lstStyle/>
          <a:p>
            <a:r>
              <a:rPr lang="en-AU" dirty="0" smtClean="0">
                <a:latin typeface="Franklin Gothic Medium" panose="020B0603020102020204" pitchFamily="34" charset="0"/>
              </a:rPr>
              <a:t>Abstracts created as of 1/12/18</a:t>
            </a:r>
            <a:endParaRPr lang="en-AU" dirty="0">
              <a:latin typeface="Franklin Gothic Medium" panose="020B0603020102020204" pitchFamily="34"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58299739"/>
              </p:ext>
            </p:extLst>
          </p:nvPr>
        </p:nvGraphicFramePr>
        <p:xfrm>
          <a:off x="128464" y="1149328"/>
          <a:ext cx="9721080" cy="55920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53578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576735" y="365126"/>
            <a:ext cx="4437641" cy="420750"/>
          </a:xfrm>
          <a:prstGeom prst="rect">
            <a:avLst/>
          </a:prstGeom>
        </p:spPr>
        <p:txBody>
          <a:bodyPr/>
          <a:lstStyle>
            <a:lvl1pPr algn="ctr" defTabSz="457200" rtl="0" eaLnBrk="0" fontAlgn="base" hangingPunct="0">
              <a:spcBef>
                <a:spcPct val="0"/>
              </a:spcBef>
              <a:spcAft>
                <a:spcPct val="0"/>
              </a:spcAft>
              <a:defRPr sz="38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005A9B"/>
                </a:solidFill>
                <a:latin typeface="Arial" charset="0"/>
                <a:ea typeface="ＭＳ Ｐゴシック" charset="-128"/>
              </a:defRPr>
            </a:lvl2pPr>
            <a:lvl3pPr algn="ctr" defTabSz="457200" rtl="0" eaLnBrk="0" fontAlgn="base" hangingPunct="0">
              <a:spcBef>
                <a:spcPct val="0"/>
              </a:spcBef>
              <a:spcAft>
                <a:spcPct val="0"/>
              </a:spcAft>
              <a:defRPr sz="3800" b="1">
                <a:solidFill>
                  <a:srgbClr val="005A9B"/>
                </a:solidFill>
                <a:latin typeface="Arial" charset="0"/>
                <a:ea typeface="ＭＳ Ｐゴシック" charset="-128"/>
              </a:defRPr>
            </a:lvl3pPr>
            <a:lvl4pPr algn="ctr" defTabSz="457200" rtl="0" eaLnBrk="0" fontAlgn="base" hangingPunct="0">
              <a:spcBef>
                <a:spcPct val="0"/>
              </a:spcBef>
              <a:spcAft>
                <a:spcPct val="0"/>
              </a:spcAft>
              <a:defRPr sz="3800" b="1">
                <a:solidFill>
                  <a:srgbClr val="005A9B"/>
                </a:solidFill>
                <a:latin typeface="Arial" charset="0"/>
                <a:ea typeface="ＭＳ Ｐゴシック" charset="-128"/>
              </a:defRPr>
            </a:lvl4pPr>
            <a:lvl5pPr algn="ctr" defTabSz="457200" rtl="0" eaLnBrk="0" fontAlgn="base" hangingPunct="0">
              <a:spcBef>
                <a:spcPct val="0"/>
              </a:spcBef>
              <a:spcAft>
                <a:spcPct val="0"/>
              </a:spcAft>
              <a:defRPr sz="3800" b="1">
                <a:solidFill>
                  <a:srgbClr val="005A9B"/>
                </a:solidFill>
                <a:latin typeface="Arial" charset="0"/>
                <a:ea typeface="ＭＳ Ｐゴシック" charset="-128"/>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a:lstStyle>
          <a:p>
            <a:pPr algn="l"/>
            <a:r>
              <a:rPr lang="en-US" sz="3200" dirty="0">
                <a:solidFill>
                  <a:srgbClr val="002060"/>
                </a:solidFill>
                <a:latin typeface="Franklin Gothic Medium" panose="020B0603020102020204" pitchFamily="34" charset="0"/>
              </a:rPr>
              <a:t>Conference Budget</a:t>
            </a:r>
            <a:endParaRPr lang="en-AU" sz="3200" dirty="0">
              <a:solidFill>
                <a:srgbClr val="002060"/>
              </a:solidFill>
              <a:latin typeface="Franklin Gothic Medium" panose="020B0603020102020204" pitchFamily="34"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49683" cy="836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560512" y="1052736"/>
            <a:ext cx="8784976" cy="5040560"/>
          </a:xfrm>
          <a:prstGeom prst="rect">
            <a:avLst/>
          </a:prstGeom>
          <a:ln>
            <a:noFill/>
          </a:ln>
        </p:spPr>
        <p:style>
          <a:lnRef idx="2">
            <a:schemeClr val="dk1"/>
          </a:lnRef>
          <a:fillRef idx="1">
            <a:schemeClr val="lt1"/>
          </a:fillRef>
          <a:effectRef idx="0">
            <a:schemeClr val="dk1"/>
          </a:effectRef>
          <a:fontRef idx="minor">
            <a:schemeClr val="dk1"/>
          </a:fontRef>
        </p:style>
        <p:txBody>
          <a:bodyPr/>
          <a:lstStyle>
            <a:lvl1pPr marL="271463" indent="-271463" algn="l" defTabSz="457200" rtl="0" eaLnBrk="0" fontAlgn="base" hangingPunct="0">
              <a:spcBef>
                <a:spcPct val="20000"/>
              </a:spcBef>
              <a:spcAft>
                <a:spcPct val="0"/>
              </a:spcAft>
              <a:buClr>
                <a:srgbClr val="005A9B"/>
              </a:buClr>
              <a:buFont typeface="Arial" charset="0"/>
              <a:buChar char="•"/>
              <a:defRPr sz="2800" kern="1200">
                <a:solidFill>
                  <a:srgbClr val="595959"/>
                </a:solidFill>
                <a:latin typeface="Arial"/>
                <a:ea typeface="ＭＳ Ｐゴシック" charset="-128"/>
                <a:cs typeface="Arial"/>
              </a:defRPr>
            </a:lvl1pPr>
            <a:lvl2pPr marL="742950" indent="-285750" algn="l" defTabSz="457200" rtl="0" eaLnBrk="0" fontAlgn="base" hangingPunct="0">
              <a:spcBef>
                <a:spcPct val="20000"/>
              </a:spcBef>
              <a:spcAft>
                <a:spcPct val="0"/>
              </a:spcAft>
              <a:buClr>
                <a:srgbClr val="005A9B"/>
              </a:buClr>
              <a:buFont typeface="Arial" charset="0"/>
              <a:buChar char="–"/>
              <a:defRPr sz="2600" kern="1200">
                <a:solidFill>
                  <a:srgbClr val="595959"/>
                </a:solidFill>
                <a:latin typeface="Arial"/>
                <a:ea typeface="ＭＳ Ｐゴシック" charset="-128"/>
                <a:cs typeface="Arial"/>
              </a:defRPr>
            </a:lvl2pPr>
            <a:lvl3pPr marL="1143000" indent="-228600" algn="l" defTabSz="457200" rtl="0" eaLnBrk="0" fontAlgn="base" hangingPunct="0">
              <a:spcBef>
                <a:spcPct val="20000"/>
              </a:spcBef>
              <a:spcAft>
                <a:spcPct val="0"/>
              </a:spcAft>
              <a:buClr>
                <a:srgbClr val="005A9B"/>
              </a:buClr>
              <a:buFont typeface="Arial" charset="0"/>
              <a:buChar char="•"/>
              <a:defRPr sz="2200" kern="1200">
                <a:solidFill>
                  <a:srgbClr val="595959"/>
                </a:solidFill>
                <a:latin typeface="Arial"/>
                <a:ea typeface="ＭＳ Ｐゴシック" charset="-128"/>
                <a:cs typeface="Arial"/>
              </a:defRPr>
            </a:lvl3pPr>
            <a:lvl4pPr marL="1600200" indent="-228600" algn="l" defTabSz="457200" rtl="0" eaLnBrk="0" fontAlgn="base" hangingPunct="0">
              <a:spcBef>
                <a:spcPct val="20000"/>
              </a:spcBef>
              <a:spcAft>
                <a:spcPct val="0"/>
              </a:spcAft>
              <a:buClr>
                <a:srgbClr val="005A9B"/>
              </a:buClr>
              <a:buFont typeface="Arial" charset="0"/>
              <a:buChar char="–"/>
              <a:defRPr sz="2000" kern="1200">
                <a:solidFill>
                  <a:srgbClr val="595959"/>
                </a:solidFill>
                <a:latin typeface="Arial"/>
                <a:ea typeface="ＭＳ Ｐゴシック" charset="-128"/>
                <a:cs typeface="Arial"/>
              </a:defRPr>
            </a:lvl4pPr>
            <a:lvl5pPr marL="2057400" indent="-228600" algn="l" defTabSz="457200" rtl="0" eaLnBrk="0" fontAlgn="base" hangingPunct="0">
              <a:spcBef>
                <a:spcPct val="20000"/>
              </a:spcBef>
              <a:spcAft>
                <a:spcPct val="0"/>
              </a:spcAft>
              <a:buClr>
                <a:srgbClr val="005A9B"/>
              </a:buClr>
              <a:buFont typeface="Arial" charset="0"/>
              <a:buChar char="»"/>
              <a:defRPr sz="2000" kern="1200">
                <a:solidFill>
                  <a:srgbClr val="595959"/>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1600" dirty="0">
                <a:solidFill>
                  <a:srgbClr val="002060"/>
                </a:solidFill>
                <a:latin typeface="Franklin Gothic Medium" panose="020B0603020102020204" pitchFamily="34" charset="0"/>
              </a:rPr>
              <a:t>LOC is working on budget management together with the PCO.</a:t>
            </a:r>
          </a:p>
          <a:p>
            <a:r>
              <a:rPr lang="en-AU" sz="1600" dirty="0">
                <a:solidFill>
                  <a:srgbClr val="002060"/>
                </a:solidFill>
                <a:latin typeface="Franklin Gothic Medium" panose="020B0603020102020204" pitchFamily="34" charset="0"/>
              </a:rPr>
              <a:t>IPAC19 is supported by the Victorian State Government under the Melbourne Convention Bureau Sponsorship Agreement.</a:t>
            </a:r>
          </a:p>
          <a:p>
            <a:r>
              <a:rPr lang="en-AU" sz="1600" dirty="0">
                <a:solidFill>
                  <a:srgbClr val="002060"/>
                </a:solidFill>
                <a:latin typeface="Franklin Gothic Medium" panose="020B0603020102020204" pitchFamily="34" charset="0"/>
              </a:rPr>
              <a:t>Total funding valued at AU$266,800</a:t>
            </a:r>
          </a:p>
          <a:p>
            <a:r>
              <a:rPr lang="en-AU" sz="1600" dirty="0">
                <a:solidFill>
                  <a:srgbClr val="002060"/>
                </a:solidFill>
                <a:latin typeface="Franklin Gothic Medium" panose="020B0603020102020204" pitchFamily="34" charset="0"/>
              </a:rPr>
              <a:t>Funding based upon achieving Milestones which consist of:</a:t>
            </a:r>
          </a:p>
          <a:p>
            <a:pPr lvl="2"/>
            <a:r>
              <a:rPr lang="en-AU" sz="1600" dirty="0">
                <a:solidFill>
                  <a:srgbClr val="002060"/>
                </a:solidFill>
                <a:latin typeface="Franklin Gothic Medium" panose="020B0603020102020204" pitchFamily="34" charset="0"/>
              </a:rPr>
              <a:t>Business Plan</a:t>
            </a:r>
          </a:p>
          <a:p>
            <a:pPr lvl="2"/>
            <a:r>
              <a:rPr lang="en-AU" sz="1600" dirty="0">
                <a:solidFill>
                  <a:srgbClr val="002060"/>
                </a:solidFill>
                <a:latin typeface="Franklin Gothic Medium" panose="020B0603020102020204" pitchFamily="34" charset="0"/>
              </a:rPr>
              <a:t>Conference planning schedule</a:t>
            </a:r>
          </a:p>
          <a:p>
            <a:pPr lvl="2"/>
            <a:r>
              <a:rPr lang="en-AU" sz="1600" dirty="0">
                <a:solidFill>
                  <a:srgbClr val="002060"/>
                </a:solidFill>
                <a:latin typeface="Franklin Gothic Medium" panose="020B0603020102020204" pitchFamily="34" charset="0"/>
              </a:rPr>
              <a:t>Marketing activities schedule</a:t>
            </a:r>
          </a:p>
          <a:p>
            <a:pPr lvl="2"/>
            <a:r>
              <a:rPr lang="en-AU" sz="1600" dirty="0">
                <a:solidFill>
                  <a:srgbClr val="002060"/>
                </a:solidFill>
                <a:latin typeface="Franklin Gothic Medium" panose="020B0603020102020204" pitchFamily="34" charset="0"/>
              </a:rPr>
              <a:t>Regional Victoria pre/post touring promotional initiative plan</a:t>
            </a:r>
          </a:p>
          <a:p>
            <a:pPr lvl="2"/>
            <a:r>
              <a:rPr lang="en-AU" sz="1600" dirty="0">
                <a:solidFill>
                  <a:srgbClr val="002060"/>
                </a:solidFill>
                <a:latin typeface="Franklin Gothic Medium" panose="020B0603020102020204" pitchFamily="34" charset="0"/>
              </a:rPr>
              <a:t>Detailed budget</a:t>
            </a:r>
          </a:p>
          <a:p>
            <a:pPr lvl="2"/>
            <a:r>
              <a:rPr lang="en-AU" sz="1600" dirty="0">
                <a:solidFill>
                  <a:srgbClr val="002060"/>
                </a:solidFill>
                <a:latin typeface="Franklin Gothic Medium" panose="020B0603020102020204" pitchFamily="34" charset="0"/>
              </a:rPr>
              <a:t>Provisional conference/event program</a:t>
            </a:r>
          </a:p>
          <a:p>
            <a:r>
              <a:rPr lang="en-AU" sz="1600" dirty="0">
                <a:solidFill>
                  <a:srgbClr val="002060"/>
                </a:solidFill>
                <a:latin typeface="Franklin Gothic Medium" panose="020B0603020102020204" pitchFamily="34" charset="0"/>
              </a:rPr>
              <a:t>$50,000 City Wide Support Package for delegate boosting activities</a:t>
            </a:r>
          </a:p>
          <a:p>
            <a:r>
              <a:rPr lang="en-AU" sz="1600" dirty="0">
                <a:solidFill>
                  <a:srgbClr val="002060"/>
                </a:solidFill>
                <a:latin typeface="Franklin Gothic Medium" panose="020B0603020102020204" pitchFamily="34" charset="0"/>
              </a:rPr>
              <a:t>$16,800 in kind support i.e. promotional material development, graphic design </a:t>
            </a:r>
            <a:r>
              <a:rPr lang="en-AU" sz="1600" dirty="0" err="1">
                <a:solidFill>
                  <a:srgbClr val="002060"/>
                </a:solidFill>
                <a:latin typeface="Franklin Gothic Medium" panose="020B0603020102020204" pitchFamily="34" charset="0"/>
              </a:rPr>
              <a:t>etc</a:t>
            </a:r>
            <a:endParaRPr lang="en-AU" sz="1600" dirty="0">
              <a:solidFill>
                <a:srgbClr val="002060"/>
              </a:solidFill>
              <a:latin typeface="Franklin Gothic Medium" panose="020B0603020102020204" pitchFamily="34" charset="0"/>
            </a:endParaRPr>
          </a:p>
          <a:p>
            <a:endParaRPr lang="en-AU" sz="1600" dirty="0">
              <a:solidFill>
                <a:srgbClr val="002060"/>
              </a:solidFill>
              <a:latin typeface="Franklin Gothic Medium" panose="020B0603020102020204" pitchFamily="34" charset="0"/>
            </a:endParaRPr>
          </a:p>
          <a:p>
            <a:r>
              <a:rPr lang="en-AU" sz="1600" dirty="0">
                <a:solidFill>
                  <a:srgbClr val="002060"/>
                </a:solidFill>
                <a:latin typeface="Franklin Gothic Medium" panose="020B0603020102020204" pitchFamily="34" charset="0"/>
              </a:rPr>
              <a:t>The budget has been developed for conservative numbers of 900 delegates and 70 exhibition booths, however there are currently good indications of exceeding these numbers.</a:t>
            </a:r>
          </a:p>
        </p:txBody>
      </p:sp>
      <p:sp>
        <p:nvSpPr>
          <p:cNvPr id="9" name="Slide Number Placeholder 8"/>
          <p:cNvSpPr>
            <a:spLocks noGrp="1"/>
          </p:cNvSpPr>
          <p:nvPr>
            <p:ph type="sldNum" sz="quarter" idx="12"/>
          </p:nvPr>
        </p:nvSpPr>
        <p:spPr/>
        <p:txBody>
          <a:bodyPr/>
          <a:lstStyle/>
          <a:p>
            <a:fld id="{F7DF57F7-5E7A-4F25-A562-B6A7987DCEFD}" type="slidenum">
              <a:rPr lang="en-CA" smtClean="0"/>
              <a:t>11</a:t>
            </a:fld>
            <a:endParaRPr lang="en-CA"/>
          </a:p>
        </p:txBody>
      </p:sp>
    </p:spTree>
    <p:extLst>
      <p:ext uri="{BB962C8B-B14F-4D97-AF65-F5344CB8AC3E}">
        <p14:creationId xmlns:p14="http://schemas.microsoft.com/office/powerpoint/2010/main" val="16970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wipe(left)">
                                      <p:cBhvr>
                                        <p:cTn id="25" dur="500"/>
                                        <p:tgtEl>
                                          <p:spTgt spid="6">
                                            <p:txEl>
                                              <p:pRg st="4" end="4"/>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wipe(left)">
                                      <p:cBhvr>
                                        <p:cTn id="28" dur="500"/>
                                        <p:tgtEl>
                                          <p:spTgt spid="6">
                                            <p:txEl>
                                              <p:pRg st="5" end="5"/>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wipe(left)">
                                      <p:cBhvr>
                                        <p:cTn id="31" dur="500"/>
                                        <p:tgtEl>
                                          <p:spTgt spid="6">
                                            <p:txEl>
                                              <p:pRg st="6" end="6"/>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6">
                                            <p:txEl>
                                              <p:pRg st="7" end="7"/>
                                            </p:txEl>
                                          </p:spTgt>
                                        </p:tgtEl>
                                        <p:attrNameLst>
                                          <p:attrName>style.visibility</p:attrName>
                                        </p:attrNameLst>
                                      </p:cBhvr>
                                      <p:to>
                                        <p:strVal val="visible"/>
                                      </p:to>
                                    </p:set>
                                    <p:animEffect transition="in" filter="wipe(left)">
                                      <p:cBhvr>
                                        <p:cTn id="34" dur="500"/>
                                        <p:tgtEl>
                                          <p:spTgt spid="6">
                                            <p:txEl>
                                              <p:pRg st="7" end="7"/>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Effect transition="in" filter="wipe(left)">
                                      <p:cBhvr>
                                        <p:cTn id="37" dur="500"/>
                                        <p:tgtEl>
                                          <p:spTgt spid="6">
                                            <p:txEl>
                                              <p:pRg st="8" end="8"/>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6">
                                            <p:txEl>
                                              <p:pRg st="9" end="9"/>
                                            </p:txEl>
                                          </p:spTgt>
                                        </p:tgtEl>
                                        <p:attrNameLst>
                                          <p:attrName>style.visibility</p:attrName>
                                        </p:attrNameLst>
                                      </p:cBhvr>
                                      <p:to>
                                        <p:strVal val="visible"/>
                                      </p:to>
                                    </p:set>
                                    <p:animEffect transition="in" filter="wipe(left)">
                                      <p:cBhvr>
                                        <p:cTn id="40" dur="500"/>
                                        <p:tgtEl>
                                          <p:spTgt spid="6">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10" end="10"/>
                                            </p:txEl>
                                          </p:spTgt>
                                        </p:tgtEl>
                                        <p:attrNameLst>
                                          <p:attrName>style.visibility</p:attrName>
                                        </p:attrNameLst>
                                      </p:cBhvr>
                                      <p:to>
                                        <p:strVal val="visible"/>
                                      </p:to>
                                    </p:set>
                                    <p:animEffect transition="in" filter="wipe(left)">
                                      <p:cBhvr>
                                        <p:cTn id="45" dur="500"/>
                                        <p:tgtEl>
                                          <p:spTgt spid="6">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6">
                                            <p:txEl>
                                              <p:pRg st="11" end="11"/>
                                            </p:txEl>
                                          </p:spTgt>
                                        </p:tgtEl>
                                        <p:attrNameLst>
                                          <p:attrName>style.visibility</p:attrName>
                                        </p:attrNameLst>
                                      </p:cBhvr>
                                      <p:to>
                                        <p:strVal val="visible"/>
                                      </p:to>
                                    </p:set>
                                    <p:animEffect transition="in" filter="wipe(left)">
                                      <p:cBhvr>
                                        <p:cTn id="50" dur="500"/>
                                        <p:tgtEl>
                                          <p:spTgt spid="6">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6">
                                            <p:txEl>
                                              <p:pRg st="13" end="13"/>
                                            </p:txEl>
                                          </p:spTgt>
                                        </p:tgtEl>
                                        <p:attrNameLst>
                                          <p:attrName>style.visibility</p:attrName>
                                        </p:attrNameLst>
                                      </p:cBhvr>
                                      <p:to>
                                        <p:strVal val="visible"/>
                                      </p:to>
                                    </p:set>
                                    <p:animEffect transition="in" filter="wipe(left)">
                                      <p:cBhvr>
                                        <p:cTn id="55"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592" y="441300"/>
            <a:ext cx="7872363" cy="576064"/>
          </a:xfrm>
        </p:spPr>
        <p:txBody>
          <a:bodyPr>
            <a:normAutofit fontScale="90000"/>
          </a:bodyPr>
          <a:lstStyle/>
          <a:p>
            <a:pPr algn="ctr"/>
            <a:r>
              <a:rPr lang="en-US" b="1" dirty="0">
                <a:solidFill>
                  <a:srgbClr val="002060"/>
                </a:solidFill>
                <a:latin typeface="Franklin Gothic Medium" panose="020B0603020102020204" pitchFamily="34" charset="0"/>
              </a:rPr>
              <a:t>Melbourne Convention &amp; Exhibition Centre </a:t>
            </a:r>
            <a:br>
              <a:rPr lang="en-US" b="1" dirty="0">
                <a:solidFill>
                  <a:srgbClr val="002060"/>
                </a:solidFill>
                <a:latin typeface="Franklin Gothic Medium" panose="020B0603020102020204" pitchFamily="34" charset="0"/>
              </a:rPr>
            </a:br>
            <a:r>
              <a:rPr lang="en-US" b="1" dirty="0">
                <a:solidFill>
                  <a:srgbClr val="002060"/>
                </a:solidFill>
                <a:latin typeface="Franklin Gothic Medium" panose="020B0603020102020204" pitchFamily="34" charset="0"/>
              </a:rPr>
              <a:t>A world class venue on the Yarra River!</a:t>
            </a:r>
            <a:endParaRPr lang="en-CA" b="1" dirty="0">
              <a:solidFill>
                <a:srgbClr val="002060"/>
              </a:solidFill>
              <a:latin typeface="Franklin Gothic Medium" panose="020B0603020102020204" pitchFamily="34" charset="0"/>
            </a:endParaRPr>
          </a:p>
        </p:txBody>
      </p:sp>
      <p:pic>
        <p:nvPicPr>
          <p:cNvPr id="4" name="Picture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4004" y="1268760"/>
            <a:ext cx="7416823" cy="4836195"/>
          </a:xfrm>
        </p:spPr>
      </p:pic>
      <p:sp>
        <p:nvSpPr>
          <p:cNvPr id="7" name="Slide Number Placeholder 6"/>
          <p:cNvSpPr>
            <a:spLocks noGrp="1"/>
          </p:cNvSpPr>
          <p:nvPr>
            <p:ph type="sldNum" sz="quarter" idx="12"/>
          </p:nvPr>
        </p:nvSpPr>
        <p:spPr/>
        <p:txBody>
          <a:bodyPr/>
          <a:lstStyle/>
          <a:p>
            <a:fld id="{F7DF57F7-5E7A-4F25-A562-B6A7987DCEFD}" type="slidenum">
              <a:rPr lang="en-CA" smtClean="0"/>
              <a:t>12</a:t>
            </a:fld>
            <a:endParaRPr lang="en-CA"/>
          </a:p>
        </p:txBody>
      </p:sp>
    </p:spTree>
    <p:extLst>
      <p:ext uri="{BB962C8B-B14F-4D97-AF65-F5344CB8AC3E}">
        <p14:creationId xmlns:p14="http://schemas.microsoft.com/office/powerpoint/2010/main" val="327836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7198" r="26638"/>
          <a:stretch/>
        </p:blipFill>
        <p:spPr>
          <a:xfrm>
            <a:off x="545157" y="1018360"/>
            <a:ext cx="3790354" cy="4933950"/>
          </a:xfrm>
          <a:prstGeom prst="rect">
            <a:avLst/>
          </a:prstGeom>
        </p:spPr>
      </p:pic>
      <p:sp>
        <p:nvSpPr>
          <p:cNvPr id="2" name="Title 1"/>
          <p:cNvSpPr>
            <a:spLocks noGrp="1"/>
          </p:cNvSpPr>
          <p:nvPr>
            <p:ph type="title"/>
          </p:nvPr>
        </p:nvSpPr>
        <p:spPr>
          <a:xfrm>
            <a:off x="1784649" y="118370"/>
            <a:ext cx="7272808" cy="672063"/>
          </a:xfrm>
        </p:spPr>
        <p:txBody>
          <a:bodyPr>
            <a:normAutofit fontScale="90000"/>
          </a:bodyPr>
          <a:lstStyle/>
          <a:p>
            <a:pPr algn="ctr"/>
            <a:r>
              <a:rPr lang="en-US" b="1" dirty="0">
                <a:solidFill>
                  <a:srgbClr val="002060"/>
                </a:solidFill>
                <a:latin typeface="Franklin Gothic Medium" panose="020B0603020102020204" pitchFamily="34" charset="0"/>
              </a:rPr>
              <a:t>New for IPAC19.</a:t>
            </a:r>
            <a:br>
              <a:rPr lang="en-US" b="1" dirty="0">
                <a:solidFill>
                  <a:srgbClr val="002060"/>
                </a:solidFill>
                <a:latin typeface="Franklin Gothic Medium" panose="020B0603020102020204" pitchFamily="34" charset="0"/>
              </a:rPr>
            </a:br>
            <a:r>
              <a:rPr lang="en-US" b="1" dirty="0">
                <a:solidFill>
                  <a:srgbClr val="002060"/>
                </a:solidFill>
                <a:latin typeface="Franklin Gothic Medium" panose="020B0603020102020204" pitchFamily="34" charset="0"/>
              </a:rPr>
              <a:t>Exhibition &amp; poster sessions combined </a:t>
            </a:r>
            <a:endParaRPr lang="en-CA" b="1" dirty="0">
              <a:solidFill>
                <a:srgbClr val="002060"/>
              </a:solidFill>
              <a:latin typeface="Franklin Gothic Medium" panose="020B0603020102020204" pitchFamily="34" charset="0"/>
            </a:endParaRPr>
          </a:p>
        </p:txBody>
      </p:sp>
      <p:sp>
        <p:nvSpPr>
          <p:cNvPr id="9" name="Slide Number Placeholder 8"/>
          <p:cNvSpPr>
            <a:spLocks noGrp="1"/>
          </p:cNvSpPr>
          <p:nvPr>
            <p:ph type="sldNum" sz="quarter" idx="12"/>
          </p:nvPr>
        </p:nvSpPr>
        <p:spPr/>
        <p:txBody>
          <a:bodyPr/>
          <a:lstStyle/>
          <a:p>
            <a:fld id="{F7DF57F7-5E7A-4F25-A562-B6A7987DCEFD}" type="slidenum">
              <a:rPr lang="en-CA" smtClean="0"/>
              <a:t>13</a:t>
            </a:fld>
            <a:endParaRPr lang="en-CA"/>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747" t="11512" r="39627" b="20665"/>
          <a:stretch/>
        </p:blipFill>
        <p:spPr bwMode="auto">
          <a:xfrm rot="8406870">
            <a:off x="3001542" y="3574698"/>
            <a:ext cx="531768" cy="1119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780342" y="2317577"/>
            <a:ext cx="696934" cy="415498"/>
          </a:xfrm>
          <a:prstGeom prst="rect">
            <a:avLst/>
          </a:prstGeom>
          <a:solidFill>
            <a:srgbClr val="18469D"/>
          </a:solidFill>
        </p:spPr>
        <p:txBody>
          <a:bodyPr wrap="none" rtlCol="0">
            <a:noAutofit/>
          </a:bodyPr>
          <a:lstStyle/>
          <a:p>
            <a:pPr algn="ctr"/>
            <a:r>
              <a:rPr lang="en-US" sz="1050" dirty="0">
                <a:solidFill>
                  <a:schemeClr val="bg1"/>
                </a:solidFill>
              </a:rPr>
              <a:t>Pan Pacific</a:t>
            </a:r>
          </a:p>
          <a:p>
            <a:pPr algn="ctr"/>
            <a:r>
              <a:rPr lang="en-US" sz="1050" dirty="0">
                <a:solidFill>
                  <a:schemeClr val="bg1"/>
                </a:solidFill>
              </a:rPr>
              <a:t>Hotel</a:t>
            </a:r>
            <a:endParaRPr lang="en-CA" sz="1050" dirty="0">
              <a:solidFill>
                <a:schemeClr val="bg1"/>
              </a:solidFill>
            </a:endParaRPr>
          </a:p>
        </p:txBody>
      </p:sp>
      <p:cxnSp>
        <p:nvCxnSpPr>
          <p:cNvPr id="13" name="Straight Arrow Connector 12"/>
          <p:cNvCxnSpPr/>
          <p:nvPr/>
        </p:nvCxnSpPr>
        <p:spPr>
          <a:xfrm flipH="1" flipV="1">
            <a:off x="3431817" y="4221088"/>
            <a:ext cx="2745319" cy="792088"/>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stretch>
            <a:fillRect/>
          </a:stretch>
        </p:blipFill>
        <p:spPr>
          <a:xfrm>
            <a:off x="6321152" y="4475393"/>
            <a:ext cx="3371850" cy="1866900"/>
          </a:xfrm>
          <a:prstGeom prst="rect">
            <a:avLst/>
          </a:prstGeom>
        </p:spPr>
      </p:pic>
      <p:sp>
        <p:nvSpPr>
          <p:cNvPr id="17" name="TextBox 16"/>
          <p:cNvSpPr txBox="1"/>
          <p:nvPr/>
        </p:nvSpPr>
        <p:spPr>
          <a:xfrm>
            <a:off x="4452751" y="5039139"/>
            <a:ext cx="1868401" cy="1015663"/>
          </a:xfrm>
          <a:prstGeom prst="rect">
            <a:avLst/>
          </a:prstGeom>
          <a:noFill/>
        </p:spPr>
        <p:txBody>
          <a:bodyPr wrap="square" rtlCol="0">
            <a:spAutoFit/>
          </a:bodyPr>
          <a:lstStyle/>
          <a:p>
            <a:r>
              <a:rPr lang="en-US" sz="1200" b="1" dirty="0">
                <a:solidFill>
                  <a:srgbClr val="002060"/>
                </a:solidFill>
              </a:rPr>
              <a:t>Larger dedicated</a:t>
            </a:r>
          </a:p>
          <a:p>
            <a:r>
              <a:rPr lang="en-US" sz="1200" b="1" dirty="0">
                <a:solidFill>
                  <a:srgbClr val="002060"/>
                </a:solidFill>
              </a:rPr>
              <a:t>Exhibition space now </a:t>
            </a:r>
          </a:p>
          <a:p>
            <a:r>
              <a:rPr lang="en-US" sz="1200" b="1" dirty="0">
                <a:solidFill>
                  <a:srgbClr val="002060"/>
                </a:solidFill>
              </a:rPr>
              <a:t>being used to include posters and catering breaks.</a:t>
            </a:r>
            <a:endParaRPr lang="en-CA" sz="1200" b="1" dirty="0">
              <a:solidFill>
                <a:srgbClr val="002060"/>
              </a:solidFill>
            </a:endParaRPr>
          </a:p>
        </p:txBody>
      </p:sp>
      <p:pic>
        <p:nvPicPr>
          <p:cNvPr id="18" name="Picture 17"/>
          <p:cNvPicPr>
            <a:picLocks noChangeAspect="1"/>
          </p:cNvPicPr>
          <p:nvPr/>
        </p:nvPicPr>
        <p:blipFill>
          <a:blip r:embed="rId5"/>
          <a:stretch>
            <a:fillRect/>
          </a:stretch>
        </p:blipFill>
        <p:spPr>
          <a:xfrm>
            <a:off x="6321152" y="861134"/>
            <a:ext cx="3371850" cy="1727269"/>
          </a:xfrm>
          <a:prstGeom prst="rect">
            <a:avLst/>
          </a:prstGeom>
        </p:spPr>
      </p:pic>
      <p:cxnSp>
        <p:nvCxnSpPr>
          <p:cNvPr id="19" name="Straight Arrow Connector 18"/>
          <p:cNvCxnSpPr>
            <a:cxnSpLocks/>
          </p:cNvCxnSpPr>
          <p:nvPr/>
        </p:nvCxnSpPr>
        <p:spPr>
          <a:xfrm flipH="1">
            <a:off x="2958573" y="1884812"/>
            <a:ext cx="3308391" cy="970184"/>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377992" y="710139"/>
            <a:ext cx="1943160" cy="1200329"/>
          </a:xfrm>
          <a:prstGeom prst="rect">
            <a:avLst/>
          </a:prstGeom>
          <a:noFill/>
        </p:spPr>
        <p:txBody>
          <a:bodyPr wrap="square" rtlCol="0">
            <a:spAutoFit/>
          </a:bodyPr>
          <a:lstStyle/>
          <a:p>
            <a:endParaRPr lang="en-US" sz="1200" dirty="0">
              <a:solidFill>
                <a:srgbClr val="002060"/>
              </a:solidFill>
            </a:endParaRPr>
          </a:p>
          <a:p>
            <a:r>
              <a:rPr lang="en-US" sz="1200" b="1" dirty="0">
                <a:solidFill>
                  <a:srgbClr val="002060"/>
                </a:solidFill>
              </a:rPr>
              <a:t>Former exhibition space. Will now be used for registration, Welcome Reception &amp; Student Poster Session</a:t>
            </a:r>
          </a:p>
        </p:txBody>
      </p:sp>
      <p:pic>
        <p:nvPicPr>
          <p:cNvPr id="22" name="Picture 21"/>
          <p:cNvPicPr>
            <a:picLocks noChangeAspect="1"/>
          </p:cNvPicPr>
          <p:nvPr/>
        </p:nvPicPr>
        <p:blipFill>
          <a:blip r:embed="rId6"/>
          <a:stretch>
            <a:fillRect/>
          </a:stretch>
        </p:blipFill>
        <p:spPr>
          <a:xfrm>
            <a:off x="6768827" y="2582530"/>
            <a:ext cx="2924175" cy="1866900"/>
          </a:xfrm>
          <a:prstGeom prst="rect">
            <a:avLst/>
          </a:prstGeom>
        </p:spPr>
      </p:pic>
      <p:sp>
        <p:nvSpPr>
          <p:cNvPr id="23" name="TextBox 22"/>
          <p:cNvSpPr txBox="1"/>
          <p:nvPr/>
        </p:nvSpPr>
        <p:spPr>
          <a:xfrm>
            <a:off x="4391867" y="3078209"/>
            <a:ext cx="2225243" cy="646331"/>
          </a:xfrm>
          <a:prstGeom prst="rect">
            <a:avLst/>
          </a:prstGeom>
          <a:noFill/>
        </p:spPr>
        <p:txBody>
          <a:bodyPr wrap="square" rtlCol="0">
            <a:spAutoFit/>
          </a:bodyPr>
          <a:lstStyle/>
          <a:p>
            <a:r>
              <a:rPr lang="en-US" sz="1200" b="1" dirty="0">
                <a:solidFill>
                  <a:srgbClr val="002060"/>
                </a:solidFill>
              </a:rPr>
              <a:t>Flexible plenary hall, will be divided into two plenary session theatres.</a:t>
            </a:r>
            <a:endParaRPr lang="en-CA" sz="1200" b="1" dirty="0">
              <a:solidFill>
                <a:srgbClr val="002060"/>
              </a:solidFill>
            </a:endParaRPr>
          </a:p>
        </p:txBody>
      </p:sp>
      <p:cxnSp>
        <p:nvCxnSpPr>
          <p:cNvPr id="24" name="Straight Arrow Connector 23"/>
          <p:cNvCxnSpPr/>
          <p:nvPr/>
        </p:nvCxnSpPr>
        <p:spPr>
          <a:xfrm flipH="1">
            <a:off x="2501422" y="2980383"/>
            <a:ext cx="4198820" cy="17955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72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animEffect transition="in" filter="wipe(up)">
                                      <p:cBhvr>
                                        <p:cTn id="7" dur="500"/>
                                        <p:tgtEl>
                                          <p:spTgt spid="2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up)">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up)">
                                      <p:cBhvr>
                                        <p:cTn id="17" dur="500"/>
                                        <p:tgtEl>
                                          <p:spTgt spid="17">
                                            <p:txEl>
                                              <p:pRg st="0" end="0"/>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17">
                                            <p:txEl>
                                              <p:pRg st="1" end="1"/>
                                            </p:txEl>
                                          </p:spTgt>
                                        </p:tgtEl>
                                        <p:attrNameLst>
                                          <p:attrName>style.visibility</p:attrName>
                                        </p:attrNameLst>
                                      </p:cBhvr>
                                      <p:to>
                                        <p:strVal val="visible"/>
                                      </p:to>
                                    </p:set>
                                    <p:animEffect transition="in" filter="wipe(up)">
                                      <p:cBhvr>
                                        <p:cTn id="20" dur="500"/>
                                        <p:tgtEl>
                                          <p:spTgt spid="17">
                                            <p:txEl>
                                              <p:pRg st="1" end="1"/>
                                            </p:txEl>
                                          </p:spTgt>
                                        </p:tgtEl>
                                      </p:cBhvr>
                                    </p:animEffect>
                                  </p:childTnLst>
                                </p:cTn>
                              </p:par>
                              <p:par>
                                <p:cTn id="21" presetID="22" presetClass="entr" presetSubtype="1" fill="hold" nodeType="with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wipe(up)">
                                      <p:cBhvr>
                                        <p:cTn id="23"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20080" y="85598"/>
            <a:ext cx="6321152" cy="751114"/>
          </a:xfrm>
          <a:prstGeom prst="rect">
            <a:avLst/>
          </a:prstGeom>
        </p:spPr>
        <p:txBody>
          <a:bodyPr/>
          <a:lstStyle>
            <a:lvl1pPr algn="ctr" defTabSz="457200" rtl="0" eaLnBrk="0" fontAlgn="base" hangingPunct="0">
              <a:spcBef>
                <a:spcPct val="0"/>
              </a:spcBef>
              <a:spcAft>
                <a:spcPct val="0"/>
              </a:spcAft>
              <a:defRPr sz="38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005A9B"/>
                </a:solidFill>
                <a:latin typeface="Arial" charset="0"/>
                <a:ea typeface="ＭＳ Ｐゴシック" charset="-128"/>
              </a:defRPr>
            </a:lvl2pPr>
            <a:lvl3pPr algn="ctr" defTabSz="457200" rtl="0" eaLnBrk="0" fontAlgn="base" hangingPunct="0">
              <a:spcBef>
                <a:spcPct val="0"/>
              </a:spcBef>
              <a:spcAft>
                <a:spcPct val="0"/>
              </a:spcAft>
              <a:defRPr sz="3800" b="1">
                <a:solidFill>
                  <a:srgbClr val="005A9B"/>
                </a:solidFill>
                <a:latin typeface="Arial" charset="0"/>
                <a:ea typeface="ＭＳ Ｐゴシック" charset="-128"/>
              </a:defRPr>
            </a:lvl3pPr>
            <a:lvl4pPr algn="ctr" defTabSz="457200" rtl="0" eaLnBrk="0" fontAlgn="base" hangingPunct="0">
              <a:spcBef>
                <a:spcPct val="0"/>
              </a:spcBef>
              <a:spcAft>
                <a:spcPct val="0"/>
              </a:spcAft>
              <a:defRPr sz="3800" b="1">
                <a:solidFill>
                  <a:srgbClr val="005A9B"/>
                </a:solidFill>
                <a:latin typeface="Arial" charset="0"/>
                <a:ea typeface="ＭＳ Ｐゴシック" charset="-128"/>
              </a:defRPr>
            </a:lvl4pPr>
            <a:lvl5pPr algn="ctr" defTabSz="457200" rtl="0" eaLnBrk="0" fontAlgn="base" hangingPunct="0">
              <a:spcBef>
                <a:spcPct val="0"/>
              </a:spcBef>
              <a:spcAft>
                <a:spcPct val="0"/>
              </a:spcAft>
              <a:defRPr sz="3800" b="1">
                <a:solidFill>
                  <a:srgbClr val="005A9B"/>
                </a:solidFill>
                <a:latin typeface="Arial" charset="0"/>
                <a:ea typeface="ＭＳ Ｐゴシック" charset="-128"/>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a:lstStyle>
          <a:p>
            <a:r>
              <a:rPr lang="en-US" sz="3200" dirty="0">
                <a:solidFill>
                  <a:schemeClr val="bg1"/>
                </a:solidFill>
              </a:rPr>
              <a:t>Venue</a:t>
            </a:r>
            <a:endParaRPr lang="en-AU" sz="3200" dirty="0">
              <a:solidFill>
                <a:schemeClr val="bg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49683" cy="836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27" r="11294"/>
          <a:stretch/>
        </p:blipFill>
        <p:spPr bwMode="auto">
          <a:xfrm>
            <a:off x="293879" y="1365576"/>
            <a:ext cx="5595226" cy="4185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69762" y="151041"/>
            <a:ext cx="5275525" cy="557184"/>
          </a:xfrm>
        </p:spPr>
        <p:txBody>
          <a:bodyPr>
            <a:normAutofit fontScale="90000"/>
          </a:bodyPr>
          <a:lstStyle/>
          <a:p>
            <a:pPr algn="ctr"/>
            <a:r>
              <a:rPr lang="en-US" b="1" dirty="0">
                <a:solidFill>
                  <a:srgbClr val="002060"/>
                </a:solidFill>
                <a:latin typeface="Franklin Gothic Medium" panose="020B0603020102020204" pitchFamily="34" charset="0"/>
              </a:rPr>
              <a:t>Plenary Hall</a:t>
            </a:r>
            <a:endParaRPr lang="en-CA" b="1" dirty="0">
              <a:solidFill>
                <a:srgbClr val="002060"/>
              </a:solidFill>
              <a:latin typeface="Franklin Gothic Medium" panose="020B0603020102020204" pitchFamily="34" charset="0"/>
            </a:endParaRPr>
          </a:p>
        </p:txBody>
      </p:sp>
      <p:sp>
        <p:nvSpPr>
          <p:cNvPr id="9" name="Content Placeholder 8"/>
          <p:cNvSpPr>
            <a:spLocks noGrp="1"/>
          </p:cNvSpPr>
          <p:nvPr>
            <p:ph idx="1"/>
          </p:nvPr>
        </p:nvSpPr>
        <p:spPr>
          <a:xfrm>
            <a:off x="6465168" y="1363357"/>
            <a:ext cx="3312368" cy="625483"/>
          </a:xfrm>
        </p:spPr>
        <p:txBody>
          <a:bodyPr>
            <a:normAutofit/>
          </a:bodyPr>
          <a:lstStyle/>
          <a:p>
            <a:r>
              <a:rPr lang="en-US" sz="1600" dirty="0">
                <a:solidFill>
                  <a:srgbClr val="002060"/>
                </a:solidFill>
                <a:latin typeface="Franklin Gothic Medium" panose="020B0603020102020204" pitchFamily="34" charset="0"/>
              </a:rPr>
              <a:t>Plenary Hall to be divided for parallel sessions.</a:t>
            </a:r>
          </a:p>
        </p:txBody>
      </p:sp>
      <p:sp>
        <p:nvSpPr>
          <p:cNvPr id="8" name="Slide Number Placeholder 7"/>
          <p:cNvSpPr>
            <a:spLocks noGrp="1"/>
          </p:cNvSpPr>
          <p:nvPr>
            <p:ph type="sldNum" sz="quarter" idx="12"/>
          </p:nvPr>
        </p:nvSpPr>
        <p:spPr/>
        <p:txBody>
          <a:bodyPr/>
          <a:lstStyle/>
          <a:p>
            <a:fld id="{F7DF57F7-5E7A-4F25-A562-B6A7987DCEFD}" type="slidenum">
              <a:rPr lang="en-CA" smtClean="0"/>
              <a:t>14</a:t>
            </a:fld>
            <a:endParaRPr lang="en-CA" dirty="0"/>
          </a:p>
        </p:txBody>
      </p:sp>
      <p:pic>
        <p:nvPicPr>
          <p:cNvPr id="1026" name="Picture 2" descr="https://ipac19.org/wp-content/uploads/2018/09/Plenary-rooms.jpg">
            <a:extLst>
              <a:ext uri="{FF2B5EF4-FFF2-40B4-BE49-F238E27FC236}">
                <a16:creationId xmlns:a16="http://schemas.microsoft.com/office/drawing/2014/main" id="{A6FB11F2-25F3-41A3-BD0D-0631C41C01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105" y="2083437"/>
            <a:ext cx="3880970" cy="27137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6A711EB-E71C-41A6-A526-99D22495849F}"/>
              </a:ext>
            </a:extLst>
          </p:cNvPr>
          <p:cNvSpPr/>
          <p:nvPr/>
        </p:nvSpPr>
        <p:spPr>
          <a:xfrm>
            <a:off x="6278070" y="5231002"/>
            <a:ext cx="3146954" cy="461665"/>
          </a:xfrm>
          <a:prstGeom prst="rect">
            <a:avLst/>
          </a:prstGeom>
        </p:spPr>
        <p:txBody>
          <a:bodyPr wrap="square">
            <a:spAutoFit/>
          </a:bodyPr>
          <a:lstStyle/>
          <a:p>
            <a:pPr algn="ctr"/>
            <a:r>
              <a:rPr lang="en-AU" sz="1200" dirty="0">
                <a:solidFill>
                  <a:srgbClr val="002060"/>
                </a:solidFill>
                <a:latin typeface="Franklin Gothic Medium" panose="020B0603020102020204" pitchFamily="34" charset="0"/>
              </a:rPr>
              <a:t>Plenary &amp; Parallel Sessions will be held in Plenary 2 &amp; 3</a:t>
            </a:r>
            <a:endParaRPr lang="en-AU" sz="1200" i="0" u="none" strike="noStrike" dirty="0">
              <a:solidFill>
                <a:srgbClr val="002060"/>
              </a:solidFill>
              <a:effectLst/>
              <a:latin typeface="Franklin Gothic Medium" panose="020B0603020102020204" pitchFamily="34" charset="0"/>
            </a:endParaRPr>
          </a:p>
        </p:txBody>
      </p:sp>
    </p:spTree>
    <p:extLst>
      <p:ext uri="{BB962C8B-B14F-4D97-AF65-F5344CB8AC3E}">
        <p14:creationId xmlns:p14="http://schemas.microsoft.com/office/powerpoint/2010/main" val="138613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20080" y="85598"/>
            <a:ext cx="6321152" cy="751114"/>
          </a:xfrm>
          <a:prstGeom prst="rect">
            <a:avLst/>
          </a:prstGeom>
        </p:spPr>
        <p:txBody>
          <a:bodyPr/>
          <a:lstStyle>
            <a:lvl1pPr algn="ctr" defTabSz="457200" rtl="0" eaLnBrk="0" fontAlgn="base" hangingPunct="0">
              <a:spcBef>
                <a:spcPct val="0"/>
              </a:spcBef>
              <a:spcAft>
                <a:spcPct val="0"/>
              </a:spcAft>
              <a:defRPr sz="38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005A9B"/>
                </a:solidFill>
                <a:latin typeface="Arial" charset="0"/>
                <a:ea typeface="ＭＳ Ｐゴシック" charset="-128"/>
              </a:defRPr>
            </a:lvl2pPr>
            <a:lvl3pPr algn="ctr" defTabSz="457200" rtl="0" eaLnBrk="0" fontAlgn="base" hangingPunct="0">
              <a:spcBef>
                <a:spcPct val="0"/>
              </a:spcBef>
              <a:spcAft>
                <a:spcPct val="0"/>
              </a:spcAft>
              <a:defRPr sz="3800" b="1">
                <a:solidFill>
                  <a:srgbClr val="005A9B"/>
                </a:solidFill>
                <a:latin typeface="Arial" charset="0"/>
                <a:ea typeface="ＭＳ Ｐゴシック" charset="-128"/>
              </a:defRPr>
            </a:lvl3pPr>
            <a:lvl4pPr algn="ctr" defTabSz="457200" rtl="0" eaLnBrk="0" fontAlgn="base" hangingPunct="0">
              <a:spcBef>
                <a:spcPct val="0"/>
              </a:spcBef>
              <a:spcAft>
                <a:spcPct val="0"/>
              </a:spcAft>
              <a:defRPr sz="3800" b="1">
                <a:solidFill>
                  <a:srgbClr val="005A9B"/>
                </a:solidFill>
                <a:latin typeface="Arial" charset="0"/>
                <a:ea typeface="ＭＳ Ｐゴシック" charset="-128"/>
              </a:defRPr>
            </a:lvl4pPr>
            <a:lvl5pPr algn="ctr" defTabSz="457200" rtl="0" eaLnBrk="0" fontAlgn="base" hangingPunct="0">
              <a:spcBef>
                <a:spcPct val="0"/>
              </a:spcBef>
              <a:spcAft>
                <a:spcPct val="0"/>
              </a:spcAft>
              <a:defRPr sz="3800" b="1">
                <a:solidFill>
                  <a:srgbClr val="005A9B"/>
                </a:solidFill>
                <a:latin typeface="Arial" charset="0"/>
                <a:ea typeface="ＭＳ Ｐゴシック" charset="-128"/>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a:lstStyle>
          <a:p>
            <a:r>
              <a:rPr lang="en-US" sz="3200" dirty="0">
                <a:solidFill>
                  <a:schemeClr val="bg1"/>
                </a:solidFill>
              </a:rPr>
              <a:t>Venue</a:t>
            </a:r>
            <a:endParaRPr lang="en-AU" sz="3200" dirty="0">
              <a:solidFill>
                <a:schemeClr val="bg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49683" cy="836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69762" y="151040"/>
            <a:ext cx="5275525" cy="973703"/>
          </a:xfrm>
        </p:spPr>
        <p:txBody>
          <a:bodyPr>
            <a:normAutofit/>
          </a:bodyPr>
          <a:lstStyle/>
          <a:p>
            <a:pPr algn="ctr"/>
            <a:r>
              <a:rPr lang="en-US" b="1" dirty="0">
                <a:solidFill>
                  <a:srgbClr val="002060"/>
                </a:solidFill>
                <a:latin typeface="Franklin Gothic Medium" panose="020B0603020102020204" pitchFamily="34" charset="0"/>
              </a:rPr>
              <a:t>Entertainment Talk</a:t>
            </a:r>
            <a:endParaRPr lang="en-CA" b="1" dirty="0">
              <a:solidFill>
                <a:srgbClr val="002060"/>
              </a:solidFill>
              <a:latin typeface="Franklin Gothic Medium" panose="020B0603020102020204" pitchFamily="34" charset="0"/>
            </a:endParaRPr>
          </a:p>
        </p:txBody>
      </p:sp>
      <p:sp>
        <p:nvSpPr>
          <p:cNvPr id="8" name="Slide Number Placeholder 7"/>
          <p:cNvSpPr>
            <a:spLocks noGrp="1"/>
          </p:cNvSpPr>
          <p:nvPr>
            <p:ph type="sldNum" sz="quarter" idx="12"/>
          </p:nvPr>
        </p:nvSpPr>
        <p:spPr/>
        <p:txBody>
          <a:bodyPr/>
          <a:lstStyle/>
          <a:p>
            <a:fld id="{F7DF57F7-5E7A-4F25-A562-B6A7987DCEFD}" type="slidenum">
              <a:rPr lang="en-CA" smtClean="0"/>
              <a:t>15</a:t>
            </a:fld>
            <a:endParaRPr lang="en-CA" dirty="0"/>
          </a:p>
        </p:txBody>
      </p:sp>
      <p:sp>
        <p:nvSpPr>
          <p:cNvPr id="12" name="Rectangle 3">
            <a:extLst>
              <a:ext uri="{FF2B5EF4-FFF2-40B4-BE49-F238E27FC236}">
                <a16:creationId xmlns:a16="http://schemas.microsoft.com/office/drawing/2014/main" id="{7EE412B2-3FBE-48E5-9792-CAA098BF4932}"/>
              </a:ext>
            </a:extLst>
          </p:cNvPr>
          <p:cNvSpPr>
            <a:spLocks noChangeArrowheads="1"/>
          </p:cNvSpPr>
          <p:nvPr/>
        </p:nvSpPr>
        <p:spPr bwMode="auto">
          <a:xfrm>
            <a:off x="1136576" y="617930"/>
            <a:ext cx="8280920"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400"/>
            <a:r>
              <a:rPr lang="en-US" altLang="en-US" sz="2800" dirty="0">
                <a:solidFill>
                  <a:srgbClr val="212529"/>
                </a:solidFill>
                <a:latin typeface="&amp;quot"/>
              </a:rPr>
              <a:t/>
            </a:r>
            <a:br>
              <a:rPr lang="en-US" altLang="en-US" sz="2800" dirty="0">
                <a:solidFill>
                  <a:srgbClr val="212529"/>
                </a:solidFill>
                <a:latin typeface="&amp;quot"/>
              </a:rPr>
            </a:br>
            <a:r>
              <a:rPr lang="en-US" altLang="en-US" sz="2800" b="1" dirty="0">
                <a:solidFill>
                  <a:srgbClr val="002060"/>
                </a:solidFill>
                <a:latin typeface="Franklin Gothic Medium" panose="020B0603020102020204" pitchFamily="34" charset="0"/>
              </a:rPr>
              <a:t>15 ways to die on the Great Barrier Reef</a:t>
            </a:r>
          </a:p>
          <a:p>
            <a:pPr lvl="0" algn="ctr" defTabSz="914400"/>
            <a:r>
              <a:rPr lang="en-US" altLang="en-US" sz="2800" dirty="0">
                <a:solidFill>
                  <a:srgbClr val="002060"/>
                </a:solidFill>
                <a:latin typeface="Franklin Gothic Medium" panose="020B0603020102020204" pitchFamily="34" charset="0"/>
              </a:rPr>
              <a:t>Associate Professor Jamie Seymour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2060"/>
                </a:solidFill>
                <a:effectLst/>
                <a:latin typeface="Franklin Gothic Medium" panose="020B0603020102020204" pitchFamily="34" charset="0"/>
              </a:rPr>
              <a:t>Date: </a:t>
            </a:r>
            <a:r>
              <a:rPr kumimoji="0" lang="en-US" altLang="en-US" sz="1400" b="1" i="0" u="none" strike="noStrike" cap="none" normalizeH="0" baseline="0" dirty="0">
                <a:ln>
                  <a:noFill/>
                </a:ln>
                <a:solidFill>
                  <a:srgbClr val="002060"/>
                </a:solidFill>
                <a:effectLst/>
                <a:latin typeface="Franklin Gothic Medium" panose="020B0603020102020204" pitchFamily="34" charset="0"/>
              </a:rPr>
              <a:t>Thursday 23rd May 2019</a:t>
            </a:r>
            <a:r>
              <a:rPr kumimoji="0" lang="en-US" altLang="en-US" sz="1400" b="0" i="0" u="none" strike="noStrike" cap="none" normalizeH="0" baseline="0" dirty="0">
                <a:ln>
                  <a:noFill/>
                </a:ln>
                <a:solidFill>
                  <a:srgbClr val="002060"/>
                </a:solidFill>
                <a:effectLst/>
                <a:latin typeface="Franklin Gothic Medium" panose="020B0603020102020204" pitchFamily="34" charset="0"/>
              </a:rPr>
              <a:t/>
            </a:r>
            <a:br>
              <a:rPr kumimoji="0" lang="en-US" altLang="en-US" sz="1400" b="0" i="0" u="none" strike="noStrike" cap="none" normalizeH="0" baseline="0" dirty="0">
                <a:ln>
                  <a:noFill/>
                </a:ln>
                <a:solidFill>
                  <a:srgbClr val="002060"/>
                </a:solidFill>
                <a:effectLst/>
                <a:latin typeface="Franklin Gothic Medium" panose="020B0603020102020204" pitchFamily="34" charset="0"/>
              </a:rPr>
            </a:br>
            <a:r>
              <a:rPr kumimoji="0" lang="en-US" altLang="en-US" sz="1400" b="0" i="0" u="none" strike="noStrike" cap="none" normalizeH="0" baseline="0" dirty="0">
                <a:ln>
                  <a:noFill/>
                </a:ln>
                <a:solidFill>
                  <a:srgbClr val="002060"/>
                </a:solidFill>
                <a:effectLst/>
                <a:latin typeface="Franklin Gothic Medium" panose="020B0603020102020204" pitchFamily="34" charset="0"/>
              </a:rPr>
              <a:t>Time: 3:30 – 4:00 pm</a:t>
            </a:r>
            <a:br>
              <a:rPr kumimoji="0" lang="en-US" altLang="en-US" sz="1400" b="0" i="0" u="none" strike="noStrike" cap="none" normalizeH="0" baseline="0" dirty="0">
                <a:ln>
                  <a:noFill/>
                </a:ln>
                <a:solidFill>
                  <a:srgbClr val="002060"/>
                </a:solidFill>
                <a:effectLst/>
                <a:latin typeface="Franklin Gothic Medium" panose="020B0603020102020204" pitchFamily="34" charset="0"/>
              </a:rPr>
            </a:br>
            <a:r>
              <a:rPr kumimoji="0" lang="en-US" altLang="en-US" sz="1400" b="0" i="0" u="none" strike="noStrike" cap="none" normalizeH="0" baseline="0" dirty="0">
                <a:ln>
                  <a:noFill/>
                </a:ln>
                <a:solidFill>
                  <a:srgbClr val="002060"/>
                </a:solidFill>
                <a:effectLst/>
                <a:latin typeface="Franklin Gothic Medium" panose="020B0603020102020204" pitchFamily="34" charset="0"/>
              </a:rPr>
              <a:t>Location: Plenary 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2060"/>
                </a:solidFill>
                <a:effectLst/>
                <a:latin typeface="Franklin Gothic Medium" panose="020B0603020102020204" pitchFamily="34" charset="0"/>
              </a:rPr>
              <a:t>Institute: Australian Institute of Tropical Health and Medicine, Centre for Biodiscovery and Molecular Development of Therapeutics, James Cook University</a:t>
            </a:r>
            <a:r>
              <a:rPr kumimoji="0" lang="en-US" altLang="en-US" sz="1000" b="0" i="0" u="none" strike="noStrike" cap="none" normalizeH="0" baseline="0" dirty="0">
                <a:ln>
                  <a:noFill/>
                </a:ln>
                <a:solidFill>
                  <a:srgbClr val="002060"/>
                </a:solidFill>
                <a:effectLst/>
                <a:latin typeface="Franklin Gothic Medium" panose="020B0603020102020204" pitchFamily="34" charset="0"/>
              </a:rPr>
              <a:t/>
            </a:r>
            <a:br>
              <a:rPr kumimoji="0" lang="en-US" altLang="en-US" sz="1000" b="0" i="0" u="none" strike="noStrike" cap="none" normalizeH="0" baseline="0" dirty="0">
                <a:ln>
                  <a:noFill/>
                </a:ln>
                <a:solidFill>
                  <a:srgbClr val="002060"/>
                </a:solidFill>
                <a:effectLst/>
                <a:latin typeface="Franklin Gothic Medium" panose="020B0603020102020204" pitchFamily="34" charset="0"/>
              </a:rPr>
            </a:br>
            <a:endParaRPr lang="en-US" altLang="en-US" sz="1000" b="1" dirty="0">
              <a:solidFill>
                <a:srgbClr val="002060"/>
              </a:solidFill>
              <a:latin typeface="Franklin Gothic Medium" panose="020B0603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rgbClr val="212529"/>
              </a:solidFill>
              <a:effectLst/>
              <a:latin typeface="&amp;quo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212529"/>
                </a:solidFill>
                <a:effectLst/>
                <a:latin typeface="&amp;quot"/>
              </a:rPr>
              <a:t>  </a:t>
            </a:r>
            <a:r>
              <a:rPr kumimoji="0" lang="en-US" altLang="en-US" sz="11700" b="0" i="0" u="none" strike="noStrike" cap="none" normalizeH="0" baseline="0" dirty="0">
                <a:ln>
                  <a:noFill/>
                </a:ln>
                <a:solidFill>
                  <a:srgbClr val="212529"/>
                </a:solidFill>
                <a:effectLst/>
                <a:latin typeface="&amp;quot"/>
              </a:rPr>
              <a:t> </a:t>
            </a:r>
            <a:endParaRPr kumimoji="0" lang="en-US" altLang="en-US" sz="1000" b="0" i="0" u="none" strike="noStrike" cap="none" normalizeH="0" baseline="0" dirty="0">
              <a:ln>
                <a:noFill/>
              </a:ln>
              <a:solidFill>
                <a:srgbClr val="212529"/>
              </a:solidFill>
              <a:effectLst/>
              <a:latin typeface="&amp;quo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rgbClr val="212529"/>
              </a:solidFill>
              <a:effectLst/>
              <a:latin typeface="&amp;quo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rgbClr val="212529"/>
              </a:solidFill>
              <a:effectLst/>
              <a:latin typeface="&amp;quot"/>
            </a:endParaRPr>
          </a:p>
        </p:txBody>
      </p:sp>
      <p:pic>
        <p:nvPicPr>
          <p:cNvPr id="16" name="Picture 4" descr="https://ipac19.org/wp-content/uploads/2018/10/7cac907e-ba9f-47fa-a4b1-542b42b93d7a.jpeg">
            <a:extLst>
              <a:ext uri="{FF2B5EF4-FFF2-40B4-BE49-F238E27FC236}">
                <a16:creationId xmlns:a16="http://schemas.microsoft.com/office/drawing/2014/main" id="{382598E6-CC9F-4725-AC44-645C3F756D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4540" y="3110920"/>
            <a:ext cx="2592288"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99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20080" y="85598"/>
            <a:ext cx="6321152" cy="751114"/>
          </a:xfrm>
          <a:prstGeom prst="rect">
            <a:avLst/>
          </a:prstGeom>
        </p:spPr>
        <p:txBody>
          <a:bodyPr/>
          <a:lstStyle>
            <a:lvl1pPr algn="ctr" defTabSz="457200" rtl="0" eaLnBrk="0" fontAlgn="base" hangingPunct="0">
              <a:spcBef>
                <a:spcPct val="0"/>
              </a:spcBef>
              <a:spcAft>
                <a:spcPct val="0"/>
              </a:spcAft>
              <a:defRPr sz="38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005A9B"/>
                </a:solidFill>
                <a:latin typeface="Arial" charset="0"/>
                <a:ea typeface="ＭＳ Ｐゴシック" charset="-128"/>
              </a:defRPr>
            </a:lvl2pPr>
            <a:lvl3pPr algn="ctr" defTabSz="457200" rtl="0" eaLnBrk="0" fontAlgn="base" hangingPunct="0">
              <a:spcBef>
                <a:spcPct val="0"/>
              </a:spcBef>
              <a:spcAft>
                <a:spcPct val="0"/>
              </a:spcAft>
              <a:defRPr sz="3800" b="1">
                <a:solidFill>
                  <a:srgbClr val="005A9B"/>
                </a:solidFill>
                <a:latin typeface="Arial" charset="0"/>
                <a:ea typeface="ＭＳ Ｐゴシック" charset="-128"/>
              </a:defRPr>
            </a:lvl3pPr>
            <a:lvl4pPr algn="ctr" defTabSz="457200" rtl="0" eaLnBrk="0" fontAlgn="base" hangingPunct="0">
              <a:spcBef>
                <a:spcPct val="0"/>
              </a:spcBef>
              <a:spcAft>
                <a:spcPct val="0"/>
              </a:spcAft>
              <a:defRPr sz="3800" b="1">
                <a:solidFill>
                  <a:srgbClr val="005A9B"/>
                </a:solidFill>
                <a:latin typeface="Arial" charset="0"/>
                <a:ea typeface="ＭＳ Ｐゴシック" charset="-128"/>
              </a:defRPr>
            </a:lvl4pPr>
            <a:lvl5pPr algn="ctr" defTabSz="457200" rtl="0" eaLnBrk="0" fontAlgn="base" hangingPunct="0">
              <a:spcBef>
                <a:spcPct val="0"/>
              </a:spcBef>
              <a:spcAft>
                <a:spcPct val="0"/>
              </a:spcAft>
              <a:defRPr sz="3800" b="1">
                <a:solidFill>
                  <a:srgbClr val="005A9B"/>
                </a:solidFill>
                <a:latin typeface="Arial" charset="0"/>
                <a:ea typeface="ＭＳ Ｐゴシック" charset="-128"/>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a:lstStyle>
          <a:p>
            <a:r>
              <a:rPr lang="en-US" sz="3200" dirty="0">
                <a:solidFill>
                  <a:schemeClr val="bg1"/>
                </a:solidFill>
              </a:rPr>
              <a:t>Venue</a:t>
            </a:r>
            <a:endParaRPr lang="en-AU" sz="3200" dirty="0">
              <a:solidFill>
                <a:schemeClr val="bg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49683" cy="836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69762" y="151041"/>
            <a:ext cx="5275525" cy="836712"/>
          </a:xfrm>
        </p:spPr>
        <p:txBody>
          <a:bodyPr>
            <a:normAutofit/>
          </a:bodyPr>
          <a:lstStyle/>
          <a:p>
            <a:pPr algn="ctr"/>
            <a:r>
              <a:rPr lang="en-US" b="1" dirty="0">
                <a:solidFill>
                  <a:srgbClr val="002060"/>
                </a:solidFill>
                <a:latin typeface="Franklin Gothic Medium" panose="020B0603020102020204" pitchFamily="34" charset="0"/>
              </a:rPr>
              <a:t>Session for Industry</a:t>
            </a:r>
            <a:endParaRPr lang="en-CA" b="1" dirty="0">
              <a:solidFill>
                <a:srgbClr val="002060"/>
              </a:solidFill>
              <a:latin typeface="Franklin Gothic Medium" panose="020B0603020102020204" pitchFamily="34" charset="0"/>
            </a:endParaRPr>
          </a:p>
        </p:txBody>
      </p:sp>
      <p:sp>
        <p:nvSpPr>
          <p:cNvPr id="4" name="Date Placeholder 3"/>
          <p:cNvSpPr>
            <a:spLocks noGrp="1"/>
          </p:cNvSpPr>
          <p:nvPr>
            <p:ph type="dt" sz="half" idx="10"/>
          </p:nvPr>
        </p:nvSpPr>
        <p:spPr/>
        <p:txBody>
          <a:bodyPr/>
          <a:lstStyle/>
          <a:p>
            <a:r>
              <a:rPr lang="en-US"/>
              <a:t>30 Nov 2018</a:t>
            </a:r>
            <a:endParaRPr lang="en-CA"/>
          </a:p>
        </p:txBody>
      </p:sp>
      <p:sp>
        <p:nvSpPr>
          <p:cNvPr id="6" name="Footer Placeholder 5"/>
          <p:cNvSpPr>
            <a:spLocks noGrp="1"/>
          </p:cNvSpPr>
          <p:nvPr>
            <p:ph type="ftr" sz="quarter" idx="11"/>
          </p:nvPr>
        </p:nvSpPr>
        <p:spPr/>
        <p:txBody>
          <a:bodyPr/>
          <a:lstStyle/>
          <a:p>
            <a:r>
              <a:rPr lang="en-CA" dirty="0"/>
              <a:t>IPAC'19 Update at IPAC'20 OC1</a:t>
            </a:r>
          </a:p>
        </p:txBody>
      </p:sp>
      <p:sp>
        <p:nvSpPr>
          <p:cNvPr id="8" name="Slide Number Placeholder 7"/>
          <p:cNvSpPr>
            <a:spLocks noGrp="1"/>
          </p:cNvSpPr>
          <p:nvPr>
            <p:ph type="sldNum" sz="quarter" idx="12"/>
          </p:nvPr>
        </p:nvSpPr>
        <p:spPr/>
        <p:txBody>
          <a:bodyPr/>
          <a:lstStyle/>
          <a:p>
            <a:fld id="{F7DF57F7-5E7A-4F25-A562-B6A7987DCEFD}" type="slidenum">
              <a:rPr lang="en-CA" smtClean="0"/>
              <a:t>16</a:t>
            </a:fld>
            <a:endParaRPr lang="en-CA" dirty="0"/>
          </a:p>
        </p:txBody>
      </p:sp>
      <p:pic>
        <p:nvPicPr>
          <p:cNvPr id="9" name="Picture 8" descr="A group of people on a stage&#10;&#10;Description generated with high confidence">
            <a:extLst>
              <a:ext uri="{FF2B5EF4-FFF2-40B4-BE49-F238E27FC236}">
                <a16:creationId xmlns:a16="http://schemas.microsoft.com/office/drawing/2014/main" id="{F276A53C-DFB1-4B3B-8CC7-6AE8705E55E8}"/>
              </a:ext>
            </a:extLst>
          </p:cNvPr>
          <p:cNvPicPr>
            <a:picLocks noChangeAspect="1"/>
          </p:cNvPicPr>
          <p:nvPr/>
        </p:nvPicPr>
        <p:blipFill>
          <a:blip r:embed="rId3"/>
          <a:stretch>
            <a:fillRect/>
          </a:stretch>
        </p:blipFill>
        <p:spPr>
          <a:xfrm>
            <a:off x="344488" y="1752072"/>
            <a:ext cx="9217024" cy="4934144"/>
          </a:xfrm>
          <a:prstGeom prst="rect">
            <a:avLst/>
          </a:prstGeom>
        </p:spPr>
      </p:pic>
      <p:sp>
        <p:nvSpPr>
          <p:cNvPr id="11" name="Rectangle 3">
            <a:extLst>
              <a:ext uri="{FF2B5EF4-FFF2-40B4-BE49-F238E27FC236}">
                <a16:creationId xmlns:a16="http://schemas.microsoft.com/office/drawing/2014/main" id="{3FB224A9-97E3-4A47-98AE-77423035F5B8}"/>
              </a:ext>
            </a:extLst>
          </p:cNvPr>
          <p:cNvSpPr>
            <a:spLocks noChangeArrowheads="1"/>
          </p:cNvSpPr>
          <p:nvPr/>
        </p:nvSpPr>
        <p:spPr bwMode="auto">
          <a:xfrm rot="10800000" flipV="1">
            <a:off x="1136576" y="822803"/>
            <a:ext cx="7560840" cy="13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indent="-457200">
              <a:buFont typeface="Arial" panose="020B0604020202020204" pitchFamily="34" charset="0"/>
              <a:buChar char="•"/>
            </a:pPr>
            <a:r>
              <a:rPr lang="en-AU" dirty="0">
                <a:solidFill>
                  <a:srgbClr val="002060"/>
                </a:solidFill>
                <a:latin typeface="Franklin Gothic Medium" panose="020B0603020102020204" pitchFamily="34" charset="0"/>
              </a:rPr>
              <a:t>Proposed format of three industry speakers with an industry moderator.</a:t>
            </a:r>
          </a:p>
          <a:p>
            <a:pPr marL="457200" indent="-457200">
              <a:buFont typeface="Arial" panose="020B0604020202020204" pitchFamily="34" charset="0"/>
              <a:buChar char="•"/>
            </a:pPr>
            <a:r>
              <a:rPr lang="en-AU" dirty="0">
                <a:solidFill>
                  <a:srgbClr val="002060"/>
                </a:solidFill>
                <a:latin typeface="Franklin Gothic Medium" panose="020B0603020102020204" pitchFamily="34" charset="0"/>
              </a:rPr>
              <a:t>A brief has been sent to three prospects however response has not overwhelming.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rgbClr val="212529"/>
              </a:solidFill>
              <a:effectLst/>
              <a:latin typeface="&amp;quo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rgbClr val="212529"/>
              </a:solidFill>
              <a:effectLst/>
              <a:latin typeface="&amp;quot"/>
            </a:endParaRPr>
          </a:p>
        </p:txBody>
      </p:sp>
    </p:spTree>
    <p:extLst>
      <p:ext uri="{BB962C8B-B14F-4D97-AF65-F5344CB8AC3E}">
        <p14:creationId xmlns:p14="http://schemas.microsoft.com/office/powerpoint/2010/main" val="55206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20080" y="85598"/>
            <a:ext cx="6321152" cy="751114"/>
          </a:xfrm>
          <a:prstGeom prst="rect">
            <a:avLst/>
          </a:prstGeom>
        </p:spPr>
        <p:txBody>
          <a:bodyPr/>
          <a:lstStyle>
            <a:lvl1pPr algn="ctr" defTabSz="457200" rtl="0" eaLnBrk="0" fontAlgn="base" hangingPunct="0">
              <a:spcBef>
                <a:spcPct val="0"/>
              </a:spcBef>
              <a:spcAft>
                <a:spcPct val="0"/>
              </a:spcAft>
              <a:defRPr sz="38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005A9B"/>
                </a:solidFill>
                <a:latin typeface="Arial" charset="0"/>
                <a:ea typeface="ＭＳ Ｐゴシック" charset="-128"/>
              </a:defRPr>
            </a:lvl2pPr>
            <a:lvl3pPr algn="ctr" defTabSz="457200" rtl="0" eaLnBrk="0" fontAlgn="base" hangingPunct="0">
              <a:spcBef>
                <a:spcPct val="0"/>
              </a:spcBef>
              <a:spcAft>
                <a:spcPct val="0"/>
              </a:spcAft>
              <a:defRPr sz="3800" b="1">
                <a:solidFill>
                  <a:srgbClr val="005A9B"/>
                </a:solidFill>
                <a:latin typeface="Arial" charset="0"/>
                <a:ea typeface="ＭＳ Ｐゴシック" charset="-128"/>
              </a:defRPr>
            </a:lvl3pPr>
            <a:lvl4pPr algn="ctr" defTabSz="457200" rtl="0" eaLnBrk="0" fontAlgn="base" hangingPunct="0">
              <a:spcBef>
                <a:spcPct val="0"/>
              </a:spcBef>
              <a:spcAft>
                <a:spcPct val="0"/>
              </a:spcAft>
              <a:defRPr sz="3800" b="1">
                <a:solidFill>
                  <a:srgbClr val="005A9B"/>
                </a:solidFill>
                <a:latin typeface="Arial" charset="0"/>
                <a:ea typeface="ＭＳ Ｐゴシック" charset="-128"/>
              </a:defRPr>
            </a:lvl4pPr>
            <a:lvl5pPr algn="ctr" defTabSz="457200" rtl="0" eaLnBrk="0" fontAlgn="base" hangingPunct="0">
              <a:spcBef>
                <a:spcPct val="0"/>
              </a:spcBef>
              <a:spcAft>
                <a:spcPct val="0"/>
              </a:spcAft>
              <a:defRPr sz="3800" b="1">
                <a:solidFill>
                  <a:srgbClr val="005A9B"/>
                </a:solidFill>
                <a:latin typeface="Arial" charset="0"/>
                <a:ea typeface="ＭＳ Ｐゴシック" charset="-128"/>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a:lstStyle>
          <a:p>
            <a:r>
              <a:rPr lang="en-US" sz="3200" dirty="0">
                <a:solidFill>
                  <a:schemeClr val="bg1"/>
                </a:solidFill>
              </a:rPr>
              <a:t>Venue</a:t>
            </a:r>
            <a:endParaRPr lang="en-AU" sz="3200" dirty="0">
              <a:solidFill>
                <a:schemeClr val="bg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49683" cy="836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37" t="15854" r="4325" b="1361"/>
          <a:stretch/>
        </p:blipFill>
        <p:spPr bwMode="auto">
          <a:xfrm>
            <a:off x="344487" y="1340767"/>
            <a:ext cx="9246571" cy="4677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064568" y="100212"/>
            <a:ext cx="8121352" cy="1240556"/>
          </a:xfrm>
        </p:spPr>
        <p:txBody>
          <a:bodyPr>
            <a:normAutofit fontScale="90000"/>
          </a:bodyPr>
          <a:lstStyle/>
          <a:p>
            <a:pPr algn="ctr"/>
            <a:r>
              <a:rPr lang="en-US" sz="3200" b="1" dirty="0">
                <a:solidFill>
                  <a:srgbClr val="002060"/>
                </a:solidFill>
                <a:latin typeface="Franklin Gothic Medium" panose="020B0603020102020204" pitchFamily="34" charset="0"/>
              </a:rPr>
              <a:t>Plenary Hall Foyer</a:t>
            </a:r>
            <a:br>
              <a:rPr lang="en-US" sz="3200" b="1" dirty="0">
                <a:solidFill>
                  <a:srgbClr val="002060"/>
                </a:solidFill>
                <a:latin typeface="Franklin Gothic Medium" panose="020B0603020102020204" pitchFamily="34" charset="0"/>
              </a:rPr>
            </a:br>
            <a:r>
              <a:rPr lang="en-US" sz="3200" b="1" dirty="0">
                <a:solidFill>
                  <a:srgbClr val="002060"/>
                </a:solidFill>
                <a:latin typeface="Franklin Gothic Medium" panose="020B0603020102020204" pitchFamily="34" charset="0"/>
              </a:rPr>
              <a:t>Welcome Reception &amp; Student </a:t>
            </a:r>
            <a:br>
              <a:rPr lang="en-US" sz="3200" b="1" dirty="0">
                <a:solidFill>
                  <a:srgbClr val="002060"/>
                </a:solidFill>
                <a:latin typeface="Franklin Gothic Medium" panose="020B0603020102020204" pitchFamily="34" charset="0"/>
              </a:rPr>
            </a:br>
            <a:r>
              <a:rPr lang="en-US" sz="3200" b="1" dirty="0">
                <a:solidFill>
                  <a:srgbClr val="002060"/>
                </a:solidFill>
                <a:latin typeface="Franklin Gothic Medium" panose="020B0603020102020204" pitchFamily="34" charset="0"/>
              </a:rPr>
              <a:t>Poster Session Venue</a:t>
            </a:r>
            <a:endParaRPr lang="en-CA" sz="3200" b="1" dirty="0">
              <a:solidFill>
                <a:srgbClr val="002060"/>
              </a:solidFill>
              <a:latin typeface="Franklin Gothic Medium" panose="020B0603020102020204" pitchFamily="34" charset="0"/>
            </a:endParaRPr>
          </a:p>
        </p:txBody>
      </p:sp>
      <p:sp>
        <p:nvSpPr>
          <p:cNvPr id="8" name="Slide Number Placeholder 7"/>
          <p:cNvSpPr>
            <a:spLocks noGrp="1"/>
          </p:cNvSpPr>
          <p:nvPr>
            <p:ph type="sldNum" sz="quarter" idx="12"/>
          </p:nvPr>
        </p:nvSpPr>
        <p:spPr/>
        <p:txBody>
          <a:bodyPr/>
          <a:lstStyle/>
          <a:p>
            <a:fld id="{F7DF57F7-5E7A-4F25-A562-B6A7987DCEFD}" type="slidenum">
              <a:rPr lang="en-CA" smtClean="0"/>
              <a:t>17</a:t>
            </a:fld>
            <a:endParaRPr lang="en-CA"/>
          </a:p>
        </p:txBody>
      </p:sp>
      <mc:AlternateContent xmlns:mc="http://schemas.openxmlformats.org/markup-compatibility/2006">
        <mc:Choice xmlns:pslz="http://schemas.microsoft.com/office/powerpoint/2016/slidezoom" xmlns="" Requires="pslz">
          <p:graphicFrame>
            <p:nvGraphicFramePr>
              <p:cNvPr id="9" name="Slide Zoom 8">
                <a:extLst>
                  <a:ext uri="{FF2B5EF4-FFF2-40B4-BE49-F238E27FC236}">
                    <a16:creationId xmlns:a16="http://schemas.microsoft.com/office/drawing/2014/main" id="{500C465B-8F9F-4B60-A04B-E8EA28551ED9}"/>
                  </a:ext>
                </a:extLst>
              </p:cNvPr>
              <p:cNvGraphicFramePr>
                <a:graphicFrameLocks noChangeAspect="1"/>
              </p:cNvGraphicFramePr>
              <p:nvPr>
                <p:extLst>
                  <p:ext uri="{D42A27DB-BD31-4B8C-83A1-F6EECF244321}">
                    <p14:modId xmlns:p14="http://schemas.microsoft.com/office/powerpoint/2010/main" val="845887115"/>
                  </p:ext>
                </p:extLst>
              </p:nvPr>
            </p:nvGraphicFramePr>
            <p:xfrm>
              <a:off x="-3084530" y="872776"/>
              <a:ext cx="2476500" cy="1714500"/>
            </p:xfrm>
            <a:graphic>
              <a:graphicData uri="http://schemas.microsoft.com/office/powerpoint/2016/slidezoom">
                <pslz:sldZm>
                  <pslz:sldZmObj sldId="293" cId="1443714552">
                    <pslz:zmPr id="{4A9ABA07-ED3A-409C-B8F8-AA05EC4CF204}" returnToParent="0" transitionDur="1000">
                      <p166:blipFill xmlns:p166="http://schemas.microsoft.com/office/powerpoint/2016/6/main">
                        <a:blip r:embed="rId4"/>
                        <a:stretch>
                          <a:fillRect/>
                        </a:stretch>
                      </p166:blipFill>
                      <p166:spPr xmlns:p166="http://schemas.microsoft.com/office/powerpoint/2016/6/main">
                        <a:xfrm>
                          <a:off x="0" y="0"/>
                          <a:ext cx="2476500" cy="1714500"/>
                        </a:xfrm>
                        <a:prstGeom prst="rect">
                          <a:avLst/>
                        </a:prstGeom>
                        <a:ln w="3175">
                          <a:solidFill>
                            <a:prstClr val="ltGray"/>
                          </a:solidFill>
                        </a:ln>
                      </p166:spPr>
                    </pslz:zmPr>
                  </pslz:sldZmObj>
                </pslz:sldZm>
              </a:graphicData>
            </a:graphic>
          </p:graphicFrame>
        </mc:Choice>
        <mc:Fallback>
          <p:pic>
            <p:nvPicPr>
              <p:cNvPr id="9" name="Slide Zoom 8">
                <a:hlinkClick r:id="rId5" action="ppaction://hlinksldjump"/>
                <a:extLst>
                  <a:ext uri="{FF2B5EF4-FFF2-40B4-BE49-F238E27FC236}">
                    <a16:creationId xmlns:a16="http://schemas.microsoft.com/office/drawing/2014/main" id="{500C465B-8F9F-4B60-A04B-E8EA28551ED9}"/>
                  </a:ext>
                </a:extLst>
              </p:cNvPr>
              <p:cNvPicPr>
                <a:picLocks noGrp="1" noRot="1" noChangeAspect="1" noMove="1" noResize="1" noEditPoints="1" noAdjustHandles="1" noChangeArrowheads="1" noChangeShapeType="1"/>
              </p:cNvPicPr>
              <p:nvPr/>
            </p:nvPicPr>
            <p:blipFill>
              <a:blip r:embed="rId6"/>
              <a:stretch>
                <a:fillRect/>
              </a:stretch>
            </p:blipFill>
            <p:spPr>
              <a:xfrm>
                <a:off x="-3084530" y="872776"/>
                <a:ext cx="24765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54792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20080" y="85598"/>
            <a:ext cx="6321152" cy="751114"/>
          </a:xfrm>
          <a:prstGeom prst="rect">
            <a:avLst/>
          </a:prstGeom>
        </p:spPr>
        <p:txBody>
          <a:bodyPr/>
          <a:lstStyle>
            <a:lvl1pPr algn="ctr" defTabSz="457200" rtl="0" eaLnBrk="0" fontAlgn="base" hangingPunct="0">
              <a:spcBef>
                <a:spcPct val="0"/>
              </a:spcBef>
              <a:spcAft>
                <a:spcPct val="0"/>
              </a:spcAft>
              <a:defRPr sz="38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005A9B"/>
                </a:solidFill>
                <a:latin typeface="Arial" charset="0"/>
                <a:ea typeface="ＭＳ Ｐゴシック" charset="-128"/>
              </a:defRPr>
            </a:lvl2pPr>
            <a:lvl3pPr algn="ctr" defTabSz="457200" rtl="0" eaLnBrk="0" fontAlgn="base" hangingPunct="0">
              <a:spcBef>
                <a:spcPct val="0"/>
              </a:spcBef>
              <a:spcAft>
                <a:spcPct val="0"/>
              </a:spcAft>
              <a:defRPr sz="3800" b="1">
                <a:solidFill>
                  <a:srgbClr val="005A9B"/>
                </a:solidFill>
                <a:latin typeface="Arial" charset="0"/>
                <a:ea typeface="ＭＳ Ｐゴシック" charset="-128"/>
              </a:defRPr>
            </a:lvl3pPr>
            <a:lvl4pPr algn="ctr" defTabSz="457200" rtl="0" eaLnBrk="0" fontAlgn="base" hangingPunct="0">
              <a:spcBef>
                <a:spcPct val="0"/>
              </a:spcBef>
              <a:spcAft>
                <a:spcPct val="0"/>
              </a:spcAft>
              <a:defRPr sz="3800" b="1">
                <a:solidFill>
                  <a:srgbClr val="005A9B"/>
                </a:solidFill>
                <a:latin typeface="Arial" charset="0"/>
                <a:ea typeface="ＭＳ Ｐゴシック" charset="-128"/>
              </a:defRPr>
            </a:lvl4pPr>
            <a:lvl5pPr algn="ctr" defTabSz="457200" rtl="0" eaLnBrk="0" fontAlgn="base" hangingPunct="0">
              <a:spcBef>
                <a:spcPct val="0"/>
              </a:spcBef>
              <a:spcAft>
                <a:spcPct val="0"/>
              </a:spcAft>
              <a:defRPr sz="3800" b="1">
                <a:solidFill>
                  <a:srgbClr val="005A9B"/>
                </a:solidFill>
                <a:latin typeface="Arial" charset="0"/>
                <a:ea typeface="ＭＳ Ｐゴシック" charset="-128"/>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a:lstStyle>
          <a:p>
            <a:r>
              <a:rPr lang="en-US" sz="3200" dirty="0">
                <a:solidFill>
                  <a:schemeClr val="bg1"/>
                </a:solidFill>
              </a:rPr>
              <a:t>Venue</a:t>
            </a:r>
            <a:endParaRPr lang="en-AU" sz="3200" dirty="0">
              <a:solidFill>
                <a:schemeClr val="bg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49683" cy="836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856656" y="100211"/>
            <a:ext cx="6120680" cy="814345"/>
          </a:xfrm>
        </p:spPr>
        <p:txBody>
          <a:bodyPr>
            <a:normAutofit fontScale="90000"/>
          </a:bodyPr>
          <a:lstStyle/>
          <a:p>
            <a:pPr algn="ctr"/>
            <a:r>
              <a:rPr lang="en-US" sz="3200" b="1" dirty="0">
                <a:solidFill>
                  <a:srgbClr val="002060"/>
                </a:solidFill>
                <a:latin typeface="Franklin Gothic Medium" panose="020B0603020102020204" pitchFamily="34" charset="0"/>
              </a:rPr>
              <a:t>Goldfields Theatre</a:t>
            </a:r>
            <a:br>
              <a:rPr lang="en-US" sz="3200" b="1" dirty="0">
                <a:solidFill>
                  <a:srgbClr val="002060"/>
                </a:solidFill>
                <a:latin typeface="Franklin Gothic Medium" panose="020B0603020102020204" pitchFamily="34" charset="0"/>
              </a:rPr>
            </a:br>
            <a:r>
              <a:rPr lang="en-US" sz="3200" b="1" dirty="0">
                <a:solidFill>
                  <a:srgbClr val="002060"/>
                </a:solidFill>
                <a:latin typeface="Franklin Gothic Medium" panose="020B0603020102020204" pitchFamily="34" charset="0"/>
              </a:rPr>
              <a:t>Conference Banquet Venue</a:t>
            </a:r>
            <a:endParaRPr lang="en-CA" sz="3200" b="1" dirty="0">
              <a:solidFill>
                <a:srgbClr val="002060"/>
              </a:solidFill>
              <a:latin typeface="Franklin Gothic Medium" panose="020B0603020102020204" pitchFamily="34" charset="0"/>
            </a:endParaRPr>
          </a:p>
        </p:txBody>
      </p:sp>
      <p:sp>
        <p:nvSpPr>
          <p:cNvPr id="8" name="Slide Number Placeholder 7"/>
          <p:cNvSpPr>
            <a:spLocks noGrp="1"/>
          </p:cNvSpPr>
          <p:nvPr>
            <p:ph type="sldNum" sz="quarter" idx="12"/>
          </p:nvPr>
        </p:nvSpPr>
        <p:spPr/>
        <p:txBody>
          <a:bodyPr/>
          <a:lstStyle/>
          <a:p>
            <a:fld id="{F7DF57F7-5E7A-4F25-A562-B6A7987DCEFD}" type="slidenum">
              <a:rPr lang="en-CA" smtClean="0"/>
              <a:t>18</a:t>
            </a:fld>
            <a:endParaRPr lang="en-CA"/>
          </a:p>
        </p:txBody>
      </p:sp>
      <mc:AlternateContent xmlns:mc="http://schemas.openxmlformats.org/markup-compatibility/2006">
        <mc:Choice xmlns:pslz="http://schemas.microsoft.com/office/powerpoint/2016/slidezoom" xmlns="" Requires="pslz">
          <p:graphicFrame>
            <p:nvGraphicFramePr>
              <p:cNvPr id="9" name="Slide Zoom 8">
                <a:extLst>
                  <a:ext uri="{FF2B5EF4-FFF2-40B4-BE49-F238E27FC236}">
                    <a16:creationId xmlns:a16="http://schemas.microsoft.com/office/drawing/2014/main" id="{500C465B-8F9F-4B60-A04B-E8EA28551ED9}"/>
                  </a:ext>
                </a:extLst>
              </p:cNvPr>
              <p:cNvGraphicFramePr>
                <a:graphicFrameLocks noChangeAspect="1"/>
              </p:cNvGraphicFramePr>
              <p:nvPr>
                <p:extLst/>
              </p:nvPr>
            </p:nvGraphicFramePr>
            <p:xfrm>
              <a:off x="-3084530" y="872776"/>
              <a:ext cx="2476500" cy="1714500"/>
            </p:xfrm>
            <a:graphic>
              <a:graphicData uri="http://schemas.microsoft.com/office/powerpoint/2016/slidezoom">
                <pslz:sldZm>
                  <pslz:sldZmObj sldId="293" cId="1443714552">
                    <pslz:zmPr id="{4A9ABA07-ED3A-409C-B8F8-AA05EC4CF204}" returnToParent="0" transitionDur="1000">
                      <p166:blipFill xmlns:p166="http://schemas.microsoft.com/office/powerpoint/2016/6/main">
                        <a:blip r:embed="rId3"/>
                        <a:stretch>
                          <a:fillRect/>
                        </a:stretch>
                      </p166:blipFill>
                      <p166:spPr xmlns:p166="http://schemas.microsoft.com/office/powerpoint/2016/6/main">
                        <a:xfrm>
                          <a:off x="0" y="0"/>
                          <a:ext cx="2476500" cy="1714500"/>
                        </a:xfrm>
                        <a:prstGeom prst="rect">
                          <a:avLst/>
                        </a:prstGeom>
                        <a:ln w="3175">
                          <a:solidFill>
                            <a:prstClr val="ltGray"/>
                          </a:solidFill>
                        </a:ln>
                      </p166:spPr>
                    </pslz:zmPr>
                  </pslz:sldZmObj>
                </pslz:sldZm>
              </a:graphicData>
            </a:graphic>
          </p:graphicFrame>
        </mc:Choice>
        <mc:Fallback>
          <p:pic>
            <p:nvPicPr>
              <p:cNvPr id="9" name="Slide Zoom 8">
                <a:hlinkClick r:id="rId4" action="ppaction://hlinksldjump"/>
                <a:extLst>
                  <a:ext uri="{FF2B5EF4-FFF2-40B4-BE49-F238E27FC236}">
                    <a16:creationId xmlns:a16="http://schemas.microsoft.com/office/drawing/2014/main" id="{500C465B-8F9F-4B60-A04B-E8EA28551ED9}"/>
                  </a:ext>
                </a:extLst>
              </p:cNvPr>
              <p:cNvPicPr>
                <a:picLocks noGrp="1" noRot="1" noChangeAspect="1" noMove="1" noResize="1" noEditPoints="1" noAdjustHandles="1" noChangeArrowheads="1" noChangeShapeType="1"/>
              </p:cNvPicPr>
              <p:nvPr/>
            </p:nvPicPr>
            <p:blipFill>
              <a:blip r:embed="rId5"/>
              <a:stretch>
                <a:fillRect/>
              </a:stretch>
            </p:blipFill>
            <p:spPr>
              <a:xfrm>
                <a:off x="-3084530" y="872776"/>
                <a:ext cx="2476500" cy="1714500"/>
              </a:xfrm>
              <a:prstGeom prst="rect">
                <a:avLst/>
              </a:prstGeom>
              <a:ln w="3175">
                <a:solidFill>
                  <a:prstClr val="ltGray"/>
                </a:solidFill>
              </a:ln>
            </p:spPr>
          </p:pic>
        </mc:Fallback>
      </mc:AlternateContent>
      <p:pic>
        <p:nvPicPr>
          <p:cNvPr id="10" name="Picture 9">
            <a:extLst>
              <a:ext uri="{FF2B5EF4-FFF2-40B4-BE49-F238E27FC236}">
                <a16:creationId xmlns:a16="http://schemas.microsoft.com/office/drawing/2014/main" id="{A378A660-F290-4044-86C6-AA9723EB509F}"/>
              </a:ext>
            </a:extLst>
          </p:cNvPr>
          <p:cNvPicPr>
            <a:picLocks noChangeAspect="1"/>
          </p:cNvPicPr>
          <p:nvPr/>
        </p:nvPicPr>
        <p:blipFill>
          <a:blip r:embed="rId6"/>
          <a:stretch>
            <a:fillRect/>
          </a:stretch>
        </p:blipFill>
        <p:spPr>
          <a:xfrm>
            <a:off x="162240" y="1483057"/>
            <a:ext cx="4824536" cy="3461893"/>
          </a:xfrm>
          <a:prstGeom prst="rect">
            <a:avLst/>
          </a:prstGeom>
        </p:spPr>
      </p:pic>
      <p:pic>
        <p:nvPicPr>
          <p:cNvPr id="12" name="Picture 11" descr="A picture containing table, indoor, sitting&#10;&#10;Description generated with very high confidence">
            <a:extLst>
              <a:ext uri="{FF2B5EF4-FFF2-40B4-BE49-F238E27FC236}">
                <a16:creationId xmlns:a16="http://schemas.microsoft.com/office/drawing/2014/main" id="{1A0B5379-D7D1-4A7E-8F48-18AE35E50D04}"/>
              </a:ext>
            </a:extLst>
          </p:cNvPr>
          <p:cNvPicPr>
            <a:picLocks noChangeAspect="1"/>
          </p:cNvPicPr>
          <p:nvPr/>
        </p:nvPicPr>
        <p:blipFill>
          <a:blip r:embed="rId7"/>
          <a:stretch>
            <a:fillRect/>
          </a:stretch>
        </p:blipFill>
        <p:spPr>
          <a:xfrm>
            <a:off x="5097016" y="1050541"/>
            <a:ext cx="4500500" cy="3096344"/>
          </a:xfrm>
          <a:prstGeom prst="rect">
            <a:avLst/>
          </a:prstGeom>
        </p:spPr>
      </p:pic>
      <p:sp>
        <p:nvSpPr>
          <p:cNvPr id="13" name="Rectangle 12">
            <a:extLst>
              <a:ext uri="{FF2B5EF4-FFF2-40B4-BE49-F238E27FC236}">
                <a16:creationId xmlns:a16="http://schemas.microsoft.com/office/drawing/2014/main" id="{E6E1A9C6-7F7D-4665-BB92-1C6380D452DE}"/>
              </a:ext>
            </a:extLst>
          </p:cNvPr>
          <p:cNvSpPr/>
          <p:nvPr/>
        </p:nvSpPr>
        <p:spPr>
          <a:xfrm flipH="1">
            <a:off x="5097016" y="4259996"/>
            <a:ext cx="4500500" cy="923330"/>
          </a:xfrm>
          <a:prstGeom prst="rect">
            <a:avLst/>
          </a:prstGeom>
        </p:spPr>
        <p:txBody>
          <a:bodyPr wrap="square">
            <a:spAutoFit/>
          </a:bodyPr>
          <a:lstStyle/>
          <a:p>
            <a:pPr marL="285750" indent="-285750">
              <a:buFont typeface="Arial" panose="020B0604020202020204" pitchFamily="34" charset="0"/>
              <a:buChar char="•"/>
            </a:pPr>
            <a:r>
              <a:rPr lang="en-US" dirty="0">
                <a:solidFill>
                  <a:srgbClr val="002060"/>
                </a:solidFill>
                <a:latin typeface="Franklin Gothic Medium" panose="020B0603020102020204" pitchFamily="34" charset="0"/>
              </a:rPr>
              <a:t>Goldfields Theatre adjoins the Plenary in the Convention Centre and the to Exhibition Centre.</a:t>
            </a:r>
          </a:p>
        </p:txBody>
      </p:sp>
    </p:spTree>
    <p:extLst>
      <p:ext uri="{BB962C8B-B14F-4D97-AF65-F5344CB8AC3E}">
        <p14:creationId xmlns:p14="http://schemas.microsoft.com/office/powerpoint/2010/main" val="205248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20080" y="85598"/>
            <a:ext cx="6321152" cy="751114"/>
          </a:xfrm>
          <a:prstGeom prst="rect">
            <a:avLst/>
          </a:prstGeom>
        </p:spPr>
        <p:txBody>
          <a:bodyPr/>
          <a:lstStyle>
            <a:lvl1pPr algn="ctr" defTabSz="457200" rtl="0" eaLnBrk="0" fontAlgn="base" hangingPunct="0">
              <a:spcBef>
                <a:spcPct val="0"/>
              </a:spcBef>
              <a:spcAft>
                <a:spcPct val="0"/>
              </a:spcAft>
              <a:defRPr sz="38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005A9B"/>
                </a:solidFill>
                <a:latin typeface="Arial" charset="0"/>
                <a:ea typeface="ＭＳ Ｐゴシック" charset="-128"/>
              </a:defRPr>
            </a:lvl2pPr>
            <a:lvl3pPr algn="ctr" defTabSz="457200" rtl="0" eaLnBrk="0" fontAlgn="base" hangingPunct="0">
              <a:spcBef>
                <a:spcPct val="0"/>
              </a:spcBef>
              <a:spcAft>
                <a:spcPct val="0"/>
              </a:spcAft>
              <a:defRPr sz="3800" b="1">
                <a:solidFill>
                  <a:srgbClr val="005A9B"/>
                </a:solidFill>
                <a:latin typeface="Arial" charset="0"/>
                <a:ea typeface="ＭＳ Ｐゴシック" charset="-128"/>
              </a:defRPr>
            </a:lvl3pPr>
            <a:lvl4pPr algn="ctr" defTabSz="457200" rtl="0" eaLnBrk="0" fontAlgn="base" hangingPunct="0">
              <a:spcBef>
                <a:spcPct val="0"/>
              </a:spcBef>
              <a:spcAft>
                <a:spcPct val="0"/>
              </a:spcAft>
              <a:defRPr sz="3800" b="1">
                <a:solidFill>
                  <a:srgbClr val="005A9B"/>
                </a:solidFill>
                <a:latin typeface="Arial" charset="0"/>
                <a:ea typeface="ＭＳ Ｐゴシック" charset="-128"/>
              </a:defRPr>
            </a:lvl4pPr>
            <a:lvl5pPr algn="ctr" defTabSz="457200" rtl="0" eaLnBrk="0" fontAlgn="base" hangingPunct="0">
              <a:spcBef>
                <a:spcPct val="0"/>
              </a:spcBef>
              <a:spcAft>
                <a:spcPct val="0"/>
              </a:spcAft>
              <a:defRPr sz="3800" b="1">
                <a:solidFill>
                  <a:srgbClr val="005A9B"/>
                </a:solidFill>
                <a:latin typeface="Arial" charset="0"/>
                <a:ea typeface="ＭＳ Ｐゴシック" charset="-128"/>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a:lstStyle>
          <a:p>
            <a:r>
              <a:rPr lang="en-US" sz="3200" dirty="0">
                <a:solidFill>
                  <a:schemeClr val="bg1"/>
                </a:solidFill>
              </a:rPr>
              <a:t>Venue</a:t>
            </a:r>
            <a:endParaRPr lang="en-AU" sz="3200" dirty="0">
              <a:solidFill>
                <a:schemeClr val="bg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49683" cy="836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856656" y="100211"/>
            <a:ext cx="6120680" cy="952525"/>
          </a:xfrm>
        </p:spPr>
        <p:txBody>
          <a:bodyPr>
            <a:normAutofit fontScale="90000"/>
          </a:bodyPr>
          <a:lstStyle/>
          <a:p>
            <a:pPr algn="ctr"/>
            <a:r>
              <a:rPr lang="en-US" sz="3200" b="1" dirty="0">
                <a:solidFill>
                  <a:srgbClr val="002060"/>
                </a:solidFill>
                <a:latin typeface="Franklin Gothic Medium" panose="020B0603020102020204" pitchFamily="34" charset="0"/>
              </a:rPr>
              <a:t/>
            </a:r>
            <a:br>
              <a:rPr lang="en-US" sz="3200" b="1" dirty="0">
                <a:solidFill>
                  <a:srgbClr val="002060"/>
                </a:solidFill>
                <a:latin typeface="Franklin Gothic Medium" panose="020B0603020102020204" pitchFamily="34" charset="0"/>
              </a:rPr>
            </a:br>
            <a:r>
              <a:rPr lang="en-US" sz="3200" b="1" dirty="0">
                <a:solidFill>
                  <a:srgbClr val="002060"/>
                </a:solidFill>
                <a:latin typeface="Franklin Gothic Medium" panose="020B0603020102020204" pitchFamily="34" charset="0"/>
              </a:rPr>
              <a:t>Metropolis Events, Southbank</a:t>
            </a:r>
            <a:br>
              <a:rPr lang="en-US" sz="3200" b="1" dirty="0">
                <a:solidFill>
                  <a:srgbClr val="002060"/>
                </a:solidFill>
                <a:latin typeface="Franklin Gothic Medium" panose="020B0603020102020204" pitchFamily="34" charset="0"/>
              </a:rPr>
            </a:br>
            <a:r>
              <a:rPr lang="en-US" sz="3200" b="1" dirty="0">
                <a:solidFill>
                  <a:srgbClr val="002060"/>
                </a:solidFill>
                <a:latin typeface="Franklin Gothic Medium" panose="020B0603020102020204" pitchFamily="34" charset="0"/>
              </a:rPr>
              <a:t>Chairman's Reception Venue</a:t>
            </a:r>
            <a:br>
              <a:rPr lang="en-US" sz="3200" b="1" dirty="0">
                <a:solidFill>
                  <a:srgbClr val="002060"/>
                </a:solidFill>
                <a:latin typeface="Franklin Gothic Medium" panose="020B0603020102020204" pitchFamily="34" charset="0"/>
              </a:rPr>
            </a:br>
            <a:endParaRPr lang="en-CA" sz="3200" b="1" dirty="0">
              <a:solidFill>
                <a:srgbClr val="002060"/>
              </a:solidFill>
              <a:latin typeface="Franklin Gothic Medium" panose="020B0603020102020204" pitchFamily="34" charset="0"/>
            </a:endParaRPr>
          </a:p>
        </p:txBody>
      </p:sp>
      <p:sp>
        <p:nvSpPr>
          <p:cNvPr id="4" name="Date Placeholder 3"/>
          <p:cNvSpPr>
            <a:spLocks noGrp="1"/>
          </p:cNvSpPr>
          <p:nvPr>
            <p:ph type="dt" sz="half" idx="10"/>
          </p:nvPr>
        </p:nvSpPr>
        <p:spPr/>
        <p:txBody>
          <a:bodyPr/>
          <a:lstStyle/>
          <a:p>
            <a:r>
              <a:rPr lang="en-US"/>
              <a:t>30 Nov 2018</a:t>
            </a:r>
            <a:endParaRPr lang="en-CA"/>
          </a:p>
        </p:txBody>
      </p:sp>
      <p:sp>
        <p:nvSpPr>
          <p:cNvPr id="6" name="Footer Placeholder 5"/>
          <p:cNvSpPr>
            <a:spLocks noGrp="1"/>
          </p:cNvSpPr>
          <p:nvPr>
            <p:ph type="ftr" sz="quarter" idx="11"/>
          </p:nvPr>
        </p:nvSpPr>
        <p:spPr/>
        <p:txBody>
          <a:bodyPr/>
          <a:lstStyle/>
          <a:p>
            <a:r>
              <a:rPr lang="en-CA"/>
              <a:t>IPAC'19 Update at IPAC'20 OC1</a:t>
            </a:r>
          </a:p>
        </p:txBody>
      </p:sp>
      <p:sp>
        <p:nvSpPr>
          <p:cNvPr id="8" name="Slide Number Placeholder 7"/>
          <p:cNvSpPr>
            <a:spLocks noGrp="1"/>
          </p:cNvSpPr>
          <p:nvPr>
            <p:ph type="sldNum" sz="quarter" idx="12"/>
          </p:nvPr>
        </p:nvSpPr>
        <p:spPr/>
        <p:txBody>
          <a:bodyPr/>
          <a:lstStyle/>
          <a:p>
            <a:fld id="{F7DF57F7-5E7A-4F25-A562-B6A7987DCEFD}" type="slidenum">
              <a:rPr lang="en-CA" smtClean="0"/>
              <a:t>19</a:t>
            </a:fld>
            <a:endParaRPr lang="en-CA"/>
          </a:p>
        </p:txBody>
      </p:sp>
      <mc:AlternateContent xmlns:mc="http://schemas.openxmlformats.org/markup-compatibility/2006">
        <mc:Choice xmlns:pslz="http://schemas.microsoft.com/office/powerpoint/2016/slidezoom" xmlns="" Requires="pslz">
          <p:graphicFrame>
            <p:nvGraphicFramePr>
              <p:cNvPr id="9" name="Slide Zoom 8">
                <a:extLst>
                  <a:ext uri="{FF2B5EF4-FFF2-40B4-BE49-F238E27FC236}">
                    <a16:creationId xmlns:a16="http://schemas.microsoft.com/office/drawing/2014/main" id="{500C465B-8F9F-4B60-A04B-E8EA28551ED9}"/>
                  </a:ext>
                </a:extLst>
              </p:cNvPr>
              <p:cNvGraphicFramePr>
                <a:graphicFrameLocks noChangeAspect="1"/>
              </p:cNvGraphicFramePr>
              <p:nvPr>
                <p:extLst/>
              </p:nvPr>
            </p:nvGraphicFramePr>
            <p:xfrm>
              <a:off x="-3084530" y="872776"/>
              <a:ext cx="2476500" cy="1714500"/>
            </p:xfrm>
            <a:graphic>
              <a:graphicData uri="http://schemas.microsoft.com/office/powerpoint/2016/slidezoom">
                <pslz:sldZm>
                  <pslz:sldZmObj sldId="293" cId="1443714552">
                    <pslz:zmPr id="{4A9ABA07-ED3A-409C-B8F8-AA05EC4CF204}" returnToParent="0" transitionDur="1000">
                      <p166:blipFill xmlns:p166="http://schemas.microsoft.com/office/powerpoint/2016/6/main">
                        <a:blip r:embed="rId3"/>
                        <a:stretch>
                          <a:fillRect/>
                        </a:stretch>
                      </p166:blipFill>
                      <p166:spPr xmlns:p166="http://schemas.microsoft.com/office/powerpoint/2016/6/main">
                        <a:xfrm>
                          <a:off x="0" y="0"/>
                          <a:ext cx="2476500" cy="1714500"/>
                        </a:xfrm>
                        <a:prstGeom prst="rect">
                          <a:avLst/>
                        </a:prstGeom>
                        <a:ln w="3175">
                          <a:solidFill>
                            <a:prstClr val="ltGray"/>
                          </a:solidFill>
                        </a:ln>
                      </p166:spPr>
                    </pslz:zmPr>
                  </pslz:sldZmObj>
                </pslz:sldZm>
              </a:graphicData>
            </a:graphic>
          </p:graphicFrame>
        </mc:Choice>
        <mc:Fallback>
          <p:pic>
            <p:nvPicPr>
              <p:cNvPr id="9" name="Slide Zoom 8">
                <a:hlinkClick r:id="rId4" action="ppaction://hlinksldjump"/>
                <a:extLst>
                  <a:ext uri="{FF2B5EF4-FFF2-40B4-BE49-F238E27FC236}">
                    <a16:creationId xmlns:a16="http://schemas.microsoft.com/office/drawing/2014/main" id="{500C465B-8F9F-4B60-A04B-E8EA28551ED9}"/>
                  </a:ext>
                </a:extLst>
              </p:cNvPr>
              <p:cNvPicPr>
                <a:picLocks noGrp="1" noRot="1" noChangeAspect="1" noMove="1" noResize="1" noEditPoints="1" noAdjustHandles="1" noChangeArrowheads="1" noChangeShapeType="1"/>
              </p:cNvPicPr>
              <p:nvPr/>
            </p:nvPicPr>
            <p:blipFill>
              <a:blip r:embed="rId5"/>
              <a:stretch>
                <a:fillRect/>
              </a:stretch>
            </p:blipFill>
            <p:spPr>
              <a:xfrm>
                <a:off x="-3084530" y="872776"/>
                <a:ext cx="2476500" cy="1714500"/>
              </a:xfrm>
              <a:prstGeom prst="rect">
                <a:avLst/>
              </a:prstGeom>
              <a:ln w="3175">
                <a:solidFill>
                  <a:prstClr val="ltGray"/>
                </a:solidFill>
              </a:ln>
            </p:spPr>
          </p:pic>
        </mc:Fallback>
      </mc:AlternateContent>
      <p:pic>
        <p:nvPicPr>
          <p:cNvPr id="11" name="Picture 10" descr="A river with a city in the background&#10;&#10;Description generated with very high confidence">
            <a:extLst>
              <a:ext uri="{FF2B5EF4-FFF2-40B4-BE49-F238E27FC236}">
                <a16:creationId xmlns:a16="http://schemas.microsoft.com/office/drawing/2014/main" id="{F0DF91ED-F027-4AE6-8D9B-A3CEC2207364}"/>
              </a:ext>
            </a:extLst>
          </p:cNvPr>
          <p:cNvPicPr>
            <a:picLocks noChangeAspect="1"/>
          </p:cNvPicPr>
          <p:nvPr/>
        </p:nvPicPr>
        <p:blipFill>
          <a:blip r:embed="rId6"/>
          <a:stretch>
            <a:fillRect/>
          </a:stretch>
        </p:blipFill>
        <p:spPr>
          <a:xfrm>
            <a:off x="5368882" y="1260412"/>
            <a:ext cx="4537118" cy="2888667"/>
          </a:xfrm>
          <a:prstGeom prst="rect">
            <a:avLst/>
          </a:prstGeom>
        </p:spPr>
      </p:pic>
      <p:pic>
        <p:nvPicPr>
          <p:cNvPr id="13" name="Picture 12" descr="A lit up city at night&#10;&#10;Description generated with high confidence">
            <a:extLst>
              <a:ext uri="{FF2B5EF4-FFF2-40B4-BE49-F238E27FC236}">
                <a16:creationId xmlns:a16="http://schemas.microsoft.com/office/drawing/2014/main" id="{A7EFB215-2B54-4CAA-8872-C4D1F1CF877F}"/>
              </a:ext>
            </a:extLst>
          </p:cNvPr>
          <p:cNvPicPr>
            <a:picLocks noChangeAspect="1"/>
          </p:cNvPicPr>
          <p:nvPr/>
        </p:nvPicPr>
        <p:blipFill>
          <a:blip r:embed="rId7"/>
          <a:stretch>
            <a:fillRect/>
          </a:stretch>
        </p:blipFill>
        <p:spPr>
          <a:xfrm>
            <a:off x="232612" y="1992900"/>
            <a:ext cx="5057980" cy="3695639"/>
          </a:xfrm>
          <a:prstGeom prst="rect">
            <a:avLst/>
          </a:prstGeom>
        </p:spPr>
      </p:pic>
      <p:sp>
        <p:nvSpPr>
          <p:cNvPr id="14" name="Rectangle 13">
            <a:extLst>
              <a:ext uri="{FF2B5EF4-FFF2-40B4-BE49-F238E27FC236}">
                <a16:creationId xmlns:a16="http://schemas.microsoft.com/office/drawing/2014/main" id="{C2C15DCC-8F05-4F0E-9A7A-CBD4B9D7324D}"/>
              </a:ext>
            </a:extLst>
          </p:cNvPr>
          <p:cNvSpPr/>
          <p:nvPr/>
        </p:nvSpPr>
        <p:spPr>
          <a:xfrm rot="10800000" flipH="1" flipV="1">
            <a:off x="416496" y="1020913"/>
            <a:ext cx="4752528" cy="923330"/>
          </a:xfrm>
          <a:prstGeom prst="rect">
            <a:avLst/>
          </a:prstGeom>
        </p:spPr>
        <p:txBody>
          <a:bodyPr wrap="square">
            <a:spAutoFit/>
          </a:bodyPr>
          <a:lstStyle/>
          <a:p>
            <a:pPr marL="285750" indent="-285750">
              <a:buFont typeface="Arial" panose="020B0604020202020204" pitchFamily="34" charset="0"/>
              <a:buChar char="•"/>
            </a:pPr>
            <a:r>
              <a:rPr lang="en-US" dirty="0">
                <a:solidFill>
                  <a:srgbClr val="002060"/>
                </a:solidFill>
                <a:latin typeface="Franklin Gothic Medium" panose="020B0603020102020204" pitchFamily="34" charset="0"/>
              </a:rPr>
              <a:t>Spectacular venue overlooking the iconic Melbourne Flinders Street Train Station.</a:t>
            </a:r>
          </a:p>
          <a:p>
            <a:pPr marL="285750" indent="-285750">
              <a:buFont typeface="Arial" panose="020B0604020202020204" pitchFamily="34" charset="0"/>
              <a:buChar char="•"/>
            </a:pPr>
            <a:r>
              <a:rPr lang="en-US" dirty="0">
                <a:solidFill>
                  <a:srgbClr val="002060"/>
                </a:solidFill>
                <a:latin typeface="Franklin Gothic Medium" panose="020B0603020102020204" pitchFamily="34" charset="0"/>
              </a:rPr>
              <a:t>Even more spectacular in the evening!</a:t>
            </a:r>
          </a:p>
        </p:txBody>
      </p:sp>
      <p:sp>
        <p:nvSpPr>
          <p:cNvPr id="15" name="Rectangle 14">
            <a:extLst>
              <a:ext uri="{FF2B5EF4-FFF2-40B4-BE49-F238E27FC236}">
                <a16:creationId xmlns:a16="http://schemas.microsoft.com/office/drawing/2014/main" id="{D1B716F4-2DB0-4C7E-8BD2-6824D95024C9}"/>
              </a:ext>
            </a:extLst>
          </p:cNvPr>
          <p:cNvSpPr/>
          <p:nvPr/>
        </p:nvSpPr>
        <p:spPr>
          <a:xfrm rot="10800000" flipV="1">
            <a:off x="5368882" y="4553830"/>
            <a:ext cx="4480662" cy="646331"/>
          </a:xfrm>
          <a:prstGeom prst="rect">
            <a:avLst/>
          </a:prstGeom>
        </p:spPr>
        <p:txBody>
          <a:bodyPr wrap="square">
            <a:spAutoFit/>
          </a:bodyPr>
          <a:lstStyle/>
          <a:p>
            <a:pPr marL="285750" indent="-285750">
              <a:buFont typeface="Arial" panose="020B0604020202020204" pitchFamily="34" charset="0"/>
              <a:buChar char="•"/>
            </a:pPr>
            <a:r>
              <a:rPr lang="en-US" dirty="0">
                <a:solidFill>
                  <a:srgbClr val="002060"/>
                </a:solidFill>
                <a:latin typeface="Franklin Gothic Medium" panose="020B0603020102020204" pitchFamily="34" charset="0"/>
              </a:rPr>
              <a:t>15 minute walk down Southbank Boulevard to Metropolis Events.</a:t>
            </a:r>
          </a:p>
        </p:txBody>
      </p:sp>
    </p:spTree>
    <p:extLst>
      <p:ext uri="{BB962C8B-B14F-4D97-AF65-F5344CB8AC3E}">
        <p14:creationId xmlns:p14="http://schemas.microsoft.com/office/powerpoint/2010/main" val="400450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left)">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wipe(left)">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61033C4-AB38-45A4-A0EB-2C373EBD04A8}"/>
              </a:ext>
            </a:extLst>
          </p:cNvPr>
          <p:cNvGraphicFramePr>
            <a:graphicFrameLocks noGrp="1"/>
          </p:cNvGraphicFramePr>
          <p:nvPr>
            <p:extLst>
              <p:ext uri="{D42A27DB-BD31-4B8C-83A1-F6EECF244321}">
                <p14:modId xmlns:p14="http://schemas.microsoft.com/office/powerpoint/2010/main" val="33422160"/>
              </p:ext>
            </p:extLst>
          </p:nvPr>
        </p:nvGraphicFramePr>
        <p:xfrm>
          <a:off x="1642670" y="2582426"/>
          <a:ext cx="6612332" cy="2152656"/>
        </p:xfrm>
        <a:graphic>
          <a:graphicData uri="http://schemas.openxmlformats.org/drawingml/2006/table">
            <a:tbl>
              <a:tblPr firstRow="1" bandRow="1">
                <a:tableStyleId>{5C22544A-7EE6-4342-B048-85BDC9FD1C3A}</a:tableStyleId>
              </a:tblPr>
              <a:tblGrid>
                <a:gridCol w="2374226">
                  <a:extLst>
                    <a:ext uri="{9D8B030D-6E8A-4147-A177-3AD203B41FA5}">
                      <a16:colId xmlns:a16="http://schemas.microsoft.com/office/drawing/2014/main" val="65261085"/>
                    </a:ext>
                  </a:extLst>
                </a:gridCol>
                <a:gridCol w="4238106">
                  <a:extLst>
                    <a:ext uri="{9D8B030D-6E8A-4147-A177-3AD203B41FA5}">
                      <a16:colId xmlns:a16="http://schemas.microsoft.com/office/drawing/2014/main" val="4095677082"/>
                    </a:ext>
                  </a:extLst>
                </a:gridCol>
              </a:tblGrid>
              <a:tr h="285344">
                <a:tc>
                  <a:txBody>
                    <a:bodyPr/>
                    <a:lstStyle/>
                    <a:p>
                      <a:r>
                        <a:rPr lang="en-AU" sz="1400" dirty="0">
                          <a:solidFill>
                            <a:srgbClr val="002060"/>
                          </a:solidFill>
                          <a:latin typeface="+mj-lt"/>
                        </a:rPr>
                        <a:t>DATE</a:t>
                      </a:r>
                    </a:p>
                  </a:txBody>
                  <a:tcPr marL="74295" marR="74295" marT="37148" marB="37148"/>
                </a:tc>
                <a:tc>
                  <a:txBody>
                    <a:bodyPr/>
                    <a:lstStyle/>
                    <a:p>
                      <a:r>
                        <a:rPr lang="en-AU" sz="1400" dirty="0">
                          <a:solidFill>
                            <a:srgbClr val="002060"/>
                          </a:solidFill>
                          <a:latin typeface="+mj-lt"/>
                        </a:rPr>
                        <a:t>ACTIVITY</a:t>
                      </a:r>
                    </a:p>
                  </a:txBody>
                  <a:tcPr marL="74295" marR="74295" marT="37148" marB="37148"/>
                </a:tc>
                <a:extLst>
                  <a:ext uri="{0D108BD9-81ED-4DB2-BD59-A6C34878D82A}">
                    <a16:rowId xmlns:a16="http://schemas.microsoft.com/office/drawing/2014/main" val="3365671657"/>
                  </a:ext>
                </a:extLst>
              </a:tr>
              <a:tr h="247650">
                <a:tc>
                  <a:txBody>
                    <a:bodyPr/>
                    <a:lstStyle/>
                    <a:p>
                      <a:r>
                        <a:rPr lang="en-AU" sz="1400" dirty="0">
                          <a:solidFill>
                            <a:srgbClr val="002060"/>
                          </a:solidFill>
                          <a:latin typeface="+mj-lt"/>
                        </a:rPr>
                        <a:t>February 2017</a:t>
                      </a:r>
                    </a:p>
                  </a:txBody>
                  <a:tcPr marL="74295" marR="74295" marT="37148" marB="37148"/>
                </a:tc>
                <a:tc>
                  <a:txBody>
                    <a:bodyPr/>
                    <a:lstStyle/>
                    <a:p>
                      <a:r>
                        <a:rPr lang="en-AU" sz="1400" dirty="0">
                          <a:solidFill>
                            <a:srgbClr val="002060"/>
                          </a:solidFill>
                          <a:latin typeface="+mj-lt"/>
                        </a:rPr>
                        <a:t>Invitation to LOC members</a:t>
                      </a:r>
                    </a:p>
                  </a:txBody>
                  <a:tcPr marL="74295" marR="74295" marT="37148" marB="37148"/>
                </a:tc>
                <a:extLst>
                  <a:ext uri="{0D108BD9-81ED-4DB2-BD59-A6C34878D82A}">
                    <a16:rowId xmlns:a16="http://schemas.microsoft.com/office/drawing/2014/main" val="153106447"/>
                  </a:ext>
                </a:extLst>
              </a:tr>
              <a:tr h="247650">
                <a:tc>
                  <a:txBody>
                    <a:bodyPr/>
                    <a:lstStyle/>
                    <a:p>
                      <a:r>
                        <a:rPr lang="en-AU" sz="1400" dirty="0">
                          <a:solidFill>
                            <a:srgbClr val="002060"/>
                          </a:solidFill>
                          <a:latin typeface="+mj-lt"/>
                        </a:rPr>
                        <a:t>October 2017</a:t>
                      </a:r>
                    </a:p>
                  </a:txBody>
                  <a:tcPr marL="74295" marR="74295" marT="37148" marB="37148"/>
                </a:tc>
                <a:tc>
                  <a:txBody>
                    <a:bodyPr/>
                    <a:lstStyle/>
                    <a:p>
                      <a:r>
                        <a:rPr lang="en-AU" sz="1400" dirty="0">
                          <a:solidFill>
                            <a:srgbClr val="002060"/>
                          </a:solidFill>
                          <a:latin typeface="+mj-lt"/>
                        </a:rPr>
                        <a:t>Basic website information</a:t>
                      </a:r>
                    </a:p>
                  </a:txBody>
                  <a:tcPr marL="74295" marR="74295" marT="37148" marB="37148"/>
                </a:tc>
                <a:extLst>
                  <a:ext uri="{0D108BD9-81ED-4DB2-BD59-A6C34878D82A}">
                    <a16:rowId xmlns:a16="http://schemas.microsoft.com/office/drawing/2014/main" val="348897110"/>
                  </a:ext>
                </a:extLst>
              </a:tr>
              <a:tr h="247650">
                <a:tc>
                  <a:txBody>
                    <a:bodyPr/>
                    <a:lstStyle/>
                    <a:p>
                      <a:r>
                        <a:rPr lang="en-AU" sz="1400" dirty="0">
                          <a:solidFill>
                            <a:srgbClr val="002060"/>
                          </a:solidFill>
                          <a:latin typeface="+mj-lt"/>
                        </a:rPr>
                        <a:t>October 2017</a:t>
                      </a:r>
                    </a:p>
                  </a:txBody>
                  <a:tcPr marL="74295" marR="74295" marT="37148" marB="37148"/>
                </a:tc>
                <a:tc>
                  <a:txBody>
                    <a:bodyPr/>
                    <a:lstStyle/>
                    <a:p>
                      <a:r>
                        <a:rPr lang="en-AU" sz="1400" dirty="0">
                          <a:solidFill>
                            <a:srgbClr val="002060"/>
                          </a:solidFill>
                          <a:latin typeface="+mj-lt"/>
                        </a:rPr>
                        <a:t>Formation of OC and SPC</a:t>
                      </a:r>
                    </a:p>
                  </a:txBody>
                  <a:tcPr marL="74295" marR="74295" marT="37148" marB="37148"/>
                </a:tc>
                <a:extLst>
                  <a:ext uri="{0D108BD9-81ED-4DB2-BD59-A6C34878D82A}">
                    <a16:rowId xmlns:a16="http://schemas.microsoft.com/office/drawing/2014/main" val="1513844229"/>
                  </a:ext>
                </a:extLst>
              </a:tr>
              <a:tr h="247650">
                <a:tc>
                  <a:txBody>
                    <a:bodyPr/>
                    <a:lstStyle/>
                    <a:p>
                      <a:r>
                        <a:rPr lang="en-AU" sz="1400" dirty="0">
                          <a:solidFill>
                            <a:srgbClr val="002060"/>
                          </a:solidFill>
                          <a:latin typeface="+mj-lt"/>
                        </a:rPr>
                        <a:t>October 2017</a:t>
                      </a:r>
                    </a:p>
                  </a:txBody>
                  <a:tcPr marL="74295" marR="74295" marT="37148" marB="37148"/>
                </a:tc>
                <a:tc>
                  <a:txBody>
                    <a:bodyPr/>
                    <a:lstStyle/>
                    <a:p>
                      <a:r>
                        <a:rPr lang="en-AU" sz="1400" dirty="0">
                          <a:solidFill>
                            <a:srgbClr val="002060"/>
                          </a:solidFill>
                          <a:latin typeface="+mj-lt"/>
                        </a:rPr>
                        <a:t>Request for IPAC’19 SPMS instance</a:t>
                      </a:r>
                    </a:p>
                  </a:txBody>
                  <a:tcPr marL="74295" marR="74295" marT="37148" marB="37148"/>
                </a:tc>
                <a:extLst>
                  <a:ext uri="{0D108BD9-81ED-4DB2-BD59-A6C34878D82A}">
                    <a16:rowId xmlns:a16="http://schemas.microsoft.com/office/drawing/2014/main" val="4211689571"/>
                  </a:ext>
                </a:extLst>
              </a:tr>
              <a:tr h="421005">
                <a:tc>
                  <a:txBody>
                    <a:bodyPr/>
                    <a:lstStyle/>
                    <a:p>
                      <a:r>
                        <a:rPr lang="en-AU" sz="1400" dirty="0">
                          <a:solidFill>
                            <a:srgbClr val="002060"/>
                          </a:solidFill>
                          <a:latin typeface="+mj-lt"/>
                        </a:rPr>
                        <a:t>20 &amp; 21 November 2017</a:t>
                      </a:r>
                    </a:p>
                  </a:txBody>
                  <a:tcPr marL="74295" marR="74295" marT="37148" marB="37148"/>
                </a:tc>
                <a:tc>
                  <a:txBody>
                    <a:bodyPr/>
                    <a:lstStyle/>
                    <a:p>
                      <a:r>
                        <a:rPr lang="en-AU" sz="1400" dirty="0">
                          <a:solidFill>
                            <a:srgbClr val="002060"/>
                          </a:solidFill>
                          <a:latin typeface="+mj-lt"/>
                        </a:rPr>
                        <a:t>OC1 and SPC1 Meeting in Melbourne</a:t>
                      </a:r>
                      <a:br>
                        <a:rPr lang="en-AU" sz="1400" dirty="0">
                          <a:solidFill>
                            <a:srgbClr val="002060"/>
                          </a:solidFill>
                          <a:latin typeface="+mj-lt"/>
                        </a:rPr>
                      </a:br>
                      <a:r>
                        <a:rPr lang="en-AU" sz="1400" dirty="0">
                          <a:solidFill>
                            <a:srgbClr val="002060"/>
                          </a:solidFill>
                          <a:latin typeface="+mj-lt"/>
                        </a:rPr>
                        <a:t>Formation of SAB, decided MC, LOC update, draft synoptic table</a:t>
                      </a:r>
                    </a:p>
                  </a:txBody>
                  <a:tcPr marL="74295" marR="74295" marT="37148" marB="37148"/>
                </a:tc>
                <a:extLst>
                  <a:ext uri="{0D108BD9-81ED-4DB2-BD59-A6C34878D82A}">
                    <a16:rowId xmlns:a16="http://schemas.microsoft.com/office/drawing/2014/main" val="2583621754"/>
                  </a:ext>
                </a:extLst>
              </a:tr>
            </a:tbl>
          </a:graphicData>
        </a:graphic>
      </p:graphicFrame>
      <p:sp>
        <p:nvSpPr>
          <p:cNvPr id="7" name="TextBox 6">
            <a:extLst>
              <a:ext uri="{FF2B5EF4-FFF2-40B4-BE49-F238E27FC236}">
                <a16:creationId xmlns:a16="http://schemas.microsoft.com/office/drawing/2014/main" id="{1C10CBF4-1CCF-437A-8CBC-10BDD6978179}"/>
              </a:ext>
            </a:extLst>
          </p:cNvPr>
          <p:cNvSpPr txBox="1"/>
          <p:nvPr/>
        </p:nvSpPr>
        <p:spPr>
          <a:xfrm>
            <a:off x="1613930" y="1985701"/>
            <a:ext cx="6612331" cy="392415"/>
          </a:xfrm>
          <a:prstGeom prst="rect">
            <a:avLst/>
          </a:prstGeom>
          <a:noFill/>
        </p:spPr>
        <p:txBody>
          <a:bodyPr wrap="square" rtlCol="0">
            <a:spAutoFit/>
          </a:bodyPr>
          <a:lstStyle/>
          <a:p>
            <a:r>
              <a:rPr lang="en-AU" sz="1950" dirty="0">
                <a:solidFill>
                  <a:srgbClr val="002060"/>
                </a:solidFill>
                <a:latin typeface="+mj-lt"/>
              </a:rPr>
              <a:t>Timings &amp; Milestones 2017</a:t>
            </a:r>
          </a:p>
        </p:txBody>
      </p:sp>
      <p:pic>
        <p:nvPicPr>
          <p:cNvPr id="8" name="Picture 7">
            <a:extLst>
              <a:ext uri="{FF2B5EF4-FFF2-40B4-BE49-F238E27FC236}">
                <a16:creationId xmlns:a16="http://schemas.microsoft.com/office/drawing/2014/main" id="{6D7D9D1B-AEC2-4A55-8B1A-26C7B8AE80E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177136" y="723461"/>
            <a:ext cx="2312947" cy="1262240"/>
          </a:xfrm>
          <a:prstGeom prst="rect">
            <a:avLst/>
          </a:prstGeom>
        </p:spPr>
      </p:pic>
      <p:sp>
        <p:nvSpPr>
          <p:cNvPr id="9" name="TextBox 8">
            <a:extLst>
              <a:ext uri="{FF2B5EF4-FFF2-40B4-BE49-F238E27FC236}">
                <a16:creationId xmlns:a16="http://schemas.microsoft.com/office/drawing/2014/main" id="{A4F7FE38-5B51-4716-A38A-E37D4A2D8285}"/>
              </a:ext>
            </a:extLst>
          </p:cNvPr>
          <p:cNvSpPr txBox="1"/>
          <p:nvPr/>
        </p:nvSpPr>
        <p:spPr>
          <a:xfrm>
            <a:off x="704529" y="980728"/>
            <a:ext cx="6827214" cy="792525"/>
          </a:xfrm>
          <a:prstGeom prst="rect">
            <a:avLst/>
          </a:prstGeom>
          <a:noFill/>
        </p:spPr>
        <p:txBody>
          <a:bodyPr wrap="square" rtlCol="0">
            <a:spAutoFit/>
          </a:bodyPr>
          <a:lstStyle/>
          <a:p>
            <a:pPr algn="ctr"/>
            <a:r>
              <a:rPr lang="en-AU" sz="2275" dirty="0">
                <a:solidFill>
                  <a:srgbClr val="002060"/>
                </a:solidFill>
                <a:latin typeface="Franklin Gothic Medium" panose="020B0603020102020204" pitchFamily="34" charset="0"/>
              </a:rPr>
              <a:t>IPAC’19 Melbourne Australia</a:t>
            </a:r>
            <a:br>
              <a:rPr lang="en-AU" sz="2275" dirty="0">
                <a:solidFill>
                  <a:srgbClr val="002060"/>
                </a:solidFill>
                <a:latin typeface="Franklin Gothic Medium" panose="020B0603020102020204" pitchFamily="34" charset="0"/>
              </a:rPr>
            </a:br>
            <a:r>
              <a:rPr lang="en-AU" sz="2275" dirty="0">
                <a:solidFill>
                  <a:srgbClr val="002060"/>
                </a:solidFill>
                <a:latin typeface="Franklin Gothic Medium" panose="020B0603020102020204" pitchFamily="34" charset="0"/>
              </a:rPr>
              <a:t>19-24 May 2019</a:t>
            </a:r>
          </a:p>
        </p:txBody>
      </p:sp>
    </p:spTree>
    <p:extLst>
      <p:ext uri="{BB962C8B-B14F-4D97-AF65-F5344CB8AC3E}">
        <p14:creationId xmlns:p14="http://schemas.microsoft.com/office/powerpoint/2010/main" val="1673395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20080" y="85598"/>
            <a:ext cx="6321152" cy="751114"/>
          </a:xfrm>
          <a:prstGeom prst="rect">
            <a:avLst/>
          </a:prstGeom>
        </p:spPr>
        <p:txBody>
          <a:bodyPr/>
          <a:lstStyle>
            <a:lvl1pPr algn="ctr" defTabSz="457200" rtl="0" eaLnBrk="0" fontAlgn="base" hangingPunct="0">
              <a:spcBef>
                <a:spcPct val="0"/>
              </a:spcBef>
              <a:spcAft>
                <a:spcPct val="0"/>
              </a:spcAft>
              <a:defRPr sz="38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005A9B"/>
                </a:solidFill>
                <a:latin typeface="Arial" charset="0"/>
                <a:ea typeface="ＭＳ Ｐゴシック" charset="-128"/>
              </a:defRPr>
            </a:lvl2pPr>
            <a:lvl3pPr algn="ctr" defTabSz="457200" rtl="0" eaLnBrk="0" fontAlgn="base" hangingPunct="0">
              <a:spcBef>
                <a:spcPct val="0"/>
              </a:spcBef>
              <a:spcAft>
                <a:spcPct val="0"/>
              </a:spcAft>
              <a:defRPr sz="3800" b="1">
                <a:solidFill>
                  <a:srgbClr val="005A9B"/>
                </a:solidFill>
                <a:latin typeface="Arial" charset="0"/>
                <a:ea typeface="ＭＳ Ｐゴシック" charset="-128"/>
              </a:defRPr>
            </a:lvl3pPr>
            <a:lvl4pPr algn="ctr" defTabSz="457200" rtl="0" eaLnBrk="0" fontAlgn="base" hangingPunct="0">
              <a:spcBef>
                <a:spcPct val="0"/>
              </a:spcBef>
              <a:spcAft>
                <a:spcPct val="0"/>
              </a:spcAft>
              <a:defRPr sz="3800" b="1">
                <a:solidFill>
                  <a:srgbClr val="005A9B"/>
                </a:solidFill>
                <a:latin typeface="Arial" charset="0"/>
                <a:ea typeface="ＭＳ Ｐゴシック" charset="-128"/>
              </a:defRPr>
            </a:lvl4pPr>
            <a:lvl5pPr algn="ctr" defTabSz="457200" rtl="0" eaLnBrk="0" fontAlgn="base" hangingPunct="0">
              <a:spcBef>
                <a:spcPct val="0"/>
              </a:spcBef>
              <a:spcAft>
                <a:spcPct val="0"/>
              </a:spcAft>
              <a:defRPr sz="3800" b="1">
                <a:solidFill>
                  <a:srgbClr val="005A9B"/>
                </a:solidFill>
                <a:latin typeface="Arial" charset="0"/>
                <a:ea typeface="ＭＳ Ｐゴシック" charset="-128"/>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a:lstStyle>
          <a:p>
            <a:r>
              <a:rPr lang="en-US" sz="3200" dirty="0">
                <a:solidFill>
                  <a:schemeClr val="bg1"/>
                </a:solidFill>
              </a:rPr>
              <a:t>Venue</a:t>
            </a:r>
            <a:endParaRPr lang="en-AU" sz="3200" dirty="0">
              <a:solidFill>
                <a:schemeClr val="bg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49683" cy="836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14" y="810320"/>
            <a:ext cx="9713079" cy="5463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7"/>
          <p:cNvSpPr>
            <a:spLocks noGrp="1"/>
          </p:cNvSpPr>
          <p:nvPr>
            <p:ph type="sldNum" sz="quarter" idx="12"/>
          </p:nvPr>
        </p:nvSpPr>
        <p:spPr/>
        <p:txBody>
          <a:bodyPr/>
          <a:lstStyle/>
          <a:p>
            <a:fld id="{F7DF57F7-5E7A-4F25-A562-B6A7987DCEFD}" type="slidenum">
              <a:rPr lang="en-CA" smtClean="0"/>
              <a:t>20</a:t>
            </a:fld>
            <a:endParaRPr lang="en-CA"/>
          </a:p>
        </p:txBody>
      </p:sp>
    </p:spTree>
    <p:extLst>
      <p:ext uri="{BB962C8B-B14F-4D97-AF65-F5344CB8AC3E}">
        <p14:creationId xmlns:p14="http://schemas.microsoft.com/office/powerpoint/2010/main" val="1443714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20080" y="85598"/>
            <a:ext cx="6321152" cy="751114"/>
          </a:xfrm>
          <a:prstGeom prst="rect">
            <a:avLst/>
          </a:prstGeom>
        </p:spPr>
        <p:txBody>
          <a:bodyPr/>
          <a:lstStyle>
            <a:lvl1pPr algn="ctr" defTabSz="457200" rtl="0" eaLnBrk="0" fontAlgn="base" hangingPunct="0">
              <a:spcBef>
                <a:spcPct val="0"/>
              </a:spcBef>
              <a:spcAft>
                <a:spcPct val="0"/>
              </a:spcAft>
              <a:defRPr sz="38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005A9B"/>
                </a:solidFill>
                <a:latin typeface="Arial" charset="0"/>
                <a:ea typeface="ＭＳ Ｐゴシック" charset="-128"/>
              </a:defRPr>
            </a:lvl2pPr>
            <a:lvl3pPr algn="ctr" defTabSz="457200" rtl="0" eaLnBrk="0" fontAlgn="base" hangingPunct="0">
              <a:spcBef>
                <a:spcPct val="0"/>
              </a:spcBef>
              <a:spcAft>
                <a:spcPct val="0"/>
              </a:spcAft>
              <a:defRPr sz="3800" b="1">
                <a:solidFill>
                  <a:srgbClr val="005A9B"/>
                </a:solidFill>
                <a:latin typeface="Arial" charset="0"/>
                <a:ea typeface="ＭＳ Ｐゴシック" charset="-128"/>
              </a:defRPr>
            </a:lvl3pPr>
            <a:lvl4pPr algn="ctr" defTabSz="457200" rtl="0" eaLnBrk="0" fontAlgn="base" hangingPunct="0">
              <a:spcBef>
                <a:spcPct val="0"/>
              </a:spcBef>
              <a:spcAft>
                <a:spcPct val="0"/>
              </a:spcAft>
              <a:defRPr sz="3800" b="1">
                <a:solidFill>
                  <a:srgbClr val="005A9B"/>
                </a:solidFill>
                <a:latin typeface="Arial" charset="0"/>
                <a:ea typeface="ＭＳ Ｐゴシック" charset="-128"/>
              </a:defRPr>
            </a:lvl4pPr>
            <a:lvl5pPr algn="ctr" defTabSz="457200" rtl="0" eaLnBrk="0" fontAlgn="base" hangingPunct="0">
              <a:spcBef>
                <a:spcPct val="0"/>
              </a:spcBef>
              <a:spcAft>
                <a:spcPct val="0"/>
              </a:spcAft>
              <a:defRPr sz="3800" b="1">
                <a:solidFill>
                  <a:srgbClr val="005A9B"/>
                </a:solidFill>
                <a:latin typeface="Arial" charset="0"/>
                <a:ea typeface="ＭＳ Ｐゴシック" charset="-128"/>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a:lstStyle>
          <a:p>
            <a:r>
              <a:rPr lang="en-US" sz="3200" dirty="0">
                <a:solidFill>
                  <a:schemeClr val="bg1"/>
                </a:solidFill>
              </a:rPr>
              <a:t>Venue</a:t>
            </a:r>
            <a:endParaRPr lang="en-AU" sz="3200" dirty="0">
              <a:solidFill>
                <a:schemeClr val="bg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49683" cy="836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208584" y="132493"/>
            <a:ext cx="8177221" cy="657324"/>
          </a:xfrm>
        </p:spPr>
        <p:txBody>
          <a:bodyPr>
            <a:normAutofit/>
          </a:bodyPr>
          <a:lstStyle/>
          <a:p>
            <a:pPr algn="ctr"/>
            <a:r>
              <a:rPr lang="en-US" sz="3200" b="1" dirty="0">
                <a:solidFill>
                  <a:srgbClr val="002060"/>
                </a:solidFill>
                <a:latin typeface="Franklin Gothic Medium" panose="020B0603020102020204" pitchFamily="34" charset="0"/>
              </a:rPr>
              <a:t>Exhibition and Poster Space</a:t>
            </a:r>
            <a:endParaRPr lang="en-CA" sz="3200" b="1" dirty="0">
              <a:solidFill>
                <a:srgbClr val="002060"/>
              </a:solidFill>
              <a:latin typeface="Franklin Gothic Medium" panose="020B0603020102020204" pitchFamily="34" charset="0"/>
            </a:endParaRPr>
          </a:p>
        </p:txBody>
      </p:sp>
      <p:sp>
        <p:nvSpPr>
          <p:cNvPr id="3" name="Content Placeholder 2"/>
          <p:cNvSpPr>
            <a:spLocks noGrp="1"/>
          </p:cNvSpPr>
          <p:nvPr>
            <p:ph idx="1"/>
          </p:nvPr>
        </p:nvSpPr>
        <p:spPr>
          <a:xfrm>
            <a:off x="344488" y="1412776"/>
            <a:ext cx="3744415" cy="3168352"/>
          </a:xfrm>
        </p:spPr>
        <p:txBody>
          <a:bodyPr>
            <a:normAutofit/>
          </a:bodyPr>
          <a:lstStyle/>
          <a:p>
            <a:r>
              <a:rPr lang="en-US" sz="1600" dirty="0">
                <a:solidFill>
                  <a:srgbClr val="002060"/>
                </a:solidFill>
                <a:latin typeface="Franklin Gothic Medium" panose="020B0603020102020204" pitchFamily="34" charset="0"/>
              </a:rPr>
              <a:t>Exhibitor and catering areas combined with posters, all in one dedicated space. </a:t>
            </a:r>
          </a:p>
          <a:p>
            <a:r>
              <a:rPr lang="en-US" sz="1600" dirty="0">
                <a:solidFill>
                  <a:srgbClr val="002060"/>
                </a:solidFill>
                <a:latin typeface="Franklin Gothic Medium" panose="020B0603020102020204" pitchFamily="34" charset="0"/>
              </a:rPr>
              <a:t>Connected walkway between Plenary, to Exhibition and Poster Space and all catering breaks.</a:t>
            </a:r>
          </a:p>
          <a:p>
            <a:r>
              <a:rPr lang="en-US" sz="1600" dirty="0">
                <a:solidFill>
                  <a:srgbClr val="002060"/>
                </a:solidFill>
                <a:latin typeface="Franklin Gothic Medium" panose="020B0603020102020204" pitchFamily="34" charset="0"/>
              </a:rPr>
              <a:t>96 large booths, 41 sold as of 25 Nov 2018. </a:t>
            </a:r>
          </a:p>
          <a:p>
            <a:r>
              <a:rPr lang="en-US" sz="1600" dirty="0">
                <a:solidFill>
                  <a:srgbClr val="002060"/>
                </a:solidFill>
                <a:latin typeface="Franklin Gothic Medium" panose="020B0603020102020204" pitchFamily="34" charset="0"/>
              </a:rPr>
              <a:t>Small tables available for Learned Societies, journals and future conferences.</a:t>
            </a:r>
            <a:endParaRPr lang="en-CA" sz="1600" dirty="0">
              <a:solidFill>
                <a:srgbClr val="002060"/>
              </a:solidFill>
              <a:latin typeface="Franklin Gothic Medium" panose="020B0603020102020204" pitchFamily="34" charset="0"/>
            </a:endParaRPr>
          </a:p>
        </p:txBody>
      </p:sp>
      <p:sp>
        <p:nvSpPr>
          <p:cNvPr id="8" name="Slide Number Placeholder 7"/>
          <p:cNvSpPr>
            <a:spLocks noGrp="1"/>
          </p:cNvSpPr>
          <p:nvPr>
            <p:ph type="sldNum" sz="quarter" idx="12"/>
          </p:nvPr>
        </p:nvSpPr>
        <p:spPr/>
        <p:txBody>
          <a:bodyPr/>
          <a:lstStyle/>
          <a:p>
            <a:fld id="{F7DF57F7-5E7A-4F25-A562-B6A7987DCEFD}" type="slidenum">
              <a:rPr lang="en-CA" smtClean="0"/>
              <a:t>21</a:t>
            </a:fld>
            <a:endParaRPr lang="en-CA"/>
          </a:p>
        </p:txBody>
      </p:sp>
      <p:pic>
        <p:nvPicPr>
          <p:cNvPr id="9" name="Picture 8"/>
          <p:cNvPicPr>
            <a:picLocks noChangeAspect="1"/>
          </p:cNvPicPr>
          <p:nvPr/>
        </p:nvPicPr>
        <p:blipFill>
          <a:blip r:embed="rId3"/>
          <a:stretch>
            <a:fillRect/>
          </a:stretch>
        </p:blipFill>
        <p:spPr>
          <a:xfrm>
            <a:off x="4088903" y="922310"/>
            <a:ext cx="5523555" cy="5390291"/>
          </a:xfrm>
          <a:prstGeom prst="rect">
            <a:avLst/>
          </a:prstGeom>
        </p:spPr>
      </p:pic>
    </p:spTree>
    <p:extLst>
      <p:ext uri="{BB962C8B-B14F-4D97-AF65-F5344CB8AC3E}">
        <p14:creationId xmlns:p14="http://schemas.microsoft.com/office/powerpoint/2010/main" val="138613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20080" y="85598"/>
            <a:ext cx="6321152" cy="751114"/>
          </a:xfrm>
          <a:prstGeom prst="rect">
            <a:avLst/>
          </a:prstGeom>
        </p:spPr>
        <p:txBody>
          <a:bodyPr/>
          <a:lstStyle>
            <a:lvl1pPr algn="ctr" defTabSz="457200" rtl="0" eaLnBrk="0" fontAlgn="base" hangingPunct="0">
              <a:spcBef>
                <a:spcPct val="0"/>
              </a:spcBef>
              <a:spcAft>
                <a:spcPct val="0"/>
              </a:spcAft>
              <a:defRPr sz="38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005A9B"/>
                </a:solidFill>
                <a:latin typeface="Arial" charset="0"/>
                <a:ea typeface="ＭＳ Ｐゴシック" charset="-128"/>
              </a:defRPr>
            </a:lvl2pPr>
            <a:lvl3pPr algn="ctr" defTabSz="457200" rtl="0" eaLnBrk="0" fontAlgn="base" hangingPunct="0">
              <a:spcBef>
                <a:spcPct val="0"/>
              </a:spcBef>
              <a:spcAft>
                <a:spcPct val="0"/>
              </a:spcAft>
              <a:defRPr sz="3800" b="1">
                <a:solidFill>
                  <a:srgbClr val="005A9B"/>
                </a:solidFill>
                <a:latin typeface="Arial" charset="0"/>
                <a:ea typeface="ＭＳ Ｐゴシック" charset="-128"/>
              </a:defRPr>
            </a:lvl3pPr>
            <a:lvl4pPr algn="ctr" defTabSz="457200" rtl="0" eaLnBrk="0" fontAlgn="base" hangingPunct="0">
              <a:spcBef>
                <a:spcPct val="0"/>
              </a:spcBef>
              <a:spcAft>
                <a:spcPct val="0"/>
              </a:spcAft>
              <a:defRPr sz="3800" b="1">
                <a:solidFill>
                  <a:srgbClr val="005A9B"/>
                </a:solidFill>
                <a:latin typeface="Arial" charset="0"/>
                <a:ea typeface="ＭＳ Ｐゴシック" charset="-128"/>
              </a:defRPr>
            </a:lvl4pPr>
            <a:lvl5pPr algn="ctr" defTabSz="457200" rtl="0" eaLnBrk="0" fontAlgn="base" hangingPunct="0">
              <a:spcBef>
                <a:spcPct val="0"/>
              </a:spcBef>
              <a:spcAft>
                <a:spcPct val="0"/>
              </a:spcAft>
              <a:defRPr sz="3800" b="1">
                <a:solidFill>
                  <a:srgbClr val="005A9B"/>
                </a:solidFill>
                <a:latin typeface="Arial" charset="0"/>
                <a:ea typeface="ＭＳ Ｐゴシック" charset="-128"/>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a:lstStyle>
          <a:p>
            <a:r>
              <a:rPr lang="en-US" sz="3200" dirty="0">
                <a:solidFill>
                  <a:schemeClr val="bg1"/>
                </a:solidFill>
              </a:rPr>
              <a:t>Venue</a:t>
            </a:r>
            <a:endParaRPr lang="en-AU" sz="3200" dirty="0">
              <a:solidFill>
                <a:schemeClr val="bg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49683" cy="836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928664" y="132492"/>
            <a:ext cx="6321153" cy="920243"/>
          </a:xfrm>
        </p:spPr>
        <p:txBody>
          <a:bodyPr>
            <a:normAutofit fontScale="90000"/>
          </a:bodyPr>
          <a:lstStyle/>
          <a:p>
            <a:pPr algn="ctr"/>
            <a:r>
              <a:rPr lang="en-US" sz="3200" b="1" dirty="0">
                <a:solidFill>
                  <a:srgbClr val="002060"/>
                </a:solidFill>
                <a:latin typeface="Franklin Gothic Medium" panose="020B0603020102020204" pitchFamily="34" charset="0"/>
              </a:rPr>
              <a:t>Proceedings Office, Speaker Prep &amp; Author Reception</a:t>
            </a:r>
            <a:endParaRPr lang="en-CA" sz="3200" b="1" dirty="0">
              <a:solidFill>
                <a:srgbClr val="002060"/>
              </a:solidFill>
              <a:latin typeface="Franklin Gothic Medium" panose="020B0603020102020204" pitchFamily="34" charset="0"/>
            </a:endParaRPr>
          </a:p>
        </p:txBody>
      </p:sp>
      <p:sp>
        <p:nvSpPr>
          <p:cNvPr id="8" name="Slide Number Placeholder 7"/>
          <p:cNvSpPr>
            <a:spLocks noGrp="1"/>
          </p:cNvSpPr>
          <p:nvPr>
            <p:ph type="sldNum" sz="quarter" idx="12"/>
          </p:nvPr>
        </p:nvSpPr>
        <p:spPr/>
        <p:txBody>
          <a:bodyPr/>
          <a:lstStyle/>
          <a:p>
            <a:fld id="{F7DF57F7-5E7A-4F25-A562-B6A7987DCEFD}" type="slidenum">
              <a:rPr lang="en-CA" smtClean="0"/>
              <a:t>22</a:t>
            </a:fld>
            <a:endParaRPr lang="en-CA"/>
          </a:p>
        </p:txBody>
      </p:sp>
      <p:pic>
        <p:nvPicPr>
          <p:cNvPr id="6" name="Picture 5">
            <a:extLst>
              <a:ext uri="{FF2B5EF4-FFF2-40B4-BE49-F238E27FC236}">
                <a16:creationId xmlns:a16="http://schemas.microsoft.com/office/drawing/2014/main" id="{17E5BE20-3C25-4321-B472-09B6C8B60BCB}"/>
              </a:ext>
            </a:extLst>
          </p:cNvPr>
          <p:cNvPicPr>
            <a:picLocks noChangeAspect="1"/>
          </p:cNvPicPr>
          <p:nvPr/>
        </p:nvPicPr>
        <p:blipFill>
          <a:blip r:embed="rId3"/>
          <a:stretch>
            <a:fillRect/>
          </a:stretch>
        </p:blipFill>
        <p:spPr>
          <a:xfrm>
            <a:off x="3563172" y="2812088"/>
            <a:ext cx="2808312" cy="1715795"/>
          </a:xfrm>
          <a:prstGeom prst="rect">
            <a:avLst/>
          </a:prstGeom>
        </p:spPr>
      </p:pic>
      <p:pic>
        <p:nvPicPr>
          <p:cNvPr id="11" name="Picture 10" descr="A group of people in a room&#10;&#10;Description generated with high confidence">
            <a:extLst>
              <a:ext uri="{FF2B5EF4-FFF2-40B4-BE49-F238E27FC236}">
                <a16:creationId xmlns:a16="http://schemas.microsoft.com/office/drawing/2014/main" id="{1459CE2F-1267-481B-95F6-A5BEF0E5D980}"/>
              </a:ext>
            </a:extLst>
          </p:cNvPr>
          <p:cNvPicPr>
            <a:picLocks noChangeAspect="1"/>
          </p:cNvPicPr>
          <p:nvPr/>
        </p:nvPicPr>
        <p:blipFill>
          <a:blip r:embed="rId4"/>
          <a:stretch>
            <a:fillRect/>
          </a:stretch>
        </p:blipFill>
        <p:spPr>
          <a:xfrm>
            <a:off x="6557485" y="4326154"/>
            <a:ext cx="2808312" cy="2100950"/>
          </a:xfrm>
          <a:prstGeom prst="rect">
            <a:avLst/>
          </a:prstGeom>
        </p:spPr>
      </p:pic>
      <p:sp>
        <p:nvSpPr>
          <p:cNvPr id="15" name="TextBox 14">
            <a:extLst>
              <a:ext uri="{FF2B5EF4-FFF2-40B4-BE49-F238E27FC236}">
                <a16:creationId xmlns:a16="http://schemas.microsoft.com/office/drawing/2014/main" id="{3B69DCEE-72D6-4B51-879D-54C54C268981}"/>
              </a:ext>
            </a:extLst>
          </p:cNvPr>
          <p:cNvSpPr txBox="1"/>
          <p:nvPr/>
        </p:nvSpPr>
        <p:spPr>
          <a:xfrm>
            <a:off x="128464" y="1340768"/>
            <a:ext cx="5780524" cy="1477328"/>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rgbClr val="002060"/>
                </a:solidFill>
                <a:latin typeface="Franklin Gothic Medium" panose="020B0603020102020204" pitchFamily="34" charset="0"/>
              </a:rPr>
              <a:t>Level 2 with floor to ceiling views overlooking Southwharf precinct.</a:t>
            </a:r>
          </a:p>
          <a:p>
            <a:pPr marL="285750" indent="-285750">
              <a:buFont typeface="Arial" panose="020B0604020202020204" pitchFamily="34" charset="0"/>
              <a:buChar char="•"/>
            </a:pPr>
            <a:r>
              <a:rPr lang="en-AU" dirty="0">
                <a:solidFill>
                  <a:srgbClr val="002060"/>
                </a:solidFill>
                <a:latin typeface="Franklin Gothic Medium" panose="020B0603020102020204" pitchFamily="34" charset="0"/>
              </a:rPr>
              <a:t>Room 215 - Speaker Ready.</a:t>
            </a:r>
          </a:p>
          <a:p>
            <a:pPr marL="285750" indent="-285750">
              <a:buFont typeface="Arial" panose="020B0604020202020204" pitchFamily="34" charset="0"/>
              <a:buChar char="•"/>
            </a:pPr>
            <a:r>
              <a:rPr lang="en-AU" dirty="0">
                <a:solidFill>
                  <a:srgbClr val="002060"/>
                </a:solidFill>
                <a:latin typeface="Franklin Gothic Medium" panose="020B0603020102020204" pitchFamily="34" charset="0"/>
              </a:rPr>
              <a:t>Foyer - Author Reception.</a:t>
            </a:r>
          </a:p>
          <a:p>
            <a:pPr marL="285750" indent="-285750">
              <a:buFont typeface="Arial" panose="020B0604020202020204" pitchFamily="34" charset="0"/>
              <a:buChar char="•"/>
            </a:pPr>
            <a:r>
              <a:rPr lang="en-AU" dirty="0">
                <a:solidFill>
                  <a:srgbClr val="002060"/>
                </a:solidFill>
                <a:latin typeface="Franklin Gothic Medium" panose="020B0603020102020204" pitchFamily="34" charset="0"/>
              </a:rPr>
              <a:t>Room 218 - Proceedings Office.</a:t>
            </a:r>
          </a:p>
        </p:txBody>
      </p:sp>
      <p:pic>
        <p:nvPicPr>
          <p:cNvPr id="16" name="Picture 15">
            <a:extLst>
              <a:ext uri="{FF2B5EF4-FFF2-40B4-BE49-F238E27FC236}">
                <a16:creationId xmlns:a16="http://schemas.microsoft.com/office/drawing/2014/main" id="{711ECD9B-F7E4-4051-B792-4D0F5A11A1DB}"/>
              </a:ext>
            </a:extLst>
          </p:cNvPr>
          <p:cNvPicPr>
            <a:picLocks noChangeAspect="1"/>
          </p:cNvPicPr>
          <p:nvPr/>
        </p:nvPicPr>
        <p:blipFill>
          <a:blip r:embed="rId5"/>
          <a:stretch>
            <a:fillRect/>
          </a:stretch>
        </p:blipFill>
        <p:spPr>
          <a:xfrm>
            <a:off x="6371484" y="1284596"/>
            <a:ext cx="3195320" cy="2669535"/>
          </a:xfrm>
          <a:prstGeom prst="rect">
            <a:avLst/>
          </a:prstGeom>
        </p:spPr>
      </p:pic>
      <p:pic>
        <p:nvPicPr>
          <p:cNvPr id="1026" name="Picture 346" descr="image001">
            <a:extLst>
              <a:ext uri="{FF2B5EF4-FFF2-40B4-BE49-F238E27FC236}">
                <a16:creationId xmlns:a16="http://schemas.microsoft.com/office/drawing/2014/main" id="{D57DC855-2BB9-4431-A6A2-F221BD628D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307" y="2861654"/>
            <a:ext cx="3240360" cy="381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17">
            <a:extLst>
              <a:ext uri="{FF2B5EF4-FFF2-40B4-BE49-F238E27FC236}">
                <a16:creationId xmlns:a16="http://schemas.microsoft.com/office/drawing/2014/main" id="{BE2E2131-B3F6-49D3-9B16-7616798F022B}"/>
              </a:ext>
            </a:extLst>
          </p:cNvPr>
          <p:cNvCxnSpPr>
            <a:cxnSpLocks/>
          </p:cNvCxnSpPr>
          <p:nvPr/>
        </p:nvCxnSpPr>
        <p:spPr>
          <a:xfrm flipH="1">
            <a:off x="8240212" y="2377074"/>
            <a:ext cx="864096" cy="48458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descr="A picture containing person, building, ground, man&#10;&#10;Description generated with very high confidence">
            <a:extLst>
              <a:ext uri="{FF2B5EF4-FFF2-40B4-BE49-F238E27FC236}">
                <a16:creationId xmlns:a16="http://schemas.microsoft.com/office/drawing/2014/main" id="{2C8502A0-5AFD-4BDC-97DE-82BC670DCBAC}"/>
              </a:ext>
            </a:extLst>
          </p:cNvPr>
          <p:cNvPicPr>
            <a:picLocks noChangeAspect="1"/>
          </p:cNvPicPr>
          <p:nvPr/>
        </p:nvPicPr>
        <p:blipFill>
          <a:blip r:embed="rId7"/>
          <a:stretch>
            <a:fillRect/>
          </a:stretch>
        </p:blipFill>
        <p:spPr>
          <a:xfrm>
            <a:off x="3563172" y="4676168"/>
            <a:ext cx="2799163" cy="1648871"/>
          </a:xfrm>
          <a:prstGeom prst="rect">
            <a:avLst/>
          </a:prstGeom>
        </p:spPr>
      </p:pic>
    </p:spTree>
    <p:extLst>
      <p:ext uri="{BB962C8B-B14F-4D97-AF65-F5344CB8AC3E}">
        <p14:creationId xmlns:p14="http://schemas.microsoft.com/office/powerpoint/2010/main" val="313937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left)">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left)">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left)">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D81D88-E545-4C17-8C2B-CFBC1364D42A}"/>
              </a:ext>
            </a:extLst>
          </p:cNvPr>
          <p:cNvSpPr txBox="1"/>
          <p:nvPr/>
        </p:nvSpPr>
        <p:spPr>
          <a:xfrm>
            <a:off x="1356781" y="764704"/>
            <a:ext cx="7344816" cy="5607369"/>
          </a:xfrm>
          <a:prstGeom prst="rect">
            <a:avLst/>
          </a:prstGeom>
          <a:noFill/>
        </p:spPr>
        <p:txBody>
          <a:bodyPr wrap="square" rtlCol="0">
            <a:spAutoFit/>
          </a:bodyPr>
          <a:lstStyle/>
          <a:p>
            <a:r>
              <a:rPr lang="en-AU" sz="3200" b="1" dirty="0">
                <a:solidFill>
                  <a:srgbClr val="002060"/>
                </a:solidFill>
                <a:latin typeface="Franklin Gothic Medium" panose="020B0603020102020204" pitchFamily="34" charset="0"/>
              </a:rPr>
              <a:t>   Invitation from IPAC’19 Chief Editor</a:t>
            </a:r>
          </a:p>
          <a:p>
            <a:r>
              <a:rPr lang="en-AU" sz="1138" i="1" dirty="0"/>
              <a:t> </a:t>
            </a:r>
            <a:endParaRPr lang="en-AU" sz="1138" dirty="0"/>
          </a:p>
          <a:p>
            <a:r>
              <a:rPr lang="en-AU" sz="1600" dirty="0">
                <a:solidFill>
                  <a:srgbClr val="002060"/>
                </a:solidFill>
                <a:latin typeface="Franklin Gothic Medium" panose="020B0603020102020204" pitchFamily="34" charset="0"/>
              </a:rPr>
              <a:t>It would be impossible for IPAC’19 to be as organised and ready to undertake this annual event without building on the amazing good will and support of both IPAC’s that have come before us, and the efforts of the JACoW collaboration and team members within. </a:t>
            </a:r>
          </a:p>
          <a:p>
            <a:r>
              <a:rPr lang="en-AU" sz="1600" dirty="0">
                <a:solidFill>
                  <a:srgbClr val="002060"/>
                </a:solidFill>
                <a:latin typeface="Franklin Gothic Medium" panose="020B0603020102020204" pitchFamily="34" charset="0"/>
              </a:rPr>
              <a:t> </a:t>
            </a:r>
          </a:p>
          <a:p>
            <a:r>
              <a:rPr lang="en-AU" sz="1600" dirty="0">
                <a:solidFill>
                  <a:srgbClr val="002060"/>
                </a:solidFill>
                <a:latin typeface="Franklin Gothic Medium" panose="020B0603020102020204" pitchFamily="34" charset="0"/>
              </a:rPr>
              <a:t>The organisation of IPAC’19 and production of the proceedings is highly dependent on the unique and reliable IT, and the knowledgeable application of the JACoW process and SPMS administration.  IPAC’19 wished to pass on this good will to assist future IPAC’s by inviting them to be part of the IPAC’19 team in Melbourne to get first hand experience.  </a:t>
            </a:r>
          </a:p>
          <a:p>
            <a:endParaRPr lang="en-AU" sz="1600" dirty="0">
              <a:solidFill>
                <a:srgbClr val="002060"/>
              </a:solidFill>
              <a:latin typeface="Franklin Gothic Medium" panose="020B0603020102020204" pitchFamily="34" charset="0"/>
            </a:endParaRPr>
          </a:p>
          <a:p>
            <a:r>
              <a:rPr lang="en-AU" sz="1600" dirty="0">
                <a:solidFill>
                  <a:srgbClr val="002060"/>
                </a:solidFill>
                <a:latin typeface="Franklin Gothic Medium" panose="020B0603020102020204" pitchFamily="34" charset="0"/>
              </a:rPr>
              <a:t>Activities/Roles of interest:</a:t>
            </a:r>
          </a:p>
          <a:p>
            <a:r>
              <a:rPr lang="en-AU" sz="1600" dirty="0">
                <a:solidFill>
                  <a:srgbClr val="002060"/>
                </a:solidFill>
                <a:latin typeface="Franklin Gothic Medium" panose="020B0603020102020204" pitchFamily="34" charset="0"/>
              </a:rPr>
              <a:t>IT Management</a:t>
            </a:r>
          </a:p>
          <a:p>
            <a:r>
              <a:rPr lang="en-AU" sz="1600" dirty="0">
                <a:solidFill>
                  <a:srgbClr val="002060"/>
                </a:solidFill>
                <a:latin typeface="Franklin Gothic Medium" panose="020B0603020102020204" pitchFamily="34" charset="0"/>
              </a:rPr>
              <a:t>Chief Editor</a:t>
            </a:r>
          </a:p>
          <a:p>
            <a:r>
              <a:rPr lang="en-AU" sz="1600" dirty="0">
                <a:solidFill>
                  <a:srgbClr val="002060"/>
                </a:solidFill>
                <a:latin typeface="Franklin Gothic Medium" panose="020B0603020102020204" pitchFamily="34" charset="0"/>
              </a:rPr>
              <a:t>Author Reception</a:t>
            </a:r>
          </a:p>
          <a:p>
            <a:endParaRPr lang="en-AU" sz="1600" dirty="0">
              <a:solidFill>
                <a:srgbClr val="002060"/>
              </a:solidFill>
              <a:latin typeface="Franklin Gothic Medium" panose="020B0603020102020204" pitchFamily="34" charset="0"/>
            </a:endParaRPr>
          </a:p>
          <a:p>
            <a:r>
              <a:rPr lang="en-AU" sz="1600" dirty="0">
                <a:solidFill>
                  <a:srgbClr val="002060"/>
                </a:solidFill>
                <a:latin typeface="Franklin Gothic Medium" panose="020B0603020102020204" pitchFamily="34" charset="0"/>
              </a:rPr>
              <a:t>If you have any team members who you wish to be involved please contact David Button to discuss further, email: </a:t>
            </a:r>
            <a:r>
              <a:rPr lang="en-AU" sz="1600" u="sng" dirty="0">
                <a:solidFill>
                  <a:srgbClr val="002060"/>
                </a:solidFill>
                <a:latin typeface="Franklin Gothic Medium" panose="020B0603020102020204" pitchFamily="34" charset="0"/>
                <a:hlinkClick r:id="rId2"/>
              </a:rPr>
              <a:t>david.button@ansto.gov.au</a:t>
            </a:r>
            <a:r>
              <a:rPr lang="en-AU" sz="1600" dirty="0">
                <a:solidFill>
                  <a:srgbClr val="002060"/>
                </a:solidFill>
                <a:latin typeface="Franklin Gothic Medium" panose="020B0603020102020204" pitchFamily="34" charset="0"/>
              </a:rPr>
              <a:t>.” </a:t>
            </a:r>
          </a:p>
          <a:p>
            <a:r>
              <a:rPr lang="en-AU" sz="1400" dirty="0">
                <a:solidFill>
                  <a:srgbClr val="002060"/>
                </a:solidFill>
                <a:latin typeface="Franklin Gothic Medium" panose="020B0603020102020204" pitchFamily="34" charset="0"/>
              </a:rPr>
              <a:t> </a:t>
            </a:r>
          </a:p>
          <a:p>
            <a:r>
              <a:rPr lang="en-AU" sz="1300" dirty="0"/>
              <a:t> </a:t>
            </a:r>
          </a:p>
        </p:txBody>
      </p:sp>
      <mc:AlternateContent xmlns:mc="http://schemas.openxmlformats.org/markup-compatibility/2006">
        <mc:Choice xmlns:pslz="http://schemas.microsoft.com/office/powerpoint/2016/slidezoom" xmlns="" Requires="pslz">
          <p:graphicFrame>
            <p:nvGraphicFramePr>
              <p:cNvPr id="4" name="Slide Zoom 3">
                <a:extLst>
                  <a:ext uri="{FF2B5EF4-FFF2-40B4-BE49-F238E27FC236}">
                    <a16:creationId xmlns:a16="http://schemas.microsoft.com/office/drawing/2014/main" id="{9F4342DB-ACDD-49FB-9586-1BDE3E9BD892}"/>
                  </a:ext>
                </a:extLst>
              </p:cNvPr>
              <p:cNvGraphicFramePr>
                <a:graphicFrameLocks noChangeAspect="1"/>
              </p:cNvGraphicFramePr>
              <p:nvPr>
                <p:extLst>
                  <p:ext uri="{D42A27DB-BD31-4B8C-83A1-F6EECF244321}">
                    <p14:modId xmlns:p14="http://schemas.microsoft.com/office/powerpoint/2010/main" val="1002049468"/>
                  </p:ext>
                </p:extLst>
              </p:nvPr>
            </p:nvGraphicFramePr>
            <p:xfrm>
              <a:off x="-2835992" y="-191855"/>
              <a:ext cx="2476500" cy="1714500"/>
            </p:xfrm>
            <a:graphic>
              <a:graphicData uri="http://schemas.microsoft.com/office/powerpoint/2016/slidezoom">
                <pslz:sldZm>
                  <pslz:sldZmObj sldId="300" cId="3247873683">
                    <pslz:zmPr id="{D44AAF6F-49A5-4FF1-9030-70FC8F6B5221}" returnToParent="0" transitionDur="1000">
                      <p166:blipFill xmlns:p166="http://schemas.microsoft.com/office/powerpoint/2016/6/main">
                        <a:blip r:embed="rId3"/>
                        <a:stretch>
                          <a:fillRect/>
                        </a:stretch>
                      </p166:blipFill>
                      <p166:spPr xmlns:p166="http://schemas.microsoft.com/office/powerpoint/2016/6/main">
                        <a:xfrm>
                          <a:off x="0" y="0"/>
                          <a:ext cx="2476500" cy="1714500"/>
                        </a:xfrm>
                        <a:prstGeom prst="rect">
                          <a:avLst/>
                        </a:prstGeom>
                        <a:ln w="3175">
                          <a:solidFill>
                            <a:prstClr val="ltGray"/>
                          </a:solidFill>
                        </a:ln>
                      </p166:spPr>
                    </pslz:zmPr>
                  </pslz:sldZmObj>
                </pslz:sldZm>
              </a:graphicData>
            </a:graphic>
          </p:graphicFrame>
        </mc:Choice>
        <mc:Fallback>
          <p:pic>
            <p:nvPicPr>
              <p:cNvPr id="4" name="Slide Zoom 3">
                <a:hlinkClick r:id="rId4" action="ppaction://hlinksldjump"/>
                <a:extLst>
                  <a:ext uri="{FF2B5EF4-FFF2-40B4-BE49-F238E27FC236}">
                    <a16:creationId xmlns:a16="http://schemas.microsoft.com/office/drawing/2014/main" id="{9F4342DB-ACDD-49FB-9586-1BDE3E9BD892}"/>
                  </a:ext>
                </a:extLst>
              </p:cNvPr>
              <p:cNvPicPr>
                <a:picLocks noGrp="1" noRot="1" noChangeAspect="1" noMove="1" noResize="1" noEditPoints="1" noAdjustHandles="1" noChangeArrowheads="1" noChangeShapeType="1"/>
              </p:cNvPicPr>
              <p:nvPr/>
            </p:nvPicPr>
            <p:blipFill>
              <a:blip r:embed="rId5"/>
              <a:stretch>
                <a:fillRect/>
              </a:stretch>
            </p:blipFill>
            <p:spPr>
              <a:xfrm>
                <a:off x="-2835992" y="-191855"/>
                <a:ext cx="2476500" cy="1714500"/>
              </a:xfrm>
              <a:prstGeom prst="rect">
                <a:avLst/>
              </a:prstGeom>
              <a:ln w="3175">
                <a:solidFill>
                  <a:prstClr val="ltGray"/>
                </a:solidFill>
              </a:ln>
            </p:spPr>
          </p:pic>
        </mc:Fallback>
      </mc:AlternateContent>
      <p:pic>
        <p:nvPicPr>
          <p:cNvPr id="2050" name="Picture 2" descr="http://www.jacow.org/pub/images/header.png">
            <a:hlinkClick r:id="rId6"/>
            <a:extLst>
              <a:ext uri="{FF2B5EF4-FFF2-40B4-BE49-F238E27FC236}">
                <a16:creationId xmlns:a16="http://schemas.microsoft.com/office/drawing/2014/main" id="{8B0392B7-D109-4C1E-9A0E-B3B63EBEFE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5328" y="0"/>
            <a:ext cx="1984851" cy="62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08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
                                            <p:txEl>
                                              <p:pRg st="2" end="2"/>
                                            </p:txEl>
                                          </p:spTgt>
                                        </p:tgtEl>
                                      </p:cBhvr>
                                    </p:animEffect>
                                    <p:animScale>
                                      <p:cBhvr>
                                        <p:cTn id="12" dur="250" autoRev="1" fill="hold"/>
                                        <p:tgtEl>
                                          <p:spTgt spid="3">
                                            <p:txEl>
                                              <p:pRg st="2" end="2"/>
                                            </p:txEl>
                                          </p:spTgt>
                                        </p:tgtEl>
                                      </p:cBhvr>
                                      <p:by x="105000" y="105000"/>
                                    </p:animScale>
                                  </p:childTnLst>
                                </p:cTn>
                              </p:par>
                              <p:par>
                                <p:cTn id="13" presetID="26" presetClass="emph" presetSubtype="0" fill="hold" nodeType="withEffect">
                                  <p:stCondLst>
                                    <p:cond delay="0"/>
                                  </p:stCondLst>
                                  <p:childTnLst>
                                    <p:animEffect transition="out" filter="fade">
                                      <p:cBhvr>
                                        <p:cTn id="14" dur="500" tmFilter="0, 0; .2, .5; .8, .5; 1, 0"/>
                                        <p:tgtEl>
                                          <p:spTgt spid="3">
                                            <p:txEl>
                                              <p:pRg st="3" end="3"/>
                                            </p:txEl>
                                          </p:spTgt>
                                        </p:tgtEl>
                                      </p:cBhvr>
                                    </p:animEffect>
                                    <p:animScale>
                                      <p:cBhvr>
                                        <p:cTn id="15" dur="250" autoRev="1" fill="hold"/>
                                        <p:tgtEl>
                                          <p:spTgt spid="3">
                                            <p:txEl>
                                              <p:pRg st="3" end="3"/>
                                            </p:txEl>
                                          </p:spTgt>
                                        </p:tgtEl>
                                      </p:cBhvr>
                                      <p:by x="105000" y="105000"/>
                                    </p:animScale>
                                  </p:childTnLst>
                                </p:cTn>
                              </p:par>
                              <p:par>
                                <p:cTn id="16" presetID="26" presetClass="emph" presetSubtype="0" fill="hold" nodeType="withEffect">
                                  <p:stCondLst>
                                    <p:cond delay="0"/>
                                  </p:stCondLst>
                                  <p:childTnLst>
                                    <p:animEffect transition="out" filter="fade">
                                      <p:cBhvr>
                                        <p:cTn id="17" dur="500" tmFilter="0, 0; .2, .5; .8, .5; 1, 0"/>
                                        <p:tgtEl>
                                          <p:spTgt spid="3">
                                            <p:txEl>
                                              <p:pRg st="4" end="4"/>
                                            </p:txEl>
                                          </p:spTgt>
                                        </p:tgtEl>
                                      </p:cBhvr>
                                    </p:animEffect>
                                    <p:animScale>
                                      <p:cBhvr>
                                        <p:cTn id="18" dur="250" autoRev="1" fill="hold"/>
                                        <p:tgtEl>
                                          <p:spTgt spid="3">
                                            <p:txEl>
                                              <p:pRg st="4" end="4"/>
                                            </p:txEl>
                                          </p:spTgt>
                                        </p:tgtEl>
                                      </p:cBhvr>
                                      <p:by x="105000" y="105000"/>
                                    </p:animScale>
                                  </p:childTnLst>
                                </p:cTn>
                              </p:par>
                              <p:par>
                                <p:cTn id="19" presetID="26" presetClass="emph" presetSubtype="0" fill="hold" nodeType="withEffect">
                                  <p:stCondLst>
                                    <p:cond delay="0"/>
                                  </p:stCondLst>
                                  <p:childTnLst>
                                    <p:animEffect transition="out" filter="fade">
                                      <p:cBhvr>
                                        <p:cTn id="20" dur="500" tmFilter="0, 0; .2, .5; .8, .5; 1, 0"/>
                                        <p:tgtEl>
                                          <p:spTgt spid="3">
                                            <p:txEl>
                                              <p:pRg st="6" end="6"/>
                                            </p:txEl>
                                          </p:spTgt>
                                        </p:tgtEl>
                                      </p:cBhvr>
                                    </p:animEffect>
                                    <p:animScale>
                                      <p:cBhvr>
                                        <p:cTn id="21" dur="250" autoRev="1" fill="hold"/>
                                        <p:tgtEl>
                                          <p:spTgt spid="3">
                                            <p:txEl>
                                              <p:pRg st="6" end="6"/>
                                            </p:txEl>
                                          </p:spTgt>
                                        </p:tgtEl>
                                      </p:cBhvr>
                                      <p:by x="105000" y="105000"/>
                                    </p:animScale>
                                  </p:childTnLst>
                                </p:cTn>
                              </p:par>
                              <p:par>
                                <p:cTn id="22" presetID="26" presetClass="emph" presetSubtype="0" fill="hold" nodeType="withEffect">
                                  <p:stCondLst>
                                    <p:cond delay="0"/>
                                  </p:stCondLst>
                                  <p:childTnLst>
                                    <p:animEffect transition="out" filter="fade">
                                      <p:cBhvr>
                                        <p:cTn id="23" dur="500" tmFilter="0, 0; .2, .5; .8, .5; 1, 0"/>
                                        <p:tgtEl>
                                          <p:spTgt spid="3">
                                            <p:txEl>
                                              <p:pRg st="7" end="7"/>
                                            </p:txEl>
                                          </p:spTgt>
                                        </p:tgtEl>
                                      </p:cBhvr>
                                    </p:animEffect>
                                    <p:animScale>
                                      <p:cBhvr>
                                        <p:cTn id="24" dur="250" autoRev="1" fill="hold"/>
                                        <p:tgtEl>
                                          <p:spTgt spid="3">
                                            <p:txEl>
                                              <p:pRg st="7" end="7"/>
                                            </p:txEl>
                                          </p:spTgt>
                                        </p:tgtEl>
                                      </p:cBhvr>
                                      <p:by x="105000" y="105000"/>
                                    </p:animScale>
                                  </p:childTnLst>
                                </p:cTn>
                              </p:par>
                              <p:par>
                                <p:cTn id="25" presetID="26" presetClass="emph" presetSubtype="0" fill="hold" nodeType="withEffect">
                                  <p:stCondLst>
                                    <p:cond delay="0"/>
                                  </p:stCondLst>
                                  <p:childTnLst>
                                    <p:animEffect transition="out" filter="fade">
                                      <p:cBhvr>
                                        <p:cTn id="26" dur="500" tmFilter="0, 0; .2, .5; .8, .5; 1, 0"/>
                                        <p:tgtEl>
                                          <p:spTgt spid="3">
                                            <p:txEl>
                                              <p:pRg st="8" end="8"/>
                                            </p:txEl>
                                          </p:spTgt>
                                        </p:tgtEl>
                                      </p:cBhvr>
                                    </p:animEffect>
                                    <p:animScale>
                                      <p:cBhvr>
                                        <p:cTn id="27" dur="250" autoRev="1" fill="hold"/>
                                        <p:tgtEl>
                                          <p:spTgt spid="3">
                                            <p:txEl>
                                              <p:pRg st="8" end="8"/>
                                            </p:txEl>
                                          </p:spTgt>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3">
                                            <p:txEl>
                                              <p:pRg st="9" end="9"/>
                                            </p:txEl>
                                          </p:spTgt>
                                        </p:tgtEl>
                                      </p:cBhvr>
                                    </p:animEffect>
                                    <p:animScale>
                                      <p:cBhvr>
                                        <p:cTn id="30" dur="250" autoRev="1" fill="hold"/>
                                        <p:tgtEl>
                                          <p:spTgt spid="3">
                                            <p:txEl>
                                              <p:pRg st="9" end="9"/>
                                            </p:txEl>
                                          </p:spTgt>
                                        </p:tgtEl>
                                      </p:cBhvr>
                                      <p:by x="105000" y="105000"/>
                                    </p:animScale>
                                  </p:childTnLst>
                                </p:cTn>
                              </p:par>
                              <p:par>
                                <p:cTn id="31" presetID="26" presetClass="emph" presetSubtype="0" fill="hold" nodeType="withEffect">
                                  <p:stCondLst>
                                    <p:cond delay="0"/>
                                  </p:stCondLst>
                                  <p:childTnLst>
                                    <p:animEffect transition="out" filter="fade">
                                      <p:cBhvr>
                                        <p:cTn id="32" dur="500" tmFilter="0, 0; .2, .5; .8, .5; 1, 0"/>
                                        <p:tgtEl>
                                          <p:spTgt spid="3">
                                            <p:txEl>
                                              <p:pRg st="11" end="11"/>
                                            </p:txEl>
                                          </p:spTgt>
                                        </p:tgtEl>
                                      </p:cBhvr>
                                    </p:animEffect>
                                    <p:animScale>
                                      <p:cBhvr>
                                        <p:cTn id="33" dur="250" autoRev="1" fill="hold"/>
                                        <p:tgtEl>
                                          <p:spTgt spid="3">
                                            <p:txEl>
                                              <p:pRg st="11" end="1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20080" y="85598"/>
            <a:ext cx="6321152" cy="751114"/>
          </a:xfrm>
          <a:prstGeom prst="rect">
            <a:avLst/>
          </a:prstGeom>
        </p:spPr>
        <p:txBody>
          <a:bodyPr/>
          <a:lstStyle>
            <a:lvl1pPr algn="ctr" defTabSz="457200" rtl="0" eaLnBrk="0" fontAlgn="base" hangingPunct="0">
              <a:spcBef>
                <a:spcPct val="0"/>
              </a:spcBef>
              <a:spcAft>
                <a:spcPct val="0"/>
              </a:spcAft>
              <a:defRPr sz="38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005A9B"/>
                </a:solidFill>
                <a:latin typeface="Arial" charset="0"/>
                <a:ea typeface="ＭＳ Ｐゴシック" charset="-128"/>
              </a:defRPr>
            </a:lvl2pPr>
            <a:lvl3pPr algn="ctr" defTabSz="457200" rtl="0" eaLnBrk="0" fontAlgn="base" hangingPunct="0">
              <a:spcBef>
                <a:spcPct val="0"/>
              </a:spcBef>
              <a:spcAft>
                <a:spcPct val="0"/>
              </a:spcAft>
              <a:defRPr sz="3800" b="1">
                <a:solidFill>
                  <a:srgbClr val="005A9B"/>
                </a:solidFill>
                <a:latin typeface="Arial" charset="0"/>
                <a:ea typeface="ＭＳ Ｐゴシック" charset="-128"/>
              </a:defRPr>
            </a:lvl3pPr>
            <a:lvl4pPr algn="ctr" defTabSz="457200" rtl="0" eaLnBrk="0" fontAlgn="base" hangingPunct="0">
              <a:spcBef>
                <a:spcPct val="0"/>
              </a:spcBef>
              <a:spcAft>
                <a:spcPct val="0"/>
              </a:spcAft>
              <a:defRPr sz="3800" b="1">
                <a:solidFill>
                  <a:srgbClr val="005A9B"/>
                </a:solidFill>
                <a:latin typeface="Arial" charset="0"/>
                <a:ea typeface="ＭＳ Ｐゴシック" charset="-128"/>
              </a:defRPr>
            </a:lvl4pPr>
            <a:lvl5pPr algn="ctr" defTabSz="457200" rtl="0" eaLnBrk="0" fontAlgn="base" hangingPunct="0">
              <a:spcBef>
                <a:spcPct val="0"/>
              </a:spcBef>
              <a:spcAft>
                <a:spcPct val="0"/>
              </a:spcAft>
              <a:defRPr sz="3800" b="1">
                <a:solidFill>
                  <a:srgbClr val="005A9B"/>
                </a:solidFill>
                <a:latin typeface="Arial" charset="0"/>
                <a:ea typeface="ＭＳ Ｐゴシック" charset="-128"/>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a:lstStyle>
          <a:p>
            <a:r>
              <a:rPr lang="en-US" sz="3200" dirty="0">
                <a:solidFill>
                  <a:schemeClr val="bg1"/>
                </a:solidFill>
              </a:rPr>
              <a:t>Venue</a:t>
            </a:r>
            <a:endParaRPr lang="en-AU" sz="3200" dirty="0">
              <a:solidFill>
                <a:schemeClr val="bg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49683" cy="836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879583" y="549431"/>
            <a:ext cx="6120680" cy="365125"/>
          </a:xfrm>
        </p:spPr>
        <p:txBody>
          <a:bodyPr>
            <a:normAutofit fontScale="90000"/>
          </a:bodyPr>
          <a:lstStyle/>
          <a:p>
            <a:pPr algn="ctr"/>
            <a:r>
              <a:rPr lang="en-US" sz="3200" b="1" dirty="0">
                <a:solidFill>
                  <a:srgbClr val="002060"/>
                </a:solidFill>
                <a:latin typeface="Franklin Gothic Medium" panose="020B0603020102020204" pitchFamily="34" charset="0"/>
              </a:rPr>
              <a:t>Proceedings Team</a:t>
            </a:r>
            <a:br>
              <a:rPr lang="en-US" sz="3200" b="1" dirty="0">
                <a:solidFill>
                  <a:srgbClr val="002060"/>
                </a:solidFill>
                <a:latin typeface="Franklin Gothic Medium" panose="020B0603020102020204" pitchFamily="34" charset="0"/>
              </a:rPr>
            </a:br>
            <a:r>
              <a:rPr lang="en-US" sz="3200" b="1" dirty="0">
                <a:solidFill>
                  <a:srgbClr val="002060"/>
                </a:solidFill>
                <a:latin typeface="Franklin Gothic Medium" panose="020B0603020102020204" pitchFamily="34" charset="0"/>
              </a:rPr>
              <a:t>HQ Hotel</a:t>
            </a:r>
            <a:br>
              <a:rPr lang="en-US" sz="3200" b="1" dirty="0">
                <a:solidFill>
                  <a:srgbClr val="002060"/>
                </a:solidFill>
                <a:latin typeface="Franklin Gothic Medium" panose="020B0603020102020204" pitchFamily="34" charset="0"/>
              </a:rPr>
            </a:br>
            <a:endParaRPr lang="en-CA" sz="3200" b="1" dirty="0">
              <a:solidFill>
                <a:srgbClr val="002060"/>
              </a:solidFill>
              <a:latin typeface="Franklin Gothic Medium" panose="020B0603020102020204" pitchFamily="34" charset="0"/>
            </a:endParaRPr>
          </a:p>
        </p:txBody>
      </p:sp>
      <p:sp>
        <p:nvSpPr>
          <p:cNvPr id="8" name="Slide Number Placeholder 7"/>
          <p:cNvSpPr>
            <a:spLocks noGrp="1"/>
          </p:cNvSpPr>
          <p:nvPr>
            <p:ph type="sldNum" sz="quarter" idx="12"/>
          </p:nvPr>
        </p:nvSpPr>
        <p:spPr>
          <a:xfrm>
            <a:off x="6989307" y="6334472"/>
            <a:ext cx="2228850" cy="365125"/>
          </a:xfrm>
        </p:spPr>
        <p:txBody>
          <a:bodyPr/>
          <a:lstStyle/>
          <a:p>
            <a:fld id="{F7DF57F7-5E7A-4F25-A562-B6A7987DCEFD}" type="slidenum">
              <a:rPr lang="en-CA" smtClean="0"/>
              <a:t>24</a:t>
            </a:fld>
            <a:endParaRPr lang="en-CA"/>
          </a:p>
        </p:txBody>
      </p:sp>
      <mc:AlternateContent xmlns:mc="http://schemas.openxmlformats.org/markup-compatibility/2006">
        <mc:Choice xmlns:pslz="http://schemas.microsoft.com/office/powerpoint/2016/slidezoom" xmlns="" Requires="pslz">
          <p:graphicFrame>
            <p:nvGraphicFramePr>
              <p:cNvPr id="9" name="Slide Zoom 8">
                <a:extLst>
                  <a:ext uri="{FF2B5EF4-FFF2-40B4-BE49-F238E27FC236}">
                    <a16:creationId xmlns:a16="http://schemas.microsoft.com/office/drawing/2014/main" id="{500C465B-8F9F-4B60-A04B-E8EA28551ED9}"/>
                  </a:ext>
                </a:extLst>
              </p:cNvPr>
              <p:cNvGraphicFramePr>
                <a:graphicFrameLocks noChangeAspect="1"/>
              </p:cNvGraphicFramePr>
              <p:nvPr>
                <p:extLst/>
              </p:nvPr>
            </p:nvGraphicFramePr>
            <p:xfrm>
              <a:off x="-3084530" y="872776"/>
              <a:ext cx="2476500" cy="1714500"/>
            </p:xfrm>
            <a:graphic>
              <a:graphicData uri="http://schemas.microsoft.com/office/powerpoint/2016/slidezoom">
                <pslz:sldZm>
                  <pslz:sldZmObj sldId="293" cId="1443714552">
                    <pslz:zmPr id="{4A9ABA07-ED3A-409C-B8F8-AA05EC4CF204}" returnToParent="0" transitionDur="1000">
                      <p166:blipFill xmlns:p166="http://schemas.microsoft.com/office/powerpoint/2016/6/main">
                        <a:blip r:embed="rId3"/>
                        <a:stretch>
                          <a:fillRect/>
                        </a:stretch>
                      </p166:blipFill>
                      <p166:spPr xmlns:p166="http://schemas.microsoft.com/office/powerpoint/2016/6/main">
                        <a:xfrm>
                          <a:off x="0" y="0"/>
                          <a:ext cx="2476500" cy="1714500"/>
                        </a:xfrm>
                        <a:prstGeom prst="rect">
                          <a:avLst/>
                        </a:prstGeom>
                        <a:ln w="3175">
                          <a:solidFill>
                            <a:prstClr val="ltGray"/>
                          </a:solidFill>
                        </a:ln>
                      </p166:spPr>
                    </pslz:zmPr>
                  </pslz:sldZmObj>
                </pslz:sldZm>
              </a:graphicData>
            </a:graphic>
          </p:graphicFrame>
        </mc:Choice>
        <mc:Fallback>
          <p:pic>
            <p:nvPicPr>
              <p:cNvPr id="9" name="Slide Zoom 8">
                <a:hlinkClick r:id="rId4" action="ppaction://hlinksldjump"/>
                <a:extLst>
                  <a:ext uri="{FF2B5EF4-FFF2-40B4-BE49-F238E27FC236}">
                    <a16:creationId xmlns:a16="http://schemas.microsoft.com/office/drawing/2014/main" id="{500C465B-8F9F-4B60-A04B-E8EA28551ED9}"/>
                  </a:ext>
                </a:extLst>
              </p:cNvPr>
              <p:cNvPicPr>
                <a:picLocks noGrp="1" noRot="1" noChangeAspect="1" noMove="1" noResize="1" noEditPoints="1" noAdjustHandles="1" noChangeArrowheads="1" noChangeShapeType="1"/>
              </p:cNvPicPr>
              <p:nvPr/>
            </p:nvPicPr>
            <p:blipFill>
              <a:blip r:embed="rId5"/>
              <a:stretch>
                <a:fillRect/>
              </a:stretch>
            </p:blipFill>
            <p:spPr>
              <a:xfrm>
                <a:off x="-3084530" y="872776"/>
                <a:ext cx="2476500" cy="1714500"/>
              </a:xfrm>
              <a:prstGeom prst="rect">
                <a:avLst/>
              </a:prstGeom>
              <a:ln w="3175">
                <a:solidFill>
                  <a:prstClr val="ltGray"/>
                </a:solidFill>
              </a:ln>
            </p:spPr>
          </p:pic>
        </mc:Fallback>
      </mc:AlternateContent>
      <p:sp>
        <p:nvSpPr>
          <p:cNvPr id="14" name="TextBox 13">
            <a:extLst>
              <a:ext uri="{FF2B5EF4-FFF2-40B4-BE49-F238E27FC236}">
                <a16:creationId xmlns:a16="http://schemas.microsoft.com/office/drawing/2014/main" id="{BD122A1F-EAA6-428F-82B4-8E71F4B7A600}"/>
              </a:ext>
            </a:extLst>
          </p:cNvPr>
          <p:cNvSpPr txBox="1"/>
          <p:nvPr/>
        </p:nvSpPr>
        <p:spPr>
          <a:xfrm>
            <a:off x="4304928" y="1124745"/>
            <a:ext cx="5019687" cy="2031325"/>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rgbClr val="002060"/>
                </a:solidFill>
                <a:latin typeface="Franklin Gothic Medium" panose="020B0603020102020204" pitchFamily="34" charset="0"/>
              </a:rPr>
              <a:t>Holiday Inn Melbourne on Flinders.</a:t>
            </a:r>
          </a:p>
          <a:p>
            <a:pPr marL="285750" indent="-285750">
              <a:buFont typeface="Arial" panose="020B0604020202020204" pitchFamily="34" charset="0"/>
              <a:buChar char="•"/>
            </a:pPr>
            <a:r>
              <a:rPr lang="en-AU" dirty="0">
                <a:solidFill>
                  <a:srgbClr val="002060"/>
                </a:solidFill>
                <a:latin typeface="Franklin Gothic Medium" panose="020B0603020102020204" pitchFamily="34" charset="0"/>
              </a:rPr>
              <a:t>7 minute  walk to MCEC.</a:t>
            </a:r>
          </a:p>
          <a:p>
            <a:pPr marL="285750" indent="-285750">
              <a:buFont typeface="Arial" panose="020B0604020202020204" pitchFamily="34" charset="0"/>
              <a:buChar char="•"/>
            </a:pPr>
            <a:r>
              <a:rPr lang="en-AU" dirty="0">
                <a:solidFill>
                  <a:srgbClr val="002060"/>
                </a:solidFill>
                <a:latin typeface="Franklin Gothic Medium" panose="020B0603020102020204" pitchFamily="34" charset="0"/>
              </a:rPr>
              <a:t>Short walk to Crown Ca$ino, restaurants, bars, cafes and Factory Outlet stores.</a:t>
            </a:r>
          </a:p>
          <a:p>
            <a:pPr marL="285750" indent="-285750">
              <a:buFont typeface="Arial" panose="020B0604020202020204" pitchFamily="34" charset="0"/>
              <a:buChar char="•"/>
            </a:pPr>
            <a:endParaRPr lang="en-AU" dirty="0">
              <a:solidFill>
                <a:srgbClr val="002060"/>
              </a:solidFill>
              <a:latin typeface="Franklin Gothic Medium" panose="020B0603020102020204" pitchFamily="34" charset="0"/>
            </a:endParaRPr>
          </a:p>
          <a:p>
            <a:pPr marL="285750" indent="-285750">
              <a:buFont typeface="Arial" panose="020B0604020202020204" pitchFamily="34" charset="0"/>
              <a:buChar char="•"/>
            </a:pPr>
            <a:endParaRPr lang="en-AU" dirty="0">
              <a:solidFill>
                <a:srgbClr val="002060"/>
              </a:solidFill>
              <a:latin typeface="Franklin Gothic Medium" panose="020B0603020102020204" pitchFamily="34" charset="0"/>
            </a:endParaRPr>
          </a:p>
          <a:p>
            <a:pPr marL="285750" indent="-285750">
              <a:buFont typeface="Arial" panose="020B0604020202020204" pitchFamily="34" charset="0"/>
              <a:buChar char="•"/>
            </a:pPr>
            <a:endParaRPr lang="en-AU" dirty="0">
              <a:solidFill>
                <a:srgbClr val="002060"/>
              </a:solidFill>
              <a:latin typeface="Franklin Gothic Medium" panose="020B0603020102020204" pitchFamily="34" charset="0"/>
            </a:endParaRPr>
          </a:p>
        </p:txBody>
      </p:sp>
      <p:pic>
        <p:nvPicPr>
          <p:cNvPr id="33" name="Picture 32" descr="A picture containing scene&#10;&#10;Description generated with high confidence">
            <a:extLst>
              <a:ext uri="{FF2B5EF4-FFF2-40B4-BE49-F238E27FC236}">
                <a16:creationId xmlns:a16="http://schemas.microsoft.com/office/drawing/2014/main" id="{D0582EB9-F76C-45C3-8CF8-D41EB16A3492}"/>
              </a:ext>
            </a:extLst>
          </p:cNvPr>
          <p:cNvPicPr>
            <a:picLocks noChangeAspect="1"/>
          </p:cNvPicPr>
          <p:nvPr/>
        </p:nvPicPr>
        <p:blipFill>
          <a:blip r:embed="rId6"/>
          <a:stretch>
            <a:fillRect/>
          </a:stretch>
        </p:blipFill>
        <p:spPr>
          <a:xfrm>
            <a:off x="2909888" y="5006316"/>
            <a:ext cx="3195240" cy="1606127"/>
          </a:xfrm>
          <a:prstGeom prst="rect">
            <a:avLst/>
          </a:prstGeom>
        </p:spPr>
      </p:pic>
      <p:pic>
        <p:nvPicPr>
          <p:cNvPr id="39" name="Picture 38" descr="A room filled with furniture and a large window&#10;&#10;Description generated with very high confidence">
            <a:extLst>
              <a:ext uri="{FF2B5EF4-FFF2-40B4-BE49-F238E27FC236}">
                <a16:creationId xmlns:a16="http://schemas.microsoft.com/office/drawing/2014/main" id="{A85253BF-53CD-4759-90F7-10AA634E21A2}"/>
              </a:ext>
            </a:extLst>
          </p:cNvPr>
          <p:cNvPicPr>
            <a:picLocks noChangeAspect="1"/>
          </p:cNvPicPr>
          <p:nvPr/>
        </p:nvPicPr>
        <p:blipFill>
          <a:blip r:embed="rId7"/>
          <a:stretch>
            <a:fillRect/>
          </a:stretch>
        </p:blipFill>
        <p:spPr>
          <a:xfrm>
            <a:off x="187730" y="3250328"/>
            <a:ext cx="2783768" cy="1606127"/>
          </a:xfrm>
          <a:prstGeom prst="rect">
            <a:avLst/>
          </a:prstGeom>
        </p:spPr>
      </p:pic>
      <p:pic>
        <p:nvPicPr>
          <p:cNvPr id="43" name="Picture 42" descr="A person standing in front of a window&#10;&#10;Description generated with high confidence">
            <a:extLst>
              <a:ext uri="{FF2B5EF4-FFF2-40B4-BE49-F238E27FC236}">
                <a16:creationId xmlns:a16="http://schemas.microsoft.com/office/drawing/2014/main" id="{B38E9A16-7D88-4649-8205-058287649EC2}"/>
              </a:ext>
            </a:extLst>
          </p:cNvPr>
          <p:cNvPicPr>
            <a:picLocks noChangeAspect="1"/>
          </p:cNvPicPr>
          <p:nvPr/>
        </p:nvPicPr>
        <p:blipFill>
          <a:blip r:embed="rId8"/>
          <a:stretch>
            <a:fillRect/>
          </a:stretch>
        </p:blipFill>
        <p:spPr>
          <a:xfrm>
            <a:off x="3080792" y="3239361"/>
            <a:ext cx="2857500" cy="1649387"/>
          </a:xfrm>
          <a:prstGeom prst="rect">
            <a:avLst/>
          </a:prstGeom>
        </p:spPr>
      </p:pic>
      <p:pic>
        <p:nvPicPr>
          <p:cNvPr id="45" name="Picture 44" descr="Food in a restaurant&#10;&#10;Description generated with high confidence">
            <a:extLst>
              <a:ext uri="{FF2B5EF4-FFF2-40B4-BE49-F238E27FC236}">
                <a16:creationId xmlns:a16="http://schemas.microsoft.com/office/drawing/2014/main" id="{ECDDF04C-9A55-4A2F-9B26-FBACBDD4BADE}"/>
              </a:ext>
            </a:extLst>
          </p:cNvPr>
          <p:cNvPicPr>
            <a:picLocks noChangeAspect="1"/>
          </p:cNvPicPr>
          <p:nvPr/>
        </p:nvPicPr>
        <p:blipFill>
          <a:blip r:embed="rId9"/>
          <a:stretch>
            <a:fillRect/>
          </a:stretch>
        </p:blipFill>
        <p:spPr>
          <a:xfrm>
            <a:off x="187730" y="4928096"/>
            <a:ext cx="2557963" cy="1723695"/>
          </a:xfrm>
          <a:prstGeom prst="rect">
            <a:avLst/>
          </a:prstGeom>
        </p:spPr>
      </p:pic>
      <p:pic>
        <p:nvPicPr>
          <p:cNvPr id="47" name="Picture 46" descr="A city street&#10;&#10;Description generated with very high confidence">
            <a:extLst>
              <a:ext uri="{FF2B5EF4-FFF2-40B4-BE49-F238E27FC236}">
                <a16:creationId xmlns:a16="http://schemas.microsoft.com/office/drawing/2014/main" id="{AEFCAE9F-699A-4694-8990-96B8492A8DA1}"/>
              </a:ext>
            </a:extLst>
          </p:cNvPr>
          <p:cNvPicPr>
            <a:picLocks noChangeAspect="1"/>
          </p:cNvPicPr>
          <p:nvPr/>
        </p:nvPicPr>
        <p:blipFill>
          <a:blip r:embed="rId10"/>
          <a:stretch>
            <a:fillRect/>
          </a:stretch>
        </p:blipFill>
        <p:spPr>
          <a:xfrm>
            <a:off x="187730" y="989107"/>
            <a:ext cx="3541134" cy="2214985"/>
          </a:xfrm>
          <a:prstGeom prst="rect">
            <a:avLst/>
          </a:prstGeom>
        </p:spPr>
      </p:pic>
      <p:pic>
        <p:nvPicPr>
          <p:cNvPr id="53" name="Picture 52" descr="A close up of a tower&#10;&#10;Description generated with high confidence">
            <a:extLst>
              <a:ext uri="{FF2B5EF4-FFF2-40B4-BE49-F238E27FC236}">
                <a16:creationId xmlns:a16="http://schemas.microsoft.com/office/drawing/2014/main" id="{1F9F16AD-411B-4A32-9BAC-7F938484DFFC}"/>
              </a:ext>
            </a:extLst>
          </p:cNvPr>
          <p:cNvPicPr>
            <a:picLocks noChangeAspect="1"/>
          </p:cNvPicPr>
          <p:nvPr/>
        </p:nvPicPr>
        <p:blipFill>
          <a:blip r:embed="rId11"/>
          <a:stretch>
            <a:fillRect/>
          </a:stretch>
        </p:blipFill>
        <p:spPr>
          <a:xfrm>
            <a:off x="6132016" y="3457644"/>
            <a:ext cx="3407867" cy="1947982"/>
          </a:xfrm>
          <a:prstGeom prst="rect">
            <a:avLst/>
          </a:prstGeom>
        </p:spPr>
      </p:pic>
    </p:spTree>
    <p:extLst>
      <p:ext uri="{BB962C8B-B14F-4D97-AF65-F5344CB8AC3E}">
        <p14:creationId xmlns:p14="http://schemas.microsoft.com/office/powerpoint/2010/main" val="81994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left)">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left)">
                                      <p:cBhvr>
                                        <p:cTn id="1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C61056-A471-4AF3-ACE0-FCB2C64A9827}"/>
              </a:ext>
            </a:extLst>
          </p:cNvPr>
          <p:cNvPicPr>
            <a:picLocks noChangeAspect="1"/>
          </p:cNvPicPr>
          <p:nvPr/>
        </p:nvPicPr>
        <p:blipFill>
          <a:blip r:embed="rId2"/>
          <a:stretch>
            <a:fillRect/>
          </a:stretch>
        </p:blipFill>
        <p:spPr>
          <a:xfrm>
            <a:off x="522816" y="1279260"/>
            <a:ext cx="4299479" cy="4299479"/>
          </a:xfrm>
          <a:prstGeom prst="rect">
            <a:avLst/>
          </a:prstGeom>
        </p:spPr>
      </p:pic>
      <p:pic>
        <p:nvPicPr>
          <p:cNvPr id="2050" name="Picture 7" descr="cid:3252e51b-dc7d-458c-b5c8-d4195c53d53f@ansto.gov.au">
            <a:extLst>
              <a:ext uri="{FF2B5EF4-FFF2-40B4-BE49-F238E27FC236}">
                <a16:creationId xmlns:a16="http://schemas.microsoft.com/office/drawing/2014/main" id="{F55ECB24-4BE9-4960-A714-7E989333EF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702" y="1682336"/>
            <a:ext cx="4299480" cy="34933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4AFC7807-0E0F-4497-BF99-6F3AC75BB8EC}"/>
              </a:ext>
            </a:extLst>
          </p:cNvPr>
          <p:cNvSpPr>
            <a:spLocks noGrp="1"/>
          </p:cNvSpPr>
          <p:nvPr>
            <p:ph type="title"/>
          </p:nvPr>
        </p:nvSpPr>
        <p:spPr>
          <a:xfrm>
            <a:off x="1208584" y="132493"/>
            <a:ext cx="8177221" cy="657324"/>
          </a:xfrm>
        </p:spPr>
        <p:txBody>
          <a:bodyPr>
            <a:normAutofit/>
          </a:bodyPr>
          <a:lstStyle/>
          <a:p>
            <a:pPr algn="ctr"/>
            <a:r>
              <a:rPr lang="en-US" sz="3200" b="1" dirty="0">
                <a:solidFill>
                  <a:srgbClr val="002060"/>
                </a:solidFill>
                <a:latin typeface="Franklin Gothic Medium" panose="020B0603020102020204" pitchFamily="34" charset="0"/>
              </a:rPr>
              <a:t>To clarify….</a:t>
            </a:r>
            <a:endParaRPr lang="en-CA" sz="3200" b="1" dirty="0">
              <a:solidFill>
                <a:srgbClr val="002060"/>
              </a:solidFill>
              <a:latin typeface="Franklin Gothic Medium" panose="020B0603020102020204" pitchFamily="34" charset="0"/>
            </a:endParaRPr>
          </a:p>
        </p:txBody>
      </p:sp>
    </p:spTree>
    <p:extLst>
      <p:ext uri="{BB962C8B-B14F-4D97-AF65-F5344CB8AC3E}">
        <p14:creationId xmlns:p14="http://schemas.microsoft.com/office/powerpoint/2010/main" val="1957038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96113" y="6356351"/>
            <a:ext cx="2228850" cy="365125"/>
          </a:xfrm>
        </p:spPr>
        <p:txBody>
          <a:bodyPr/>
          <a:lstStyle/>
          <a:p>
            <a:fld id="{F7DF57F7-5E7A-4F25-A562-B6A7987DCEFD}" type="slidenum">
              <a:rPr lang="en-CA" smtClean="0"/>
              <a:t>26</a:t>
            </a:fld>
            <a:endParaRPr lang="en-CA"/>
          </a:p>
        </p:txBody>
      </p:sp>
      <p:sp>
        <p:nvSpPr>
          <p:cNvPr id="6" name="TextBox 5"/>
          <p:cNvSpPr txBox="1"/>
          <p:nvPr/>
        </p:nvSpPr>
        <p:spPr>
          <a:xfrm>
            <a:off x="920551" y="350071"/>
            <a:ext cx="8208913" cy="1077218"/>
          </a:xfrm>
          <a:prstGeom prst="rect">
            <a:avLst/>
          </a:prstGeom>
          <a:noFill/>
        </p:spPr>
        <p:txBody>
          <a:bodyPr wrap="square" rtlCol="0">
            <a:spAutoFit/>
          </a:bodyPr>
          <a:lstStyle/>
          <a:p>
            <a:pPr algn="ctr"/>
            <a:r>
              <a:rPr lang="en-US" sz="3200" b="1" dirty="0">
                <a:solidFill>
                  <a:srgbClr val="002060"/>
                </a:solidFill>
                <a:latin typeface="Franklin Gothic Medium" panose="020B0603020102020204" pitchFamily="34" charset="0"/>
              </a:rPr>
              <a:t>We look forward to welcoming you to Melbourne, Australia, 19-24 May 2019</a:t>
            </a:r>
            <a:endParaRPr lang="en-CA" sz="3200" b="1" dirty="0">
              <a:solidFill>
                <a:srgbClr val="002060"/>
              </a:solidFill>
              <a:latin typeface="Franklin Gothic Medium" panose="020B0603020102020204" pitchFamily="34" charset="0"/>
            </a:endParaRPr>
          </a:p>
        </p:txBody>
      </p:sp>
      <p:pic>
        <p:nvPicPr>
          <p:cNvPr id="7" name="Picture 6">
            <a:extLst>
              <a:ext uri="{FF2B5EF4-FFF2-40B4-BE49-F238E27FC236}">
                <a16:creationId xmlns:a16="http://schemas.microsoft.com/office/drawing/2014/main" id="{9B0EF626-198D-4141-8A36-5D62B4C9B26B}"/>
              </a:ext>
            </a:extLst>
          </p:cNvPr>
          <p:cNvPicPr>
            <a:picLocks noChangeAspect="1"/>
          </p:cNvPicPr>
          <p:nvPr/>
        </p:nvPicPr>
        <p:blipFill>
          <a:blip r:embed="rId2"/>
          <a:stretch>
            <a:fillRect/>
          </a:stretch>
        </p:blipFill>
        <p:spPr>
          <a:xfrm>
            <a:off x="628113" y="1427290"/>
            <a:ext cx="8649774" cy="4738014"/>
          </a:xfrm>
          <a:prstGeom prst="rect">
            <a:avLst/>
          </a:prstGeom>
        </p:spPr>
      </p:pic>
    </p:spTree>
    <p:extLst>
      <p:ext uri="{BB962C8B-B14F-4D97-AF65-F5344CB8AC3E}">
        <p14:creationId xmlns:p14="http://schemas.microsoft.com/office/powerpoint/2010/main" val="324787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61033C4-AB38-45A4-A0EB-2C373EBD04A8}"/>
              </a:ext>
            </a:extLst>
          </p:cNvPr>
          <p:cNvGraphicFramePr>
            <a:graphicFrameLocks noGrp="1"/>
          </p:cNvGraphicFramePr>
          <p:nvPr>
            <p:extLst>
              <p:ext uri="{D42A27DB-BD31-4B8C-83A1-F6EECF244321}">
                <p14:modId xmlns:p14="http://schemas.microsoft.com/office/powerpoint/2010/main" val="3693591388"/>
              </p:ext>
            </p:extLst>
          </p:nvPr>
        </p:nvGraphicFramePr>
        <p:xfrm>
          <a:off x="1642670" y="2492896"/>
          <a:ext cx="6764676" cy="3533582"/>
        </p:xfrm>
        <a:graphic>
          <a:graphicData uri="http://schemas.openxmlformats.org/drawingml/2006/table">
            <a:tbl>
              <a:tblPr firstRow="1" bandRow="1">
                <a:tableStyleId>{5C22544A-7EE6-4342-B048-85BDC9FD1C3A}</a:tableStyleId>
              </a:tblPr>
              <a:tblGrid>
                <a:gridCol w="1752998">
                  <a:extLst>
                    <a:ext uri="{9D8B030D-6E8A-4147-A177-3AD203B41FA5}">
                      <a16:colId xmlns:a16="http://schemas.microsoft.com/office/drawing/2014/main" val="65261085"/>
                    </a:ext>
                  </a:extLst>
                </a:gridCol>
                <a:gridCol w="5011678">
                  <a:extLst>
                    <a:ext uri="{9D8B030D-6E8A-4147-A177-3AD203B41FA5}">
                      <a16:colId xmlns:a16="http://schemas.microsoft.com/office/drawing/2014/main" val="4095677082"/>
                    </a:ext>
                  </a:extLst>
                </a:gridCol>
              </a:tblGrid>
              <a:tr h="277684">
                <a:tc>
                  <a:txBody>
                    <a:bodyPr/>
                    <a:lstStyle/>
                    <a:p>
                      <a:r>
                        <a:rPr lang="en-AU" sz="1400" dirty="0">
                          <a:solidFill>
                            <a:srgbClr val="002060"/>
                          </a:solidFill>
                          <a:latin typeface="+mj-lt"/>
                        </a:rPr>
                        <a:t>DATE</a:t>
                      </a:r>
                    </a:p>
                  </a:txBody>
                  <a:tcPr marL="74295" marR="74295" marT="37148" marB="37148"/>
                </a:tc>
                <a:tc>
                  <a:txBody>
                    <a:bodyPr/>
                    <a:lstStyle/>
                    <a:p>
                      <a:r>
                        <a:rPr lang="en-AU" sz="1400" dirty="0">
                          <a:solidFill>
                            <a:srgbClr val="002060"/>
                          </a:solidFill>
                          <a:latin typeface="+mj-lt"/>
                        </a:rPr>
                        <a:t>ACTIVITY</a:t>
                      </a:r>
                    </a:p>
                  </a:txBody>
                  <a:tcPr marL="74295" marR="74295" marT="37148" marB="37148"/>
                </a:tc>
                <a:extLst>
                  <a:ext uri="{0D108BD9-81ED-4DB2-BD59-A6C34878D82A}">
                    <a16:rowId xmlns:a16="http://schemas.microsoft.com/office/drawing/2014/main" val="3365671657"/>
                  </a:ext>
                </a:extLst>
              </a:tr>
              <a:tr h="308509">
                <a:tc>
                  <a:txBody>
                    <a:bodyPr/>
                    <a:lstStyle/>
                    <a:p>
                      <a:r>
                        <a:rPr lang="en-AU" sz="1400" dirty="0">
                          <a:solidFill>
                            <a:srgbClr val="002060"/>
                          </a:solidFill>
                          <a:latin typeface="+mj-lt"/>
                        </a:rPr>
                        <a:t>24 February 2018</a:t>
                      </a:r>
                    </a:p>
                  </a:txBody>
                  <a:tcPr marL="74295" marR="74295" marT="37148" marB="37148"/>
                </a:tc>
                <a:tc>
                  <a:txBody>
                    <a:bodyPr/>
                    <a:lstStyle/>
                    <a:p>
                      <a:r>
                        <a:rPr lang="en-AU" sz="1400" dirty="0">
                          <a:solidFill>
                            <a:srgbClr val="002060"/>
                          </a:solidFill>
                          <a:latin typeface="+mj-lt"/>
                        </a:rPr>
                        <a:t>Call for proposals of Invited Orals sent to OC/SPC and SAB</a:t>
                      </a:r>
                    </a:p>
                  </a:txBody>
                  <a:tcPr marL="74295" marR="74295" marT="37148" marB="37148"/>
                </a:tc>
                <a:extLst>
                  <a:ext uri="{0D108BD9-81ED-4DB2-BD59-A6C34878D82A}">
                    <a16:rowId xmlns:a16="http://schemas.microsoft.com/office/drawing/2014/main" val="1513844229"/>
                  </a:ext>
                </a:extLst>
              </a:tr>
              <a:tr h="3085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solidFill>
                            <a:srgbClr val="002060"/>
                          </a:solidFill>
                          <a:latin typeface="+mj-lt"/>
                        </a:rPr>
                        <a:t>31 May 2018</a:t>
                      </a:r>
                    </a:p>
                  </a:txBody>
                  <a:tcPr marL="74295" marR="74295" marT="37148" marB="37148"/>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400" dirty="0">
                          <a:solidFill>
                            <a:srgbClr val="002060"/>
                          </a:solidFill>
                          <a:latin typeface="+mj-lt"/>
                        </a:rPr>
                        <a:t>First Conference Announcement sent to Industry via SPMS. </a:t>
                      </a:r>
                    </a:p>
                  </a:txBody>
                  <a:tcPr marL="74295" marR="74295" marT="37148" marB="37148"/>
                </a:tc>
                <a:extLst>
                  <a:ext uri="{0D108BD9-81ED-4DB2-BD59-A6C34878D82A}">
                    <a16:rowId xmlns:a16="http://schemas.microsoft.com/office/drawing/2014/main" val="1359371577"/>
                  </a:ext>
                </a:extLst>
              </a:tr>
              <a:tr h="277684">
                <a:tc>
                  <a:txBody>
                    <a:bodyPr/>
                    <a:lstStyle/>
                    <a:p>
                      <a:r>
                        <a:rPr lang="en-AU" sz="1400" dirty="0">
                          <a:solidFill>
                            <a:srgbClr val="002060"/>
                          </a:solidFill>
                          <a:latin typeface="+mj-lt"/>
                        </a:rPr>
                        <a:t>14 August 2018</a:t>
                      </a:r>
                    </a:p>
                  </a:txBody>
                  <a:tcPr marL="74295" marR="74295" marT="37148" marB="37148"/>
                </a:tc>
                <a:tc>
                  <a:txBody>
                    <a:bodyPr/>
                    <a:lstStyle/>
                    <a:p>
                      <a:r>
                        <a:rPr lang="en-AU" sz="1400" dirty="0">
                          <a:solidFill>
                            <a:srgbClr val="002060"/>
                          </a:solidFill>
                          <a:latin typeface="+mj-lt"/>
                        </a:rPr>
                        <a:t>Opening of Industry Exhibition Booth Sales</a:t>
                      </a:r>
                    </a:p>
                  </a:txBody>
                  <a:tcPr marL="74295" marR="74295" marT="37148" marB="37148"/>
                </a:tc>
                <a:extLst>
                  <a:ext uri="{0D108BD9-81ED-4DB2-BD59-A6C34878D82A}">
                    <a16:rowId xmlns:a16="http://schemas.microsoft.com/office/drawing/2014/main" val="2583621754"/>
                  </a:ext>
                </a:extLst>
              </a:tr>
              <a:tr h="277684">
                <a:tc>
                  <a:txBody>
                    <a:bodyPr/>
                    <a:lstStyle/>
                    <a:p>
                      <a:r>
                        <a:rPr lang="en-AU" sz="1400" dirty="0">
                          <a:solidFill>
                            <a:srgbClr val="002060"/>
                          </a:solidFill>
                          <a:latin typeface="+mj-lt"/>
                        </a:rPr>
                        <a:t>4 &amp; 5 May 2018</a:t>
                      </a:r>
                    </a:p>
                  </a:txBody>
                  <a:tcPr marL="74295" marR="74295" marT="37148" marB="37148"/>
                </a:tc>
                <a:tc>
                  <a:txBody>
                    <a:bodyPr/>
                    <a:lstStyle/>
                    <a:p>
                      <a:r>
                        <a:rPr lang="en-AU" sz="1400" dirty="0">
                          <a:solidFill>
                            <a:srgbClr val="002060"/>
                          </a:solidFill>
                          <a:latin typeface="+mj-lt"/>
                        </a:rPr>
                        <a:t>SPC2 in Vancouver after IPAC’18 (Invited Oral Talks)</a:t>
                      </a:r>
                    </a:p>
                  </a:txBody>
                  <a:tcPr marL="74295" marR="74295" marT="37148" marB="37148"/>
                </a:tc>
                <a:extLst>
                  <a:ext uri="{0D108BD9-81ED-4DB2-BD59-A6C34878D82A}">
                    <a16:rowId xmlns:a16="http://schemas.microsoft.com/office/drawing/2014/main" val="722403320"/>
                  </a:ext>
                </a:extLst>
              </a:tr>
              <a:tr h="277684">
                <a:tc>
                  <a:txBody>
                    <a:bodyPr/>
                    <a:lstStyle/>
                    <a:p>
                      <a:r>
                        <a:rPr lang="en-AU" sz="1400" dirty="0">
                          <a:solidFill>
                            <a:srgbClr val="002060"/>
                          </a:solidFill>
                          <a:latin typeface="+mj-lt"/>
                        </a:rPr>
                        <a:t>June </a:t>
                      </a:r>
                      <a:r>
                        <a:rPr lang="en-AU" sz="1400" dirty="0" smtClean="0">
                          <a:solidFill>
                            <a:srgbClr val="002060"/>
                          </a:solidFill>
                          <a:latin typeface="+mj-lt"/>
                        </a:rPr>
                        <a:t>2018</a:t>
                      </a:r>
                      <a:endParaRPr lang="en-AU" sz="1400" dirty="0">
                        <a:solidFill>
                          <a:srgbClr val="002060"/>
                        </a:solidFill>
                        <a:latin typeface="+mj-lt"/>
                      </a:endParaRPr>
                    </a:p>
                  </a:txBody>
                  <a:tcPr marL="74295" marR="74295" marT="37148" marB="37148"/>
                </a:tc>
                <a:tc>
                  <a:txBody>
                    <a:bodyPr/>
                    <a:lstStyle/>
                    <a:p>
                      <a:r>
                        <a:rPr lang="en-AU" sz="1400" dirty="0">
                          <a:solidFill>
                            <a:srgbClr val="002060"/>
                          </a:solidFill>
                          <a:latin typeface="+mj-lt"/>
                        </a:rPr>
                        <a:t>Invitations sent to Invited Oral Speakers</a:t>
                      </a:r>
                    </a:p>
                  </a:txBody>
                  <a:tcPr marL="74295" marR="74295" marT="37148" marB="37148"/>
                </a:tc>
                <a:extLst>
                  <a:ext uri="{0D108BD9-81ED-4DB2-BD59-A6C34878D82A}">
                    <a16:rowId xmlns:a16="http://schemas.microsoft.com/office/drawing/2014/main" val="398564482"/>
                  </a:ext>
                </a:extLst>
              </a:tr>
              <a:tr h="277684">
                <a:tc>
                  <a:txBody>
                    <a:bodyPr/>
                    <a:lstStyle/>
                    <a:p>
                      <a:r>
                        <a:rPr lang="en-AU" sz="1400" dirty="0">
                          <a:solidFill>
                            <a:srgbClr val="002060"/>
                          </a:solidFill>
                          <a:latin typeface="+mj-lt"/>
                        </a:rPr>
                        <a:t>5 October 2018</a:t>
                      </a:r>
                    </a:p>
                  </a:txBody>
                  <a:tcPr marL="74295" marR="74295" marT="37148" marB="37148"/>
                </a:tc>
                <a:tc>
                  <a:txBody>
                    <a:bodyPr/>
                    <a:lstStyle/>
                    <a:p>
                      <a:r>
                        <a:rPr lang="en-AU" sz="1400" dirty="0">
                          <a:solidFill>
                            <a:srgbClr val="002060"/>
                          </a:solidFill>
                          <a:latin typeface="+mj-lt"/>
                        </a:rPr>
                        <a:t>Official IPAC19 website launch</a:t>
                      </a:r>
                    </a:p>
                  </a:txBody>
                  <a:tcPr marL="74295" marR="74295" marT="37148" marB="37148"/>
                </a:tc>
                <a:extLst>
                  <a:ext uri="{0D108BD9-81ED-4DB2-BD59-A6C34878D82A}">
                    <a16:rowId xmlns:a16="http://schemas.microsoft.com/office/drawing/2014/main" val="2642065281"/>
                  </a:ext>
                </a:extLst>
              </a:tr>
              <a:tr h="277684">
                <a:tc>
                  <a:txBody>
                    <a:bodyPr/>
                    <a:lstStyle/>
                    <a:p>
                      <a:r>
                        <a:rPr lang="en-AU" sz="1400" dirty="0">
                          <a:solidFill>
                            <a:srgbClr val="002060"/>
                          </a:solidFill>
                          <a:latin typeface="+mj-lt"/>
                        </a:rPr>
                        <a:t>October 2018 </a:t>
                      </a:r>
                      <a:r>
                        <a:rPr lang="en-AU" sz="1400" dirty="0" smtClean="0">
                          <a:solidFill>
                            <a:srgbClr val="002060"/>
                          </a:solidFill>
                          <a:latin typeface="+mj-lt"/>
                        </a:rPr>
                        <a:t>?</a:t>
                      </a:r>
                      <a:endParaRPr lang="en-AU" sz="1400" dirty="0">
                        <a:solidFill>
                          <a:srgbClr val="002060"/>
                        </a:solidFill>
                        <a:latin typeface="+mj-lt"/>
                      </a:endParaRPr>
                    </a:p>
                  </a:txBody>
                  <a:tcPr marL="74295" marR="74295" marT="37148" marB="37148"/>
                </a:tc>
                <a:tc>
                  <a:txBody>
                    <a:bodyPr/>
                    <a:lstStyle/>
                    <a:p>
                      <a:r>
                        <a:rPr lang="en-AU" sz="1400" dirty="0">
                          <a:solidFill>
                            <a:srgbClr val="002060"/>
                          </a:solidFill>
                          <a:latin typeface="+mj-lt"/>
                        </a:rPr>
                        <a:t>Accelerator Awards Committee, call for </a:t>
                      </a:r>
                      <a:r>
                        <a:rPr lang="en-AU" sz="1400" dirty="0" smtClean="0">
                          <a:solidFill>
                            <a:srgbClr val="002060"/>
                          </a:solidFill>
                          <a:latin typeface="+mj-lt"/>
                        </a:rPr>
                        <a:t>proposals</a:t>
                      </a:r>
                      <a:endParaRPr lang="en-AU" sz="1400" dirty="0">
                        <a:solidFill>
                          <a:srgbClr val="002060"/>
                        </a:solidFill>
                        <a:latin typeface="+mj-lt"/>
                      </a:endParaRPr>
                    </a:p>
                  </a:txBody>
                  <a:tcPr marL="74295" marR="74295" marT="37148" marB="37148"/>
                </a:tc>
                <a:extLst>
                  <a:ext uri="{0D108BD9-81ED-4DB2-BD59-A6C34878D82A}">
                    <a16:rowId xmlns:a16="http://schemas.microsoft.com/office/drawing/2014/main" val="3735499933"/>
                  </a:ext>
                </a:extLst>
              </a:tr>
              <a:tr h="689612">
                <a:tc>
                  <a:txBody>
                    <a:bodyPr/>
                    <a:lstStyle/>
                    <a:p>
                      <a:r>
                        <a:rPr lang="en-AU" sz="1400" dirty="0">
                          <a:solidFill>
                            <a:srgbClr val="002060"/>
                          </a:solidFill>
                          <a:latin typeface="+mj-lt"/>
                        </a:rPr>
                        <a:t>5 October 2018</a:t>
                      </a:r>
                    </a:p>
                  </a:txBody>
                  <a:tcPr marL="74295" marR="74295" marT="37148" marB="37148"/>
                </a:tc>
                <a:tc>
                  <a:txBody>
                    <a:bodyPr/>
                    <a:lstStyle/>
                    <a:p>
                      <a:r>
                        <a:rPr lang="en-AU" sz="1400" dirty="0">
                          <a:solidFill>
                            <a:srgbClr val="002060"/>
                          </a:solidFill>
                          <a:latin typeface="+mj-lt"/>
                        </a:rPr>
                        <a:t>Conference Announcement sent with Registration for Delegates </a:t>
                      </a:r>
                      <a:br>
                        <a:rPr lang="en-AU" sz="1400" dirty="0">
                          <a:solidFill>
                            <a:srgbClr val="002060"/>
                          </a:solidFill>
                          <a:latin typeface="+mj-lt"/>
                        </a:rPr>
                      </a:br>
                      <a:r>
                        <a:rPr lang="en-AU" sz="1400" dirty="0">
                          <a:solidFill>
                            <a:srgbClr val="002060"/>
                          </a:solidFill>
                          <a:latin typeface="+mj-lt"/>
                        </a:rPr>
                        <a:t>Abstract Submissions open</a:t>
                      </a:r>
                    </a:p>
                  </a:txBody>
                  <a:tcPr marL="74295" marR="74295" marT="37148" marB="37148"/>
                </a:tc>
                <a:extLst>
                  <a:ext uri="{0D108BD9-81ED-4DB2-BD59-A6C34878D82A}">
                    <a16:rowId xmlns:a16="http://schemas.microsoft.com/office/drawing/2014/main" val="1597916143"/>
                  </a:ext>
                </a:extLst>
              </a:tr>
              <a:tr h="483648">
                <a:tc>
                  <a:txBody>
                    <a:bodyPr/>
                    <a:lstStyle/>
                    <a:p>
                      <a:r>
                        <a:rPr lang="en-AU" sz="1400" dirty="0">
                          <a:solidFill>
                            <a:srgbClr val="002060"/>
                          </a:solidFill>
                          <a:latin typeface="+mj-lt"/>
                        </a:rPr>
                        <a:t>5 December 2018</a:t>
                      </a:r>
                    </a:p>
                  </a:txBody>
                  <a:tcPr marL="74295" marR="74295" marT="37148" marB="37148"/>
                </a:tc>
                <a:tc>
                  <a:txBody>
                    <a:bodyPr/>
                    <a:lstStyle/>
                    <a:p>
                      <a:r>
                        <a:rPr lang="en-AU" sz="1400" dirty="0">
                          <a:solidFill>
                            <a:srgbClr val="002060"/>
                          </a:solidFill>
                          <a:latin typeface="+mj-lt"/>
                        </a:rPr>
                        <a:t>Deadline for Abstract Submission, Accelerator and Student Grant Applications</a:t>
                      </a:r>
                    </a:p>
                  </a:txBody>
                  <a:tcPr marL="74295" marR="74295" marT="37148" marB="37148"/>
                </a:tc>
                <a:extLst>
                  <a:ext uri="{0D108BD9-81ED-4DB2-BD59-A6C34878D82A}">
                    <a16:rowId xmlns:a16="http://schemas.microsoft.com/office/drawing/2014/main" val="17653318"/>
                  </a:ext>
                </a:extLst>
              </a:tr>
            </a:tbl>
          </a:graphicData>
        </a:graphic>
      </p:graphicFrame>
      <p:pic>
        <p:nvPicPr>
          <p:cNvPr id="8" name="Picture 7">
            <a:extLst>
              <a:ext uri="{FF2B5EF4-FFF2-40B4-BE49-F238E27FC236}">
                <a16:creationId xmlns:a16="http://schemas.microsoft.com/office/drawing/2014/main" id="{6D7D9D1B-AEC2-4A55-8B1A-26C7B8AE80E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249144" y="818160"/>
            <a:ext cx="2158202" cy="1242687"/>
          </a:xfrm>
          <a:prstGeom prst="rect">
            <a:avLst/>
          </a:prstGeom>
        </p:spPr>
      </p:pic>
      <p:sp>
        <p:nvSpPr>
          <p:cNvPr id="6" name="TextBox 5">
            <a:extLst>
              <a:ext uri="{FF2B5EF4-FFF2-40B4-BE49-F238E27FC236}">
                <a16:creationId xmlns:a16="http://schemas.microsoft.com/office/drawing/2014/main" id="{149B8E9D-068C-483B-A9EF-9729386FCCC2}"/>
              </a:ext>
            </a:extLst>
          </p:cNvPr>
          <p:cNvSpPr txBox="1"/>
          <p:nvPr/>
        </p:nvSpPr>
        <p:spPr>
          <a:xfrm>
            <a:off x="704782" y="979991"/>
            <a:ext cx="6827214" cy="792525"/>
          </a:xfrm>
          <a:prstGeom prst="rect">
            <a:avLst/>
          </a:prstGeom>
          <a:noFill/>
        </p:spPr>
        <p:txBody>
          <a:bodyPr wrap="square" rtlCol="0">
            <a:spAutoFit/>
          </a:bodyPr>
          <a:lstStyle/>
          <a:p>
            <a:pPr algn="ctr"/>
            <a:r>
              <a:rPr lang="en-AU" sz="2275" dirty="0">
                <a:solidFill>
                  <a:srgbClr val="002060"/>
                </a:solidFill>
                <a:latin typeface="Franklin Gothic Medium" panose="020B0603020102020204" pitchFamily="34" charset="0"/>
              </a:rPr>
              <a:t>IPAC’19 Melbourne Australia</a:t>
            </a:r>
            <a:br>
              <a:rPr lang="en-AU" sz="2275" dirty="0">
                <a:solidFill>
                  <a:srgbClr val="002060"/>
                </a:solidFill>
                <a:latin typeface="Franklin Gothic Medium" panose="020B0603020102020204" pitchFamily="34" charset="0"/>
              </a:rPr>
            </a:br>
            <a:r>
              <a:rPr lang="en-AU" sz="2275" dirty="0">
                <a:solidFill>
                  <a:srgbClr val="002060"/>
                </a:solidFill>
                <a:latin typeface="Franklin Gothic Medium" panose="020B0603020102020204" pitchFamily="34" charset="0"/>
              </a:rPr>
              <a:t>19-24 May 2019</a:t>
            </a:r>
          </a:p>
        </p:txBody>
      </p:sp>
      <p:sp>
        <p:nvSpPr>
          <p:cNvPr id="11" name="TextBox 10">
            <a:extLst>
              <a:ext uri="{FF2B5EF4-FFF2-40B4-BE49-F238E27FC236}">
                <a16:creationId xmlns:a16="http://schemas.microsoft.com/office/drawing/2014/main" id="{B9DE9EA1-7593-4516-97BC-F4BD9066B21F}"/>
              </a:ext>
            </a:extLst>
          </p:cNvPr>
          <p:cNvSpPr txBox="1"/>
          <p:nvPr/>
        </p:nvSpPr>
        <p:spPr>
          <a:xfrm>
            <a:off x="1568624" y="1985701"/>
            <a:ext cx="6657637" cy="392415"/>
          </a:xfrm>
          <a:prstGeom prst="rect">
            <a:avLst/>
          </a:prstGeom>
          <a:noFill/>
        </p:spPr>
        <p:txBody>
          <a:bodyPr wrap="square" rtlCol="0">
            <a:spAutoFit/>
          </a:bodyPr>
          <a:lstStyle/>
          <a:p>
            <a:r>
              <a:rPr lang="en-AU" sz="1950" dirty="0">
                <a:solidFill>
                  <a:srgbClr val="002060"/>
                </a:solidFill>
                <a:latin typeface="+mj-lt"/>
              </a:rPr>
              <a:t>Timings &amp; Milestones 2018</a:t>
            </a:r>
          </a:p>
        </p:txBody>
      </p:sp>
    </p:spTree>
    <p:extLst>
      <p:ext uri="{BB962C8B-B14F-4D97-AF65-F5344CB8AC3E}">
        <p14:creationId xmlns:p14="http://schemas.microsoft.com/office/powerpoint/2010/main" val="1297144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7D9D1B-AEC2-4A55-8B1A-26C7B8AE80E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249144" y="818160"/>
            <a:ext cx="2158202" cy="1242687"/>
          </a:xfrm>
          <a:prstGeom prst="rect">
            <a:avLst/>
          </a:prstGeom>
        </p:spPr>
      </p:pic>
      <p:sp>
        <p:nvSpPr>
          <p:cNvPr id="6" name="TextBox 5">
            <a:extLst>
              <a:ext uri="{FF2B5EF4-FFF2-40B4-BE49-F238E27FC236}">
                <a16:creationId xmlns:a16="http://schemas.microsoft.com/office/drawing/2014/main" id="{149B8E9D-068C-483B-A9EF-9729386FCCC2}"/>
              </a:ext>
            </a:extLst>
          </p:cNvPr>
          <p:cNvSpPr txBox="1"/>
          <p:nvPr/>
        </p:nvSpPr>
        <p:spPr>
          <a:xfrm>
            <a:off x="704782" y="979991"/>
            <a:ext cx="6827214" cy="792525"/>
          </a:xfrm>
          <a:prstGeom prst="rect">
            <a:avLst/>
          </a:prstGeom>
          <a:noFill/>
        </p:spPr>
        <p:txBody>
          <a:bodyPr wrap="square" rtlCol="0">
            <a:spAutoFit/>
          </a:bodyPr>
          <a:lstStyle/>
          <a:p>
            <a:pPr algn="ctr"/>
            <a:r>
              <a:rPr lang="en-AU" sz="2275" dirty="0">
                <a:solidFill>
                  <a:srgbClr val="002060"/>
                </a:solidFill>
                <a:latin typeface="Franklin Gothic Medium" panose="020B0603020102020204" pitchFamily="34" charset="0"/>
              </a:rPr>
              <a:t>IPAC’19 Melbourne Australia</a:t>
            </a:r>
            <a:br>
              <a:rPr lang="en-AU" sz="2275" dirty="0">
                <a:solidFill>
                  <a:srgbClr val="002060"/>
                </a:solidFill>
                <a:latin typeface="Franklin Gothic Medium" panose="020B0603020102020204" pitchFamily="34" charset="0"/>
              </a:rPr>
            </a:br>
            <a:r>
              <a:rPr lang="en-AU" sz="2275" dirty="0">
                <a:solidFill>
                  <a:srgbClr val="002060"/>
                </a:solidFill>
                <a:latin typeface="Franklin Gothic Medium" panose="020B0603020102020204" pitchFamily="34" charset="0"/>
              </a:rPr>
              <a:t>19-24 May 2019</a:t>
            </a:r>
          </a:p>
        </p:txBody>
      </p:sp>
      <p:sp>
        <p:nvSpPr>
          <p:cNvPr id="11" name="TextBox 10">
            <a:extLst>
              <a:ext uri="{FF2B5EF4-FFF2-40B4-BE49-F238E27FC236}">
                <a16:creationId xmlns:a16="http://schemas.microsoft.com/office/drawing/2014/main" id="{B9DE9EA1-7593-4516-97BC-F4BD9066B21F}"/>
              </a:ext>
            </a:extLst>
          </p:cNvPr>
          <p:cNvSpPr txBox="1"/>
          <p:nvPr/>
        </p:nvSpPr>
        <p:spPr>
          <a:xfrm>
            <a:off x="1642670" y="1985701"/>
            <a:ext cx="6583591" cy="392415"/>
          </a:xfrm>
          <a:prstGeom prst="rect">
            <a:avLst/>
          </a:prstGeom>
          <a:noFill/>
        </p:spPr>
        <p:txBody>
          <a:bodyPr wrap="square" rtlCol="0">
            <a:spAutoFit/>
          </a:bodyPr>
          <a:lstStyle/>
          <a:p>
            <a:r>
              <a:rPr lang="en-AU" sz="1950" dirty="0">
                <a:solidFill>
                  <a:srgbClr val="002060"/>
                </a:solidFill>
                <a:latin typeface="+mj-lt"/>
              </a:rPr>
              <a:t>Timings &amp; Milestones 2019</a:t>
            </a:r>
          </a:p>
        </p:txBody>
      </p:sp>
      <p:graphicFrame>
        <p:nvGraphicFramePr>
          <p:cNvPr id="7" name="Table 6">
            <a:extLst>
              <a:ext uri="{FF2B5EF4-FFF2-40B4-BE49-F238E27FC236}">
                <a16:creationId xmlns:a16="http://schemas.microsoft.com/office/drawing/2014/main" id="{4B35267A-9504-4259-B3FA-F89909B13CDB}"/>
              </a:ext>
            </a:extLst>
          </p:cNvPr>
          <p:cNvGraphicFramePr>
            <a:graphicFrameLocks noGrp="1"/>
          </p:cNvGraphicFramePr>
          <p:nvPr>
            <p:extLst>
              <p:ext uri="{D42A27DB-BD31-4B8C-83A1-F6EECF244321}">
                <p14:modId xmlns:p14="http://schemas.microsoft.com/office/powerpoint/2010/main" val="1930768125"/>
              </p:ext>
            </p:extLst>
          </p:nvPr>
        </p:nvGraphicFramePr>
        <p:xfrm>
          <a:off x="1642670" y="2565065"/>
          <a:ext cx="6612332" cy="3425526"/>
        </p:xfrm>
        <a:graphic>
          <a:graphicData uri="http://schemas.openxmlformats.org/drawingml/2006/table">
            <a:tbl>
              <a:tblPr firstRow="1" bandRow="1">
                <a:tableStyleId>{5C22544A-7EE6-4342-B048-85BDC9FD1C3A}</a:tableStyleId>
              </a:tblPr>
              <a:tblGrid>
                <a:gridCol w="1363211">
                  <a:extLst>
                    <a:ext uri="{9D8B030D-6E8A-4147-A177-3AD203B41FA5}">
                      <a16:colId xmlns:a16="http://schemas.microsoft.com/office/drawing/2014/main" val="65261085"/>
                    </a:ext>
                  </a:extLst>
                </a:gridCol>
                <a:gridCol w="5249121">
                  <a:extLst>
                    <a:ext uri="{9D8B030D-6E8A-4147-A177-3AD203B41FA5}">
                      <a16:colId xmlns:a16="http://schemas.microsoft.com/office/drawing/2014/main" val="4095677082"/>
                    </a:ext>
                  </a:extLst>
                </a:gridCol>
              </a:tblGrid>
              <a:tr h="311631">
                <a:tc>
                  <a:txBody>
                    <a:bodyPr/>
                    <a:lstStyle/>
                    <a:p>
                      <a:r>
                        <a:rPr lang="en-AU" sz="1400" b="0" dirty="0">
                          <a:solidFill>
                            <a:srgbClr val="002060"/>
                          </a:solidFill>
                          <a:latin typeface="Franklin Gothic Medium" panose="020B0603020102020204" pitchFamily="34" charset="0"/>
                        </a:rPr>
                        <a:t>DATE</a:t>
                      </a:r>
                    </a:p>
                  </a:txBody>
                  <a:tcPr marL="74295" marR="74295" marT="37148" marB="37148"/>
                </a:tc>
                <a:tc>
                  <a:txBody>
                    <a:bodyPr/>
                    <a:lstStyle/>
                    <a:p>
                      <a:r>
                        <a:rPr lang="en-AU" sz="1400" b="0" dirty="0">
                          <a:solidFill>
                            <a:srgbClr val="002060"/>
                          </a:solidFill>
                          <a:latin typeface="Franklin Gothic Medium" panose="020B0603020102020204" pitchFamily="34" charset="0"/>
                        </a:rPr>
                        <a:t>ACTIVITY</a:t>
                      </a:r>
                    </a:p>
                  </a:txBody>
                  <a:tcPr marL="74295" marR="74295" marT="37148" marB="37148"/>
                </a:tc>
                <a:extLst>
                  <a:ext uri="{0D108BD9-81ED-4DB2-BD59-A6C34878D82A}">
                    <a16:rowId xmlns:a16="http://schemas.microsoft.com/office/drawing/2014/main" val="3365671657"/>
                  </a:ext>
                </a:extLst>
              </a:tr>
              <a:tr h="261240">
                <a:tc>
                  <a:txBody>
                    <a:bodyPr/>
                    <a:lstStyle/>
                    <a:p>
                      <a:r>
                        <a:rPr lang="en-AU" sz="1400" b="0" dirty="0">
                          <a:solidFill>
                            <a:srgbClr val="002060"/>
                          </a:solidFill>
                          <a:latin typeface="Franklin Gothic Medium" panose="020B0603020102020204" pitchFamily="34" charset="0"/>
                        </a:rPr>
                        <a:t>Jan 2019</a:t>
                      </a:r>
                    </a:p>
                  </a:txBody>
                  <a:tcPr marL="74295" marR="74295" marT="37148" marB="37148"/>
                </a:tc>
                <a:tc>
                  <a:txBody>
                    <a:bodyPr/>
                    <a:lstStyle/>
                    <a:p>
                      <a:r>
                        <a:rPr lang="en-AU" sz="1400" b="0" dirty="0">
                          <a:solidFill>
                            <a:srgbClr val="002060"/>
                          </a:solidFill>
                          <a:latin typeface="Franklin Gothic Medium" panose="020B0603020102020204" pitchFamily="34" charset="0"/>
                        </a:rPr>
                        <a:t>Accelerator Awards  Decision</a:t>
                      </a:r>
                    </a:p>
                  </a:txBody>
                  <a:tcPr marL="74295" marR="74295" marT="37148" marB="37148"/>
                </a:tc>
                <a:extLst>
                  <a:ext uri="{0D108BD9-81ED-4DB2-BD59-A6C34878D82A}">
                    <a16:rowId xmlns:a16="http://schemas.microsoft.com/office/drawing/2014/main" val="1513844229"/>
                  </a:ext>
                </a:extLst>
              </a:tr>
              <a:tr h="455007">
                <a:tc>
                  <a:txBody>
                    <a:bodyPr/>
                    <a:lstStyle/>
                    <a:p>
                      <a:r>
                        <a:rPr lang="en-AU" sz="1400" b="0" dirty="0">
                          <a:solidFill>
                            <a:srgbClr val="002060"/>
                          </a:solidFill>
                          <a:latin typeface="Franklin Gothic Medium" panose="020B0603020102020204" pitchFamily="34" charset="0"/>
                        </a:rPr>
                        <a:t>10-11 January 2019</a:t>
                      </a:r>
                    </a:p>
                  </a:txBody>
                  <a:tcPr marL="74295" marR="74295" marT="37148" marB="37148"/>
                </a:tc>
                <a:tc>
                  <a:txBody>
                    <a:bodyPr/>
                    <a:lstStyle/>
                    <a:p>
                      <a:r>
                        <a:rPr lang="en-AU" sz="1400" b="0" dirty="0">
                          <a:solidFill>
                            <a:srgbClr val="002060"/>
                          </a:solidFill>
                          <a:latin typeface="Franklin Gothic Medium" panose="020B0603020102020204" pitchFamily="34" charset="0"/>
                        </a:rPr>
                        <a:t>SPC3 Meeting in Bangkok, Thailand (Contributed Oral Talks)</a:t>
                      </a:r>
                    </a:p>
                  </a:txBody>
                  <a:tcPr marL="74295" marR="74295" marT="37148" marB="37148"/>
                </a:tc>
                <a:extLst>
                  <a:ext uri="{0D108BD9-81ED-4DB2-BD59-A6C34878D82A}">
                    <a16:rowId xmlns:a16="http://schemas.microsoft.com/office/drawing/2014/main" val="4211689571"/>
                  </a:ext>
                </a:extLst>
              </a:tr>
              <a:tr h="261240">
                <a:tc>
                  <a:txBody>
                    <a:bodyPr/>
                    <a:lstStyle/>
                    <a:p>
                      <a:r>
                        <a:rPr lang="en-AU" sz="1400" b="0" dirty="0">
                          <a:solidFill>
                            <a:srgbClr val="002060"/>
                          </a:solidFill>
                          <a:latin typeface="Franklin Gothic Medium" panose="020B0603020102020204" pitchFamily="34" charset="0"/>
                        </a:rPr>
                        <a:t>Jan 2019</a:t>
                      </a:r>
                    </a:p>
                  </a:txBody>
                  <a:tcPr marL="74295" marR="74295" marT="37148" marB="37148"/>
                </a:tc>
                <a:tc>
                  <a:txBody>
                    <a:bodyPr/>
                    <a:lstStyle/>
                    <a:p>
                      <a:r>
                        <a:rPr lang="en-AU" sz="1400" b="0" dirty="0">
                          <a:solidFill>
                            <a:srgbClr val="002060"/>
                          </a:solidFill>
                          <a:latin typeface="Franklin Gothic Medium" panose="020B0603020102020204" pitchFamily="34" charset="0"/>
                        </a:rPr>
                        <a:t>Grant Students informed</a:t>
                      </a:r>
                    </a:p>
                  </a:txBody>
                  <a:tcPr marL="74295" marR="74295" marT="37148" marB="37148"/>
                </a:tc>
                <a:extLst>
                  <a:ext uri="{0D108BD9-81ED-4DB2-BD59-A6C34878D82A}">
                    <a16:rowId xmlns:a16="http://schemas.microsoft.com/office/drawing/2014/main" val="2583621754"/>
                  </a:ext>
                </a:extLst>
              </a:tr>
              <a:tr h="261240">
                <a:tc>
                  <a:txBody>
                    <a:bodyPr/>
                    <a:lstStyle/>
                    <a:p>
                      <a:r>
                        <a:rPr lang="en-AU" sz="1400" b="0" dirty="0">
                          <a:solidFill>
                            <a:srgbClr val="002060"/>
                          </a:solidFill>
                          <a:latin typeface="Franklin Gothic Medium" panose="020B0603020102020204" pitchFamily="34" charset="0"/>
                        </a:rPr>
                        <a:t>1 March 2019</a:t>
                      </a:r>
                    </a:p>
                  </a:txBody>
                  <a:tcPr marL="74295" marR="74295" marT="37148" marB="37148"/>
                </a:tc>
                <a:tc>
                  <a:txBody>
                    <a:bodyPr/>
                    <a:lstStyle/>
                    <a:p>
                      <a:r>
                        <a:rPr lang="en-AU" sz="1400" b="0" dirty="0">
                          <a:solidFill>
                            <a:srgbClr val="002060"/>
                          </a:solidFill>
                          <a:latin typeface="Franklin Gothic Medium" panose="020B0603020102020204" pitchFamily="34" charset="0"/>
                        </a:rPr>
                        <a:t>Early Registration close</a:t>
                      </a:r>
                    </a:p>
                  </a:txBody>
                  <a:tcPr marL="74295" marR="74295" marT="37148" marB="37148"/>
                </a:tc>
                <a:extLst>
                  <a:ext uri="{0D108BD9-81ED-4DB2-BD59-A6C34878D82A}">
                    <a16:rowId xmlns:a16="http://schemas.microsoft.com/office/drawing/2014/main" val="722403320"/>
                  </a:ext>
                </a:extLst>
              </a:tr>
              <a:tr h="261240">
                <a:tc>
                  <a:txBody>
                    <a:bodyPr/>
                    <a:lstStyle/>
                    <a:p>
                      <a:endParaRPr lang="en-AU" sz="1400" b="0" dirty="0">
                        <a:solidFill>
                          <a:srgbClr val="002060"/>
                        </a:solidFill>
                        <a:latin typeface="Franklin Gothic Medium" panose="020B0603020102020204" pitchFamily="34" charset="0"/>
                      </a:endParaRPr>
                    </a:p>
                  </a:txBody>
                  <a:tcPr marL="74295" marR="74295" marT="37148" marB="37148"/>
                </a:tc>
                <a:tc>
                  <a:txBody>
                    <a:bodyPr/>
                    <a:lstStyle/>
                    <a:p>
                      <a:r>
                        <a:rPr lang="en-AU" sz="1400" b="0" dirty="0">
                          <a:solidFill>
                            <a:srgbClr val="002060"/>
                          </a:solidFill>
                          <a:latin typeface="Franklin Gothic Medium" panose="020B0603020102020204" pitchFamily="34" charset="0"/>
                        </a:rPr>
                        <a:t>Light Peer- Review Paper Submission deadline</a:t>
                      </a:r>
                    </a:p>
                  </a:txBody>
                  <a:tcPr marL="74295" marR="74295" marT="37148" marB="37148"/>
                </a:tc>
                <a:extLst>
                  <a:ext uri="{0D108BD9-81ED-4DB2-BD59-A6C34878D82A}">
                    <a16:rowId xmlns:a16="http://schemas.microsoft.com/office/drawing/2014/main" val="398564482"/>
                  </a:ext>
                </a:extLst>
              </a:tr>
              <a:tr h="261240">
                <a:tc>
                  <a:txBody>
                    <a:bodyPr/>
                    <a:lstStyle/>
                    <a:p>
                      <a:r>
                        <a:rPr lang="en-AU" sz="1400" b="0" dirty="0">
                          <a:solidFill>
                            <a:srgbClr val="002060"/>
                          </a:solidFill>
                          <a:latin typeface="Franklin Gothic Medium" panose="020B0603020102020204" pitchFamily="34" charset="0"/>
                        </a:rPr>
                        <a:t>19 May 2019</a:t>
                      </a:r>
                    </a:p>
                  </a:txBody>
                  <a:tcPr marL="74295" marR="74295" marT="37148" marB="37148"/>
                </a:tc>
                <a:tc>
                  <a:txBody>
                    <a:bodyPr/>
                    <a:lstStyle/>
                    <a:p>
                      <a:r>
                        <a:rPr lang="en-AU" sz="1400" b="0" dirty="0">
                          <a:solidFill>
                            <a:srgbClr val="002060"/>
                          </a:solidFill>
                          <a:latin typeface="Franklin Gothic Medium" panose="020B0603020102020204" pitchFamily="34" charset="0"/>
                        </a:rPr>
                        <a:t>IPAC19 in Melbourne</a:t>
                      </a:r>
                    </a:p>
                  </a:txBody>
                  <a:tcPr marL="74295" marR="74295" marT="37148" marB="37148"/>
                </a:tc>
                <a:extLst>
                  <a:ext uri="{0D108BD9-81ED-4DB2-BD59-A6C34878D82A}">
                    <a16:rowId xmlns:a16="http://schemas.microsoft.com/office/drawing/2014/main" val="2654249690"/>
                  </a:ext>
                </a:extLst>
              </a:tr>
              <a:tr h="261240">
                <a:tc>
                  <a:txBody>
                    <a:bodyPr/>
                    <a:lstStyle/>
                    <a:p>
                      <a:r>
                        <a:rPr lang="en-AU" sz="1400" b="0" dirty="0">
                          <a:solidFill>
                            <a:srgbClr val="002060"/>
                          </a:solidFill>
                          <a:latin typeface="Franklin Gothic Medium" panose="020B0603020102020204" pitchFamily="34" charset="0"/>
                        </a:rPr>
                        <a:t>22 May 2019</a:t>
                      </a:r>
                    </a:p>
                  </a:txBody>
                  <a:tcPr marL="74295" marR="74295" marT="37148" marB="37148"/>
                </a:tc>
                <a:tc>
                  <a:txBody>
                    <a:bodyPr/>
                    <a:lstStyle/>
                    <a:p>
                      <a:r>
                        <a:rPr lang="en-AU" sz="1400" b="0" dirty="0">
                          <a:solidFill>
                            <a:srgbClr val="002060"/>
                          </a:solidFill>
                          <a:latin typeface="Franklin Gothic Medium" panose="020B0603020102020204" pitchFamily="34" charset="0"/>
                        </a:rPr>
                        <a:t>OC2 Meeting, IPAC19 Melbourne</a:t>
                      </a:r>
                    </a:p>
                  </a:txBody>
                  <a:tcPr marL="74295" marR="74295" marT="37148" marB="37148"/>
                </a:tc>
                <a:extLst>
                  <a:ext uri="{0D108BD9-81ED-4DB2-BD59-A6C34878D82A}">
                    <a16:rowId xmlns:a16="http://schemas.microsoft.com/office/drawing/2014/main" val="3735499933"/>
                  </a:ext>
                </a:extLst>
              </a:tr>
              <a:tr h="261240">
                <a:tc>
                  <a:txBody>
                    <a:bodyPr/>
                    <a:lstStyle/>
                    <a:p>
                      <a:r>
                        <a:rPr lang="en-AU" sz="1400" b="0" dirty="0">
                          <a:solidFill>
                            <a:srgbClr val="002060"/>
                          </a:solidFill>
                          <a:latin typeface="Franklin Gothic Medium" panose="020B0603020102020204" pitchFamily="34" charset="0"/>
                        </a:rPr>
                        <a:t>24 May 2019</a:t>
                      </a:r>
                    </a:p>
                  </a:txBody>
                  <a:tcPr marL="74295" marR="74295" marT="37148" marB="37148"/>
                </a:tc>
                <a:tc>
                  <a:txBody>
                    <a:bodyPr/>
                    <a:lstStyle/>
                    <a:p>
                      <a:r>
                        <a:rPr lang="en-AU" sz="1400" b="0" dirty="0">
                          <a:solidFill>
                            <a:srgbClr val="002060"/>
                          </a:solidFill>
                          <a:latin typeface="Franklin Gothic Medium" panose="020B0603020102020204" pitchFamily="34" charset="0"/>
                        </a:rPr>
                        <a:t>Pre-Press Publications of JACoW Proceedings</a:t>
                      </a:r>
                    </a:p>
                  </a:txBody>
                  <a:tcPr marL="74295" marR="74295" marT="37148" marB="37148"/>
                </a:tc>
                <a:extLst>
                  <a:ext uri="{0D108BD9-81ED-4DB2-BD59-A6C34878D82A}">
                    <a16:rowId xmlns:a16="http://schemas.microsoft.com/office/drawing/2014/main" val="1597916143"/>
                  </a:ext>
                </a:extLst>
              </a:tr>
              <a:tr h="261240">
                <a:tc>
                  <a:txBody>
                    <a:bodyPr/>
                    <a:lstStyle/>
                    <a:p>
                      <a:r>
                        <a:rPr lang="en-AU" sz="1400" b="0" dirty="0" smtClean="0">
                          <a:solidFill>
                            <a:srgbClr val="002060"/>
                          </a:solidFill>
                          <a:latin typeface="Franklin Gothic Medium" panose="020B0603020102020204" pitchFamily="34" charset="0"/>
                        </a:rPr>
                        <a:t>~24 May 2019</a:t>
                      </a:r>
                      <a:endParaRPr lang="en-AU" sz="1400" b="0" dirty="0">
                        <a:solidFill>
                          <a:srgbClr val="002060"/>
                        </a:solidFill>
                        <a:latin typeface="Franklin Gothic Medium" panose="020B0603020102020204" pitchFamily="34" charset="0"/>
                      </a:endParaRPr>
                    </a:p>
                  </a:txBody>
                  <a:tcPr marL="74295" marR="74295" marT="37148" marB="37148"/>
                </a:tc>
                <a:tc>
                  <a:txBody>
                    <a:bodyPr/>
                    <a:lstStyle/>
                    <a:p>
                      <a:r>
                        <a:rPr lang="en-AU" sz="1400" b="0" dirty="0" smtClean="0">
                          <a:solidFill>
                            <a:srgbClr val="002060"/>
                          </a:solidFill>
                          <a:latin typeface="Franklin Gothic Medium" panose="020B0603020102020204" pitchFamily="34" charset="0"/>
                        </a:rPr>
                        <a:t>Potential PRAB authors contacted </a:t>
                      </a:r>
                      <a:endParaRPr lang="en-AU" sz="1400" b="0" dirty="0">
                        <a:solidFill>
                          <a:srgbClr val="002060"/>
                        </a:solidFill>
                        <a:latin typeface="Franklin Gothic Medium" panose="020B0603020102020204" pitchFamily="34" charset="0"/>
                      </a:endParaRPr>
                    </a:p>
                  </a:txBody>
                  <a:tcPr marL="74295" marR="74295" marT="37148" marB="37148"/>
                </a:tc>
                <a:extLst>
                  <a:ext uri="{0D108BD9-81ED-4DB2-BD59-A6C34878D82A}">
                    <a16:rowId xmlns:a16="http://schemas.microsoft.com/office/drawing/2014/main" val="1697384092"/>
                  </a:ext>
                </a:extLst>
              </a:tr>
              <a:tr h="31163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400" b="0" dirty="0">
                          <a:solidFill>
                            <a:srgbClr val="002060"/>
                          </a:solidFill>
                          <a:latin typeface="Franklin Gothic Medium" panose="020B0603020102020204" pitchFamily="34" charset="0"/>
                        </a:rPr>
                        <a:t>  </a:t>
                      </a:r>
                      <a:r>
                        <a:rPr lang="en-AU" sz="1400" b="0" dirty="0" smtClean="0">
                          <a:solidFill>
                            <a:srgbClr val="002060"/>
                          </a:solidFill>
                          <a:latin typeface="Franklin Gothic Medium" panose="020B0603020102020204" pitchFamily="34" charset="0"/>
                        </a:rPr>
                        <a:t>1 June 2019</a:t>
                      </a:r>
                    </a:p>
                  </a:txBody>
                  <a:tcPr marL="74295" marR="74295" marT="37148" marB="37148"/>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400" b="0" dirty="0" smtClean="0">
                          <a:solidFill>
                            <a:srgbClr val="002060"/>
                          </a:solidFill>
                          <a:latin typeface="Franklin Gothic Medium" panose="020B0603020102020204" pitchFamily="34" charset="0"/>
                        </a:rPr>
                        <a:t>Final Publication of </a:t>
                      </a:r>
                      <a:r>
                        <a:rPr lang="en-AU" sz="1400" b="0" dirty="0" err="1" smtClean="0">
                          <a:solidFill>
                            <a:srgbClr val="002060"/>
                          </a:solidFill>
                          <a:latin typeface="Franklin Gothic Medium" panose="020B0603020102020204" pitchFamily="34" charset="0"/>
                        </a:rPr>
                        <a:t>JACoW</a:t>
                      </a:r>
                      <a:r>
                        <a:rPr lang="en-AU" sz="1400" b="0" dirty="0" smtClean="0">
                          <a:solidFill>
                            <a:srgbClr val="002060"/>
                          </a:solidFill>
                          <a:latin typeface="Franklin Gothic Medium" panose="020B0603020102020204" pitchFamily="34" charset="0"/>
                        </a:rPr>
                        <a:t> Proceedings</a:t>
                      </a:r>
                    </a:p>
                  </a:txBody>
                  <a:tcPr marL="74295" marR="74295" marT="37148" marB="37148"/>
                </a:tc>
                <a:extLst>
                  <a:ext uri="{0D108BD9-81ED-4DB2-BD59-A6C34878D82A}">
                    <a16:rowId xmlns:a16="http://schemas.microsoft.com/office/drawing/2014/main" val="2757546145"/>
                  </a:ext>
                </a:extLst>
              </a:tr>
            </a:tbl>
          </a:graphicData>
        </a:graphic>
      </p:graphicFrame>
    </p:spTree>
    <p:extLst>
      <p:ext uri="{BB962C8B-B14F-4D97-AF65-F5344CB8AC3E}">
        <p14:creationId xmlns:p14="http://schemas.microsoft.com/office/powerpoint/2010/main" val="2915217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438" y="92821"/>
            <a:ext cx="7128792" cy="543594"/>
          </a:xfrm>
        </p:spPr>
        <p:txBody>
          <a:bodyPr>
            <a:normAutofit fontScale="90000"/>
          </a:bodyPr>
          <a:lstStyle/>
          <a:p>
            <a:pPr algn="ctr"/>
            <a:r>
              <a:rPr lang="en-US" sz="3600" dirty="0">
                <a:solidFill>
                  <a:srgbClr val="002060"/>
                </a:solidFill>
                <a:latin typeface="Franklin Gothic Medium" panose="020B0603020102020204" pitchFamily="34" charset="0"/>
              </a:rPr>
              <a:t>IPAC’19 Update Highlights</a:t>
            </a:r>
            <a:endParaRPr lang="en-CA" b="1" dirty="0">
              <a:solidFill>
                <a:srgbClr val="002060"/>
              </a:solidFill>
            </a:endParaRPr>
          </a:p>
        </p:txBody>
      </p:sp>
      <p:sp>
        <p:nvSpPr>
          <p:cNvPr id="3" name="Content Placeholder 2"/>
          <p:cNvSpPr>
            <a:spLocks noGrp="1"/>
          </p:cNvSpPr>
          <p:nvPr>
            <p:ph idx="1"/>
          </p:nvPr>
        </p:nvSpPr>
        <p:spPr>
          <a:xfrm>
            <a:off x="681038" y="980728"/>
            <a:ext cx="8880474" cy="4176464"/>
          </a:xfrm>
        </p:spPr>
        <p:txBody>
          <a:bodyPr>
            <a:normAutofit/>
          </a:bodyPr>
          <a:lstStyle/>
          <a:p>
            <a:r>
              <a:rPr lang="en-US" sz="1600" dirty="0">
                <a:solidFill>
                  <a:srgbClr val="002060"/>
                </a:solidFill>
                <a:latin typeface="Franklin Gothic Medium" panose="020B0603020102020204" pitchFamily="34" charset="0"/>
              </a:rPr>
              <a:t>LOC have meet monthly since Nov 2017.</a:t>
            </a:r>
          </a:p>
          <a:p>
            <a:r>
              <a:rPr lang="en-US" sz="1600" dirty="0">
                <a:solidFill>
                  <a:srgbClr val="002060"/>
                </a:solidFill>
                <a:latin typeface="Franklin Gothic Medium" panose="020B0603020102020204" pitchFamily="34" charset="0"/>
              </a:rPr>
              <a:t>Key positions in place for Editor, SPMS coordinator, Scientific Publications Board for light review process.</a:t>
            </a:r>
          </a:p>
          <a:p>
            <a:r>
              <a:rPr lang="en-US" sz="1600" dirty="0">
                <a:solidFill>
                  <a:srgbClr val="002060"/>
                </a:solidFill>
                <a:latin typeface="Franklin Gothic Medium" panose="020B0603020102020204" pitchFamily="34" charset="0"/>
              </a:rPr>
              <a:t>12 people from the IPAC’19 team attended IPAC’18 in Vancouver to shadow their equivalent role.</a:t>
            </a:r>
          </a:p>
          <a:p>
            <a:r>
              <a:rPr lang="en-US" sz="1600" dirty="0">
                <a:solidFill>
                  <a:srgbClr val="002060"/>
                </a:solidFill>
                <a:latin typeface="Franklin Gothic Medium" panose="020B0603020102020204" pitchFamily="34" charset="0"/>
              </a:rPr>
              <a:t>Larger dedicated exhibition space is being used to maximise the number of posters, networking opportunities and industrial exhibition booth.</a:t>
            </a:r>
          </a:p>
          <a:p>
            <a:r>
              <a:rPr lang="en-US" sz="1600" dirty="0">
                <a:solidFill>
                  <a:srgbClr val="002060"/>
                </a:solidFill>
                <a:latin typeface="Franklin Gothic Medium" panose="020B0603020102020204" pitchFamily="34" charset="0"/>
              </a:rPr>
              <a:t>Website up and running at </a:t>
            </a:r>
            <a:r>
              <a:rPr lang="en-US" sz="1600" dirty="0">
                <a:solidFill>
                  <a:srgbClr val="002060"/>
                </a:solidFill>
                <a:latin typeface="Franklin Gothic Medium" panose="020B0603020102020204" pitchFamily="34" charset="0"/>
                <a:hlinkClick r:id="rId2"/>
              </a:rPr>
              <a:t>http://ipac19.org</a:t>
            </a:r>
            <a:endParaRPr lang="en-US" sz="1600" dirty="0">
              <a:solidFill>
                <a:srgbClr val="002060"/>
              </a:solidFill>
              <a:latin typeface="Franklin Gothic Medium" panose="020B0603020102020204" pitchFamily="34" charset="0"/>
            </a:endParaRPr>
          </a:p>
          <a:p>
            <a:r>
              <a:rPr lang="en-US" sz="1600" dirty="0">
                <a:solidFill>
                  <a:srgbClr val="002060"/>
                </a:solidFill>
                <a:latin typeface="Franklin Gothic Medium" panose="020B0603020102020204" pitchFamily="34" charset="0"/>
              </a:rPr>
              <a:t>Speakers confirmed for Opening, Closing, Entertainment Talk, plenaries and SPC invited talks.</a:t>
            </a:r>
          </a:p>
          <a:p>
            <a:r>
              <a:rPr lang="en-US" sz="1600" dirty="0">
                <a:solidFill>
                  <a:srgbClr val="002060"/>
                </a:solidFill>
                <a:latin typeface="Franklin Gothic Medium" panose="020B0603020102020204" pitchFamily="34" charset="0"/>
              </a:rPr>
              <a:t>Abstract submission currently open, 190 abstract submitted as of 25 Nov – waiting for the usual exponential rise before the 5 Dec deadline!</a:t>
            </a:r>
          </a:p>
          <a:p>
            <a:r>
              <a:rPr lang="en-US" sz="1600" dirty="0">
                <a:solidFill>
                  <a:srgbClr val="002060"/>
                </a:solidFill>
                <a:latin typeface="Franklin Gothic Medium" panose="020B0603020102020204" pitchFamily="34" charset="0"/>
              </a:rPr>
              <a:t>Welcome Reception and Conference Banquet organized, both events to be located at the conference venue. Chairmans Reception organised at Metropolis Events, Southbank.</a:t>
            </a:r>
          </a:p>
          <a:p>
            <a:r>
              <a:rPr lang="en-US" sz="1600" dirty="0">
                <a:solidFill>
                  <a:srgbClr val="002060"/>
                </a:solidFill>
                <a:latin typeface="Franklin Gothic Medium" panose="020B0603020102020204" pitchFamily="34" charset="0"/>
              </a:rPr>
              <a:t>Slightly behind on the ACFA IPAC prize process however aim to be back on track after Jan 2019 SPC3 in Thailand.</a:t>
            </a:r>
            <a:endParaRPr lang="en-CA" sz="1600" dirty="0">
              <a:solidFill>
                <a:srgbClr val="002060"/>
              </a:solidFill>
              <a:latin typeface="Franklin Gothic Medium" panose="020B0603020102020204" pitchFamily="34" charset="0"/>
            </a:endParaRPr>
          </a:p>
        </p:txBody>
      </p:sp>
      <p:sp>
        <p:nvSpPr>
          <p:cNvPr id="6" name="Slide Number Placeholder 5"/>
          <p:cNvSpPr>
            <a:spLocks noGrp="1"/>
          </p:cNvSpPr>
          <p:nvPr>
            <p:ph type="sldNum" sz="quarter" idx="12"/>
          </p:nvPr>
        </p:nvSpPr>
        <p:spPr/>
        <p:txBody>
          <a:bodyPr/>
          <a:lstStyle/>
          <a:p>
            <a:fld id="{F7DF57F7-5E7A-4F25-A562-B6A7987DCEFD}" type="slidenum">
              <a:rPr lang="en-CA" smtClean="0"/>
              <a:t>5</a:t>
            </a:fld>
            <a:endParaRPr lang="en-CA"/>
          </a:p>
        </p:txBody>
      </p:sp>
    </p:spTree>
    <p:extLst>
      <p:ext uri="{BB962C8B-B14F-4D97-AF65-F5344CB8AC3E}">
        <p14:creationId xmlns:p14="http://schemas.microsoft.com/office/powerpoint/2010/main" val="361033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20080" y="85598"/>
            <a:ext cx="6321152" cy="751114"/>
          </a:xfrm>
          <a:prstGeom prst="rect">
            <a:avLst/>
          </a:prstGeom>
        </p:spPr>
        <p:txBody>
          <a:bodyPr/>
          <a:lstStyle>
            <a:lvl1pPr algn="ctr" defTabSz="457200" rtl="0" eaLnBrk="0" fontAlgn="base" hangingPunct="0">
              <a:spcBef>
                <a:spcPct val="0"/>
              </a:spcBef>
              <a:spcAft>
                <a:spcPct val="0"/>
              </a:spcAft>
              <a:defRPr sz="38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005A9B"/>
                </a:solidFill>
                <a:latin typeface="Arial" charset="0"/>
                <a:ea typeface="ＭＳ Ｐゴシック" charset="-128"/>
              </a:defRPr>
            </a:lvl2pPr>
            <a:lvl3pPr algn="ctr" defTabSz="457200" rtl="0" eaLnBrk="0" fontAlgn="base" hangingPunct="0">
              <a:spcBef>
                <a:spcPct val="0"/>
              </a:spcBef>
              <a:spcAft>
                <a:spcPct val="0"/>
              </a:spcAft>
              <a:defRPr sz="3800" b="1">
                <a:solidFill>
                  <a:srgbClr val="005A9B"/>
                </a:solidFill>
                <a:latin typeface="Arial" charset="0"/>
                <a:ea typeface="ＭＳ Ｐゴシック" charset="-128"/>
              </a:defRPr>
            </a:lvl3pPr>
            <a:lvl4pPr algn="ctr" defTabSz="457200" rtl="0" eaLnBrk="0" fontAlgn="base" hangingPunct="0">
              <a:spcBef>
                <a:spcPct val="0"/>
              </a:spcBef>
              <a:spcAft>
                <a:spcPct val="0"/>
              </a:spcAft>
              <a:defRPr sz="3800" b="1">
                <a:solidFill>
                  <a:srgbClr val="005A9B"/>
                </a:solidFill>
                <a:latin typeface="Arial" charset="0"/>
                <a:ea typeface="ＭＳ Ｐゴシック" charset="-128"/>
              </a:defRPr>
            </a:lvl4pPr>
            <a:lvl5pPr algn="ctr" defTabSz="457200" rtl="0" eaLnBrk="0" fontAlgn="base" hangingPunct="0">
              <a:spcBef>
                <a:spcPct val="0"/>
              </a:spcBef>
              <a:spcAft>
                <a:spcPct val="0"/>
              </a:spcAft>
              <a:defRPr sz="3800" b="1">
                <a:solidFill>
                  <a:srgbClr val="005A9B"/>
                </a:solidFill>
                <a:latin typeface="Arial" charset="0"/>
                <a:ea typeface="ＭＳ Ｐゴシック" charset="-128"/>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a:lstStyle>
          <a:p>
            <a:r>
              <a:rPr lang="en-US" sz="3200" dirty="0">
                <a:solidFill>
                  <a:schemeClr val="bg1"/>
                </a:solidFill>
              </a:rPr>
              <a:t>Website</a:t>
            </a:r>
            <a:endParaRPr lang="en-AU" sz="3200" dirty="0">
              <a:solidFill>
                <a:schemeClr val="bg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49683" cy="836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0"/>
          <p:cNvSpPr>
            <a:spLocks noGrp="1"/>
          </p:cNvSpPr>
          <p:nvPr>
            <p:ph type="title"/>
          </p:nvPr>
        </p:nvSpPr>
        <p:spPr>
          <a:xfrm>
            <a:off x="2144688" y="141005"/>
            <a:ext cx="6321152" cy="687610"/>
          </a:xfrm>
        </p:spPr>
        <p:txBody>
          <a:bodyPr>
            <a:normAutofit/>
          </a:bodyPr>
          <a:lstStyle/>
          <a:p>
            <a:pPr algn="ctr"/>
            <a:r>
              <a:rPr lang="en-US" sz="3200" b="1" dirty="0">
                <a:solidFill>
                  <a:srgbClr val="002060"/>
                </a:solidFill>
                <a:latin typeface="Franklin Gothic Medium" panose="020B0603020102020204" pitchFamily="34" charset="0"/>
              </a:rPr>
              <a:t>Website</a:t>
            </a:r>
            <a:r>
              <a:rPr lang="en-US" sz="3200" dirty="0">
                <a:solidFill>
                  <a:srgbClr val="002060"/>
                </a:solidFill>
                <a:latin typeface="Franklin Gothic Medium" panose="020B0603020102020204" pitchFamily="34" charset="0"/>
              </a:rPr>
              <a:t> </a:t>
            </a:r>
            <a:r>
              <a:rPr lang="en-US" sz="3200" dirty="0">
                <a:solidFill>
                  <a:srgbClr val="002060"/>
                </a:solidFill>
                <a:latin typeface="Franklin Gothic Medium" panose="020B0603020102020204" pitchFamily="34" charset="0"/>
                <a:hlinkClick r:id="rId3"/>
              </a:rPr>
              <a:t>http://ipac19.org</a:t>
            </a:r>
            <a:endParaRPr lang="en-CA" sz="3200" dirty="0">
              <a:solidFill>
                <a:srgbClr val="002060"/>
              </a:solidFill>
              <a:latin typeface="Franklin Gothic Medium" panose="020B0603020102020204" pitchFamily="34" charset="0"/>
            </a:endParaRPr>
          </a:p>
        </p:txBody>
      </p:sp>
      <p:sp>
        <p:nvSpPr>
          <p:cNvPr id="8" name="Slide Number Placeholder 7"/>
          <p:cNvSpPr>
            <a:spLocks noGrp="1"/>
          </p:cNvSpPr>
          <p:nvPr>
            <p:ph type="sldNum" sz="quarter" idx="12"/>
          </p:nvPr>
        </p:nvSpPr>
        <p:spPr/>
        <p:txBody>
          <a:bodyPr/>
          <a:lstStyle/>
          <a:p>
            <a:fld id="{F7DF57F7-5E7A-4F25-A562-B6A7987DCEFD}" type="slidenum">
              <a:rPr lang="en-CA" smtClean="0"/>
              <a:t>6</a:t>
            </a:fld>
            <a:endParaRPr lang="en-CA"/>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488" y="1174756"/>
            <a:ext cx="9254486" cy="5173498"/>
          </a:xfrm>
          <a:prstGeom prst="rect">
            <a:avLst/>
          </a:prstGeom>
        </p:spPr>
      </p:pic>
    </p:spTree>
    <p:extLst>
      <p:ext uri="{BB962C8B-B14F-4D97-AF65-F5344CB8AC3E}">
        <p14:creationId xmlns:p14="http://schemas.microsoft.com/office/powerpoint/2010/main" val="71471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20080" y="85598"/>
            <a:ext cx="6321152" cy="751114"/>
          </a:xfrm>
          <a:prstGeom prst="rect">
            <a:avLst/>
          </a:prstGeom>
        </p:spPr>
        <p:txBody>
          <a:bodyPr/>
          <a:lstStyle>
            <a:lvl1pPr algn="ctr" defTabSz="457200" rtl="0" eaLnBrk="0" fontAlgn="base" hangingPunct="0">
              <a:spcBef>
                <a:spcPct val="0"/>
              </a:spcBef>
              <a:spcAft>
                <a:spcPct val="0"/>
              </a:spcAft>
              <a:defRPr sz="38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005A9B"/>
                </a:solidFill>
                <a:latin typeface="Arial" charset="0"/>
                <a:ea typeface="ＭＳ Ｐゴシック" charset="-128"/>
              </a:defRPr>
            </a:lvl2pPr>
            <a:lvl3pPr algn="ctr" defTabSz="457200" rtl="0" eaLnBrk="0" fontAlgn="base" hangingPunct="0">
              <a:spcBef>
                <a:spcPct val="0"/>
              </a:spcBef>
              <a:spcAft>
                <a:spcPct val="0"/>
              </a:spcAft>
              <a:defRPr sz="3800" b="1">
                <a:solidFill>
                  <a:srgbClr val="005A9B"/>
                </a:solidFill>
                <a:latin typeface="Arial" charset="0"/>
                <a:ea typeface="ＭＳ Ｐゴシック" charset="-128"/>
              </a:defRPr>
            </a:lvl3pPr>
            <a:lvl4pPr algn="ctr" defTabSz="457200" rtl="0" eaLnBrk="0" fontAlgn="base" hangingPunct="0">
              <a:spcBef>
                <a:spcPct val="0"/>
              </a:spcBef>
              <a:spcAft>
                <a:spcPct val="0"/>
              </a:spcAft>
              <a:defRPr sz="3800" b="1">
                <a:solidFill>
                  <a:srgbClr val="005A9B"/>
                </a:solidFill>
                <a:latin typeface="Arial" charset="0"/>
                <a:ea typeface="ＭＳ Ｐゴシック" charset="-128"/>
              </a:defRPr>
            </a:lvl4pPr>
            <a:lvl5pPr algn="ctr" defTabSz="457200" rtl="0" eaLnBrk="0" fontAlgn="base" hangingPunct="0">
              <a:spcBef>
                <a:spcPct val="0"/>
              </a:spcBef>
              <a:spcAft>
                <a:spcPct val="0"/>
              </a:spcAft>
              <a:defRPr sz="3800" b="1">
                <a:solidFill>
                  <a:srgbClr val="005A9B"/>
                </a:solidFill>
                <a:latin typeface="Arial" charset="0"/>
                <a:ea typeface="ＭＳ Ｐゴシック" charset="-128"/>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a:lstStyle>
          <a:p>
            <a:r>
              <a:rPr lang="en-US" sz="3200" dirty="0">
                <a:solidFill>
                  <a:schemeClr val="bg1"/>
                </a:solidFill>
              </a:rPr>
              <a:t>Website</a:t>
            </a:r>
            <a:endParaRPr lang="en-AU" sz="3200" dirty="0">
              <a:solidFill>
                <a:schemeClr val="bg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49683" cy="836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0"/>
          <p:cNvSpPr>
            <a:spLocks noGrp="1"/>
          </p:cNvSpPr>
          <p:nvPr>
            <p:ph type="title"/>
          </p:nvPr>
        </p:nvSpPr>
        <p:spPr>
          <a:xfrm>
            <a:off x="1549683" y="141005"/>
            <a:ext cx="6499661" cy="551691"/>
          </a:xfrm>
        </p:spPr>
        <p:txBody>
          <a:bodyPr>
            <a:normAutofit fontScale="90000"/>
          </a:bodyPr>
          <a:lstStyle/>
          <a:p>
            <a:pPr algn="ctr"/>
            <a:r>
              <a:rPr lang="en-US" sz="3200" b="1" dirty="0">
                <a:solidFill>
                  <a:srgbClr val="002060"/>
                </a:solidFill>
                <a:latin typeface="Franklin Gothic Medium" panose="020B0603020102020204" pitchFamily="34" charset="0"/>
              </a:rPr>
              <a:t/>
            </a:r>
            <a:br>
              <a:rPr lang="en-US" sz="3200" b="1" dirty="0">
                <a:solidFill>
                  <a:srgbClr val="002060"/>
                </a:solidFill>
                <a:latin typeface="Franklin Gothic Medium" panose="020B0603020102020204" pitchFamily="34" charset="0"/>
              </a:rPr>
            </a:br>
            <a:r>
              <a:rPr lang="en-US" sz="3200" b="1" dirty="0">
                <a:solidFill>
                  <a:srgbClr val="002060"/>
                </a:solidFill>
                <a:latin typeface="Franklin Gothic Medium" panose="020B0603020102020204" pitchFamily="34" charset="0"/>
              </a:rPr>
              <a:t>‘In Unity’ – Kelly Saylor</a:t>
            </a:r>
            <a:endParaRPr lang="en-CA" sz="3200" dirty="0">
              <a:solidFill>
                <a:srgbClr val="002060"/>
              </a:solidFill>
              <a:latin typeface="Franklin Gothic Medium" panose="020B0603020102020204" pitchFamily="34" charset="0"/>
            </a:endParaRPr>
          </a:p>
        </p:txBody>
      </p:sp>
      <p:sp>
        <p:nvSpPr>
          <p:cNvPr id="8" name="Slide Number Placeholder 7"/>
          <p:cNvSpPr>
            <a:spLocks noGrp="1"/>
          </p:cNvSpPr>
          <p:nvPr>
            <p:ph type="sldNum" sz="quarter" idx="12"/>
          </p:nvPr>
        </p:nvSpPr>
        <p:spPr/>
        <p:txBody>
          <a:bodyPr/>
          <a:lstStyle/>
          <a:p>
            <a:fld id="{F7DF57F7-5E7A-4F25-A562-B6A7987DCEFD}" type="slidenum">
              <a:rPr lang="en-CA" smtClean="0"/>
              <a:t>7</a:t>
            </a:fld>
            <a:endParaRPr lang="en-CA"/>
          </a:p>
        </p:txBody>
      </p:sp>
      <p:sp>
        <p:nvSpPr>
          <p:cNvPr id="4" name="Rectangle 3">
            <a:extLst>
              <a:ext uri="{FF2B5EF4-FFF2-40B4-BE49-F238E27FC236}">
                <a16:creationId xmlns:a16="http://schemas.microsoft.com/office/drawing/2014/main" id="{3CDA3C9B-7834-4773-AE94-A48E57EBEB3E}"/>
              </a:ext>
            </a:extLst>
          </p:cNvPr>
          <p:cNvSpPr/>
          <p:nvPr/>
        </p:nvSpPr>
        <p:spPr>
          <a:xfrm rot="10800000" flipV="1">
            <a:off x="1424607" y="1148271"/>
            <a:ext cx="7200800" cy="646331"/>
          </a:xfrm>
          <a:prstGeom prst="rect">
            <a:avLst/>
          </a:prstGeom>
        </p:spPr>
        <p:txBody>
          <a:bodyPr wrap="square">
            <a:spAutoFit/>
          </a:bodyPr>
          <a:lstStyle/>
          <a:p>
            <a:pPr marL="285750" indent="-285750">
              <a:buFont typeface="Arial" panose="020B0604020202020204" pitchFamily="34" charset="0"/>
              <a:buChar char="•"/>
            </a:pPr>
            <a:r>
              <a:rPr lang="en-AU" b="1" dirty="0">
                <a:solidFill>
                  <a:srgbClr val="002060"/>
                </a:solidFill>
                <a:latin typeface="&amp;quot"/>
              </a:rPr>
              <a:t>Commissioned artwork by Kelly Saylor representing the JACoW collaboration through connecting country to country.</a:t>
            </a:r>
            <a:endParaRPr lang="en-AU" dirty="0">
              <a:solidFill>
                <a:srgbClr val="00206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532" y="1841419"/>
            <a:ext cx="6229350" cy="4981575"/>
          </a:xfrm>
          <a:prstGeom prst="rect">
            <a:avLst/>
          </a:prstGeom>
        </p:spPr>
      </p:pic>
    </p:spTree>
    <p:extLst>
      <p:ext uri="{BB962C8B-B14F-4D97-AF65-F5344CB8AC3E}">
        <p14:creationId xmlns:p14="http://schemas.microsoft.com/office/powerpoint/2010/main" val="82003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9" y="188640"/>
            <a:ext cx="8376418" cy="543594"/>
          </a:xfrm>
        </p:spPr>
        <p:txBody>
          <a:bodyPr>
            <a:normAutofit/>
          </a:bodyPr>
          <a:lstStyle/>
          <a:p>
            <a:pPr algn="ctr"/>
            <a:r>
              <a:rPr lang="en-US" altLang="en-US" sz="3200" b="1" dirty="0">
                <a:solidFill>
                  <a:srgbClr val="002060"/>
                </a:solidFill>
                <a:latin typeface="Franklin Gothic Medium" panose="020B0603020102020204" pitchFamily="34" charset="0"/>
              </a:rPr>
              <a:t>Local Organising Committee (LOC)</a:t>
            </a:r>
            <a:endParaRPr lang="en-AU" sz="3200" b="1" dirty="0">
              <a:solidFill>
                <a:srgbClr val="002060"/>
              </a:solidFill>
              <a:latin typeface="Franklin Gothic Medium" panose="020B0603020102020204" pitchFamily="34" charset="0"/>
            </a:endParaRPr>
          </a:p>
        </p:txBody>
      </p:sp>
      <p:sp>
        <p:nvSpPr>
          <p:cNvPr id="5" name="Content Placeholder 4"/>
          <p:cNvSpPr>
            <a:spLocks noGrp="1"/>
          </p:cNvSpPr>
          <p:nvPr>
            <p:ph idx="1"/>
          </p:nvPr>
        </p:nvSpPr>
        <p:spPr>
          <a:xfrm>
            <a:off x="817779" y="919316"/>
            <a:ext cx="8543925" cy="925507"/>
          </a:xfrm>
        </p:spPr>
        <p:txBody>
          <a:bodyPr>
            <a:noAutofit/>
          </a:bodyPr>
          <a:lstStyle/>
          <a:p>
            <a:pPr>
              <a:lnSpc>
                <a:spcPct val="100000"/>
              </a:lnSpc>
              <a:spcBef>
                <a:spcPts val="0"/>
              </a:spcBef>
            </a:pPr>
            <a:r>
              <a:rPr lang="en-US" sz="1600" dirty="0">
                <a:solidFill>
                  <a:srgbClr val="002060"/>
                </a:solidFill>
                <a:latin typeface="Franklin Gothic Medium" panose="020B0603020102020204" pitchFamily="34" charset="0"/>
              </a:rPr>
              <a:t>LOC meeting monthly. </a:t>
            </a:r>
          </a:p>
          <a:p>
            <a:pPr>
              <a:lnSpc>
                <a:spcPct val="100000"/>
              </a:lnSpc>
              <a:spcBef>
                <a:spcPts val="0"/>
              </a:spcBef>
            </a:pPr>
            <a:r>
              <a:rPr lang="en-US" sz="1600" dirty="0">
                <a:solidFill>
                  <a:srgbClr val="002060"/>
                </a:solidFill>
                <a:latin typeface="Franklin Gothic Medium" panose="020B0603020102020204" pitchFamily="34" charset="0"/>
              </a:rPr>
              <a:t>Key responsibilities have been assigned</a:t>
            </a:r>
          </a:p>
          <a:p>
            <a:pPr>
              <a:lnSpc>
                <a:spcPct val="100000"/>
              </a:lnSpc>
              <a:spcBef>
                <a:spcPts val="0"/>
              </a:spcBef>
            </a:pPr>
            <a:r>
              <a:rPr lang="en-US" sz="1600" dirty="0">
                <a:solidFill>
                  <a:srgbClr val="002060"/>
                </a:solidFill>
                <a:latin typeface="Franklin Gothic Medium" panose="020B0603020102020204" pitchFamily="34" charset="0"/>
              </a:rPr>
              <a:t>Members coordinate with other IPACs for knowledge transfer and best practice.</a:t>
            </a:r>
            <a:endParaRPr lang="en-CA" sz="1600" dirty="0">
              <a:solidFill>
                <a:srgbClr val="002060"/>
              </a:solidFill>
              <a:latin typeface="Franklin Gothic Medium" panose="020B0603020102020204" pitchFamily="34" charset="0"/>
            </a:endParaRPr>
          </a:p>
        </p:txBody>
      </p:sp>
      <p:sp>
        <p:nvSpPr>
          <p:cNvPr id="3" name="Rectangle 2"/>
          <p:cNvSpPr/>
          <p:nvPr/>
        </p:nvSpPr>
        <p:spPr>
          <a:xfrm>
            <a:off x="5881688" y="2206645"/>
            <a:ext cx="3343275" cy="3785652"/>
          </a:xfrm>
          <a:prstGeom prst="rect">
            <a:avLst/>
          </a:prstGeom>
        </p:spPr>
        <p:txBody>
          <a:bodyPr wrap="square">
            <a:spAutoFit/>
          </a:bodyPr>
          <a:lstStyle/>
          <a:p>
            <a:r>
              <a:rPr lang="en-AU" sz="1000" b="1" dirty="0">
                <a:solidFill>
                  <a:srgbClr val="002060"/>
                </a:solidFill>
                <a:latin typeface="+mn-lt"/>
              </a:rPr>
              <a:t>Mike Lafky, Technical Tour Manager </a:t>
            </a:r>
          </a:p>
          <a:p>
            <a:r>
              <a:rPr lang="en-AU" sz="1000" dirty="0">
                <a:solidFill>
                  <a:srgbClr val="002060"/>
                </a:solidFill>
                <a:latin typeface="+mn-lt"/>
              </a:rPr>
              <a:t>Group Leader, Accelerator Operators</a:t>
            </a:r>
          </a:p>
          <a:p>
            <a:r>
              <a:rPr lang="en-AU" sz="1000" dirty="0">
                <a:solidFill>
                  <a:srgbClr val="002060"/>
                </a:solidFill>
                <a:latin typeface="+mn-lt"/>
              </a:rPr>
              <a:t>Australian Synchrotron – ANSTO</a:t>
            </a:r>
          </a:p>
          <a:p>
            <a:endParaRPr lang="en-AU" sz="1000" dirty="0">
              <a:solidFill>
                <a:srgbClr val="002060"/>
              </a:solidFill>
              <a:latin typeface="+mn-lt"/>
            </a:endParaRPr>
          </a:p>
          <a:p>
            <a:r>
              <a:rPr lang="en-AU" sz="1000" b="1" dirty="0">
                <a:solidFill>
                  <a:srgbClr val="002060"/>
                </a:solidFill>
                <a:latin typeface="+mn-lt"/>
              </a:rPr>
              <a:t>Jaye Muir, Public Affairs </a:t>
            </a:r>
          </a:p>
          <a:p>
            <a:r>
              <a:rPr lang="en-AU" sz="1000" dirty="0">
                <a:solidFill>
                  <a:srgbClr val="002060"/>
                </a:solidFill>
                <a:latin typeface="+mn-lt"/>
              </a:rPr>
              <a:t>Stakeholder Relations Advisor</a:t>
            </a:r>
          </a:p>
          <a:p>
            <a:r>
              <a:rPr lang="en-AU" sz="1000" dirty="0">
                <a:solidFill>
                  <a:srgbClr val="002060"/>
                </a:solidFill>
                <a:latin typeface="+mn-lt"/>
              </a:rPr>
              <a:t>Australian Synchrotron – ANSTO</a:t>
            </a:r>
          </a:p>
          <a:p>
            <a:endParaRPr lang="en-AU" sz="1000" dirty="0">
              <a:solidFill>
                <a:srgbClr val="002060"/>
              </a:solidFill>
              <a:latin typeface="+mn-lt"/>
            </a:endParaRPr>
          </a:p>
          <a:p>
            <a:r>
              <a:rPr lang="en-AU" sz="1000" b="1" dirty="0">
                <a:solidFill>
                  <a:srgbClr val="002060"/>
                </a:solidFill>
                <a:latin typeface="+mn-lt"/>
              </a:rPr>
              <a:t>Kerry Hayes, Industry and Sponsoring </a:t>
            </a:r>
          </a:p>
          <a:p>
            <a:r>
              <a:rPr lang="en-AU" sz="1000" dirty="0">
                <a:solidFill>
                  <a:srgbClr val="002060"/>
                </a:solidFill>
                <a:latin typeface="+mn-lt"/>
              </a:rPr>
              <a:t>Group Leader, Industry Engagement</a:t>
            </a:r>
          </a:p>
          <a:p>
            <a:r>
              <a:rPr lang="en-AU" sz="1000" dirty="0">
                <a:solidFill>
                  <a:srgbClr val="002060"/>
                </a:solidFill>
                <a:latin typeface="+mn-lt"/>
              </a:rPr>
              <a:t>Australian Synchrotron – ANSTO</a:t>
            </a:r>
          </a:p>
          <a:p>
            <a:endParaRPr lang="en-AU" sz="1000" dirty="0">
              <a:solidFill>
                <a:srgbClr val="002060"/>
              </a:solidFill>
              <a:latin typeface="+mn-lt"/>
            </a:endParaRPr>
          </a:p>
          <a:p>
            <a:r>
              <a:rPr lang="en-AU" sz="1000" b="1" dirty="0">
                <a:solidFill>
                  <a:srgbClr val="002060"/>
                </a:solidFill>
                <a:latin typeface="+mn-lt"/>
              </a:rPr>
              <a:t>Dieter Pelz, Industry and Sponsoring</a:t>
            </a:r>
          </a:p>
          <a:p>
            <a:r>
              <a:rPr lang="en-AU" sz="1000" dirty="0">
                <a:solidFill>
                  <a:srgbClr val="002060"/>
                </a:solidFill>
                <a:latin typeface="+mn-lt"/>
              </a:rPr>
              <a:t>Research and Development Manager</a:t>
            </a:r>
          </a:p>
          <a:p>
            <a:r>
              <a:rPr lang="en-AU" sz="1000" dirty="0">
                <a:solidFill>
                  <a:srgbClr val="002060"/>
                </a:solidFill>
                <a:latin typeface="+mn-lt"/>
              </a:rPr>
              <a:t>Radio Frequency Systems Pty Limited (Retired)</a:t>
            </a:r>
          </a:p>
          <a:p>
            <a:endParaRPr lang="en-AU" sz="1000" dirty="0">
              <a:solidFill>
                <a:srgbClr val="002060"/>
              </a:solidFill>
              <a:latin typeface="+mn-lt"/>
            </a:endParaRPr>
          </a:p>
          <a:p>
            <a:r>
              <a:rPr lang="en-AU" sz="1000" b="1" dirty="0">
                <a:solidFill>
                  <a:srgbClr val="002060"/>
                </a:solidFill>
                <a:latin typeface="+mn-lt"/>
              </a:rPr>
              <a:t>Dean Morris, Conference Support </a:t>
            </a:r>
          </a:p>
          <a:p>
            <a:r>
              <a:rPr lang="en-AU" sz="1000" dirty="0">
                <a:solidFill>
                  <a:srgbClr val="002060"/>
                </a:solidFill>
                <a:latin typeface="+mn-lt"/>
              </a:rPr>
              <a:t>Head of Operations</a:t>
            </a:r>
          </a:p>
          <a:p>
            <a:r>
              <a:rPr lang="en-AU" sz="1000" dirty="0">
                <a:solidFill>
                  <a:srgbClr val="002060"/>
                </a:solidFill>
                <a:latin typeface="+mn-lt"/>
              </a:rPr>
              <a:t>Australian Synchrotron – ANSTO</a:t>
            </a:r>
          </a:p>
          <a:p>
            <a:endParaRPr lang="en-AU" sz="1000" dirty="0">
              <a:solidFill>
                <a:srgbClr val="002060"/>
              </a:solidFill>
              <a:latin typeface="+mn-lt"/>
            </a:endParaRPr>
          </a:p>
          <a:p>
            <a:r>
              <a:rPr lang="en-AU" sz="1000" b="1" dirty="0">
                <a:solidFill>
                  <a:srgbClr val="002060"/>
                </a:solidFill>
                <a:latin typeface="+mn-lt"/>
              </a:rPr>
              <a:t>Roger Rassool, Conference Support </a:t>
            </a:r>
          </a:p>
          <a:p>
            <a:r>
              <a:rPr lang="en-AU" sz="1000" dirty="0">
                <a:solidFill>
                  <a:srgbClr val="002060"/>
                </a:solidFill>
                <a:latin typeface="+mn-lt"/>
              </a:rPr>
              <a:t>Associate Professor</a:t>
            </a:r>
          </a:p>
          <a:p>
            <a:r>
              <a:rPr lang="en-AU" sz="1000" dirty="0">
                <a:solidFill>
                  <a:srgbClr val="002060"/>
                </a:solidFill>
                <a:latin typeface="+mn-lt"/>
              </a:rPr>
              <a:t>School of Physics - University of Melbourne</a:t>
            </a:r>
          </a:p>
          <a:p>
            <a:endParaRPr lang="en-AU" sz="1000" dirty="0">
              <a:solidFill>
                <a:srgbClr val="0079BE"/>
              </a:solidFill>
            </a:endParaRPr>
          </a:p>
        </p:txBody>
      </p:sp>
      <p:sp>
        <p:nvSpPr>
          <p:cNvPr id="4" name="Rectangle 3"/>
          <p:cNvSpPr/>
          <p:nvPr/>
        </p:nvSpPr>
        <p:spPr>
          <a:xfrm>
            <a:off x="848544" y="2206645"/>
            <a:ext cx="4320480" cy="4401205"/>
          </a:xfrm>
          <a:prstGeom prst="rect">
            <a:avLst/>
          </a:prstGeom>
        </p:spPr>
        <p:txBody>
          <a:bodyPr wrap="square">
            <a:spAutoFit/>
          </a:bodyPr>
          <a:lstStyle/>
          <a:p>
            <a:r>
              <a:rPr lang="en-AU" sz="1000" b="1" dirty="0">
                <a:solidFill>
                  <a:srgbClr val="002060"/>
                </a:solidFill>
                <a:latin typeface="+mn-lt"/>
              </a:rPr>
              <a:t>Greg LeBlanc, Chai</a:t>
            </a:r>
            <a:r>
              <a:rPr lang="en-AU" sz="1000" dirty="0">
                <a:solidFill>
                  <a:srgbClr val="002060"/>
                </a:solidFill>
                <a:latin typeface="+mn-lt"/>
              </a:rPr>
              <a:t>r</a:t>
            </a:r>
          </a:p>
          <a:p>
            <a:r>
              <a:rPr lang="en-AU" sz="1000" dirty="0">
                <a:solidFill>
                  <a:srgbClr val="002060"/>
                </a:solidFill>
                <a:latin typeface="+mn-lt"/>
              </a:rPr>
              <a:t>Head of Accelerator Science and Operations </a:t>
            </a:r>
          </a:p>
          <a:p>
            <a:r>
              <a:rPr lang="en-AU" sz="1000" dirty="0">
                <a:solidFill>
                  <a:srgbClr val="002060"/>
                </a:solidFill>
                <a:latin typeface="+mn-lt"/>
              </a:rPr>
              <a:t>Australian Synchrotron – ANSTO</a:t>
            </a:r>
          </a:p>
          <a:p>
            <a:endParaRPr lang="en-AU" sz="1000" dirty="0">
              <a:solidFill>
                <a:srgbClr val="002060"/>
              </a:solidFill>
              <a:latin typeface="+mn-lt"/>
            </a:endParaRPr>
          </a:p>
          <a:p>
            <a:r>
              <a:rPr lang="en-AU" sz="1000" b="1" dirty="0">
                <a:solidFill>
                  <a:srgbClr val="002060"/>
                </a:solidFill>
                <a:latin typeface="+mn-lt"/>
              </a:rPr>
              <a:t>Rohan Dowd, Deputy Chair, SPMS Administrator</a:t>
            </a:r>
          </a:p>
          <a:p>
            <a:r>
              <a:rPr lang="en-AU" sz="1000" dirty="0">
                <a:solidFill>
                  <a:srgbClr val="002060"/>
                </a:solidFill>
                <a:latin typeface="+mn-lt"/>
              </a:rPr>
              <a:t>Senior Accelerator Physicist</a:t>
            </a:r>
          </a:p>
          <a:p>
            <a:r>
              <a:rPr lang="en-AU" sz="1000" dirty="0">
                <a:solidFill>
                  <a:srgbClr val="002060"/>
                </a:solidFill>
                <a:latin typeface="+mn-lt"/>
              </a:rPr>
              <a:t>Australian Synchrotron – ANSTO</a:t>
            </a:r>
          </a:p>
          <a:p>
            <a:endParaRPr lang="en-AU" sz="1000" dirty="0">
              <a:solidFill>
                <a:srgbClr val="002060"/>
              </a:solidFill>
              <a:latin typeface="+mn-lt"/>
            </a:endParaRPr>
          </a:p>
          <a:p>
            <a:r>
              <a:rPr lang="en-AU" sz="1000" b="1" dirty="0">
                <a:solidFill>
                  <a:srgbClr val="002060"/>
                </a:solidFill>
                <a:latin typeface="+mn-lt"/>
              </a:rPr>
              <a:t>Nicole White, Project Manager, PCO Support and Scientific Secretary</a:t>
            </a:r>
          </a:p>
          <a:p>
            <a:r>
              <a:rPr lang="en-AU" sz="1000" dirty="0">
                <a:solidFill>
                  <a:srgbClr val="002060"/>
                </a:solidFill>
                <a:latin typeface="+mn-lt"/>
              </a:rPr>
              <a:t>Nicole A. White Projects</a:t>
            </a:r>
          </a:p>
          <a:p>
            <a:r>
              <a:rPr lang="en-AU" sz="1000" dirty="0">
                <a:solidFill>
                  <a:srgbClr val="002060"/>
                </a:solidFill>
                <a:latin typeface="+mn-lt"/>
              </a:rPr>
              <a:t>Melbourne</a:t>
            </a:r>
          </a:p>
          <a:p>
            <a:endParaRPr lang="en-AU" sz="1000" dirty="0">
              <a:solidFill>
                <a:srgbClr val="002060"/>
              </a:solidFill>
              <a:latin typeface="+mn-lt"/>
            </a:endParaRPr>
          </a:p>
          <a:p>
            <a:r>
              <a:rPr lang="en-AU" sz="1000" b="1" dirty="0">
                <a:solidFill>
                  <a:srgbClr val="002060"/>
                </a:solidFill>
                <a:latin typeface="+mn-lt"/>
              </a:rPr>
              <a:t>David Button, Proceedings Manager</a:t>
            </a:r>
          </a:p>
          <a:p>
            <a:r>
              <a:rPr lang="en-AU" sz="1000" dirty="0">
                <a:solidFill>
                  <a:srgbClr val="002060"/>
                </a:solidFill>
                <a:latin typeface="+mn-lt"/>
              </a:rPr>
              <a:t>Senior Instrumentation Scientist</a:t>
            </a:r>
          </a:p>
          <a:p>
            <a:r>
              <a:rPr lang="en-AU" sz="1000" dirty="0">
                <a:solidFill>
                  <a:srgbClr val="002060"/>
                </a:solidFill>
                <a:latin typeface="+mn-lt"/>
              </a:rPr>
              <a:t>Centre for Accelerator Science – ANSTO</a:t>
            </a:r>
          </a:p>
          <a:p>
            <a:endParaRPr lang="en-AU" sz="1000" dirty="0">
              <a:solidFill>
                <a:srgbClr val="002060"/>
              </a:solidFill>
              <a:latin typeface="+mn-lt"/>
            </a:endParaRPr>
          </a:p>
          <a:p>
            <a:r>
              <a:rPr lang="en-AU" sz="1000" b="1" dirty="0">
                <a:solidFill>
                  <a:srgbClr val="002060"/>
                </a:solidFill>
                <a:latin typeface="+mn-lt"/>
              </a:rPr>
              <a:t>Eugene Tan, Student Coordinator</a:t>
            </a:r>
          </a:p>
          <a:p>
            <a:r>
              <a:rPr lang="en-AU" sz="1000" dirty="0">
                <a:solidFill>
                  <a:srgbClr val="002060"/>
                </a:solidFill>
                <a:latin typeface="+mn-lt"/>
              </a:rPr>
              <a:t>Senior Accelerator Physicist</a:t>
            </a:r>
          </a:p>
          <a:p>
            <a:r>
              <a:rPr lang="en-AU" sz="1000" dirty="0">
                <a:solidFill>
                  <a:srgbClr val="002060"/>
                </a:solidFill>
                <a:latin typeface="+mn-lt"/>
              </a:rPr>
              <a:t>Australian Synchrotron – ANSTO</a:t>
            </a:r>
          </a:p>
          <a:p>
            <a:endParaRPr lang="en-AU" sz="1000" b="1" dirty="0">
              <a:solidFill>
                <a:srgbClr val="002060"/>
              </a:solidFill>
              <a:latin typeface="+mn-lt"/>
            </a:endParaRPr>
          </a:p>
          <a:p>
            <a:r>
              <a:rPr lang="en-AU" sz="1000" b="1" dirty="0">
                <a:solidFill>
                  <a:srgbClr val="002060"/>
                </a:solidFill>
                <a:latin typeface="+mn-lt"/>
              </a:rPr>
              <a:t>Mitchell Hewes, IT Manager</a:t>
            </a:r>
          </a:p>
          <a:p>
            <a:r>
              <a:rPr lang="en-AU" sz="1000" dirty="0">
                <a:solidFill>
                  <a:srgbClr val="002060"/>
                </a:solidFill>
                <a:latin typeface="+mn-lt"/>
              </a:rPr>
              <a:t>Technical IT Security Officer</a:t>
            </a:r>
          </a:p>
          <a:p>
            <a:r>
              <a:rPr lang="en-AU" sz="1000" dirty="0">
                <a:solidFill>
                  <a:srgbClr val="002060"/>
                </a:solidFill>
                <a:latin typeface="+mn-lt"/>
              </a:rPr>
              <a:t>ANSTO</a:t>
            </a:r>
          </a:p>
          <a:p>
            <a:endParaRPr lang="en-AU" sz="1000" dirty="0">
              <a:solidFill>
                <a:srgbClr val="002060"/>
              </a:solidFill>
              <a:latin typeface="+mn-lt"/>
            </a:endParaRPr>
          </a:p>
          <a:p>
            <a:r>
              <a:rPr lang="en-AU" sz="1000" b="1" dirty="0">
                <a:solidFill>
                  <a:srgbClr val="002060"/>
                </a:solidFill>
                <a:latin typeface="+mn-lt"/>
              </a:rPr>
              <a:t>Nick Hauser, IT Manger </a:t>
            </a:r>
          </a:p>
          <a:p>
            <a:r>
              <a:rPr lang="en-AU" sz="1000" dirty="0">
                <a:solidFill>
                  <a:srgbClr val="002060"/>
                </a:solidFill>
                <a:latin typeface="+mn-lt"/>
              </a:rPr>
              <a:t>Leader, Computing and Electronics</a:t>
            </a:r>
          </a:p>
          <a:p>
            <a:r>
              <a:rPr lang="en-AU" sz="1000" dirty="0">
                <a:solidFill>
                  <a:srgbClr val="002060"/>
                </a:solidFill>
                <a:latin typeface="+mn-lt"/>
              </a:rPr>
              <a:t>Australian Centre for Neutron Scattering - ANSTO</a:t>
            </a:r>
          </a:p>
          <a:p>
            <a:endParaRPr lang="en-AU" sz="1000" dirty="0">
              <a:solidFill>
                <a:srgbClr val="0079BE"/>
              </a:solidFill>
            </a:endParaRPr>
          </a:p>
        </p:txBody>
      </p:sp>
      <p:sp>
        <p:nvSpPr>
          <p:cNvPr id="8" name="Slide Number Placeholder 7"/>
          <p:cNvSpPr>
            <a:spLocks noGrp="1"/>
          </p:cNvSpPr>
          <p:nvPr>
            <p:ph type="sldNum" sz="quarter" idx="12"/>
          </p:nvPr>
        </p:nvSpPr>
        <p:spPr/>
        <p:txBody>
          <a:bodyPr/>
          <a:lstStyle/>
          <a:p>
            <a:fld id="{F7DF57F7-5E7A-4F25-A562-B6A7987DCEFD}" type="slidenum">
              <a:rPr lang="en-CA" smtClean="0"/>
              <a:t>8</a:t>
            </a:fld>
            <a:endParaRPr lang="en-CA"/>
          </a:p>
        </p:txBody>
      </p:sp>
      <mc:AlternateContent xmlns:mc="http://schemas.openxmlformats.org/markup-compatibility/2006">
        <mc:Choice xmlns:pslz="http://schemas.microsoft.com/office/powerpoint/2016/slidezoom" xmlns="" Requires="pslz">
          <p:graphicFrame>
            <p:nvGraphicFramePr>
              <p:cNvPr id="10" name="Slide Zoom 9">
                <a:extLst>
                  <a:ext uri="{FF2B5EF4-FFF2-40B4-BE49-F238E27FC236}">
                    <a16:creationId xmlns:a16="http://schemas.microsoft.com/office/drawing/2014/main" id="{33CE766C-DC39-4F18-B7C3-72FFDF440FB0}"/>
                  </a:ext>
                </a:extLst>
              </p:cNvPr>
              <p:cNvGraphicFramePr>
                <a:graphicFrameLocks noChangeAspect="1"/>
              </p:cNvGraphicFramePr>
              <p:nvPr>
                <p:extLst>
                  <p:ext uri="{D42A27DB-BD31-4B8C-83A1-F6EECF244321}">
                    <p14:modId xmlns:p14="http://schemas.microsoft.com/office/powerpoint/2010/main" val="402041227"/>
                  </p:ext>
                </p:extLst>
              </p:nvPr>
            </p:nvGraphicFramePr>
            <p:xfrm>
              <a:off x="-3492841" y="-218471"/>
              <a:ext cx="2476500" cy="1714500"/>
            </p:xfrm>
            <a:graphic>
              <a:graphicData uri="http://schemas.microsoft.com/office/powerpoint/2016/slidezoom">
                <pslz:sldZm>
                  <pslz:sldZmObj sldId="284" cId="1386134936">
                    <pslz:zmPr id="{F7E26220-13B4-4331-BED5-7628A19D0CDB}" returnToParent="0" transitionDur="1000">
                      <p166:blipFill xmlns:p166="http://schemas.microsoft.com/office/powerpoint/2016/6/main">
                        <a:blip r:embed="rId2"/>
                        <a:stretch>
                          <a:fillRect/>
                        </a:stretch>
                      </p166:blipFill>
                      <p166:spPr xmlns:p166="http://schemas.microsoft.com/office/powerpoint/2016/6/main">
                        <a:xfrm>
                          <a:off x="0" y="0"/>
                          <a:ext cx="2476500" cy="1714500"/>
                        </a:xfrm>
                        <a:prstGeom prst="rect">
                          <a:avLst/>
                        </a:prstGeom>
                        <a:ln w="3175">
                          <a:solidFill>
                            <a:prstClr val="ltGray"/>
                          </a:solidFill>
                        </a:ln>
                      </p166:spPr>
                    </pslz:zmPr>
                  </pslz:sldZmObj>
                </pslz:sldZm>
              </a:graphicData>
            </a:graphic>
          </p:graphicFrame>
        </mc:Choice>
        <mc:Fallback>
          <p:pic>
            <p:nvPicPr>
              <p:cNvPr id="10" name="Slide Zoom 9">
                <a:hlinkClick r:id="" action="ppaction://noaction"/>
                <a:extLst>
                  <a:ext uri="{FF2B5EF4-FFF2-40B4-BE49-F238E27FC236}">
                    <a16:creationId xmlns:a16="http://schemas.microsoft.com/office/drawing/2014/main" id="{33CE766C-DC39-4F18-B7C3-72FFDF440FB0}"/>
                  </a:ext>
                </a:extLst>
              </p:cNvPr>
              <p:cNvPicPr>
                <a:picLocks noGrp="1" noRot="1" noChangeAspect="1" noMove="1" noResize="1" noEditPoints="1" noAdjustHandles="1" noChangeArrowheads="1" noChangeShapeType="1"/>
              </p:cNvPicPr>
              <p:nvPr/>
            </p:nvPicPr>
            <p:blipFill>
              <a:blip r:embed="rId3"/>
              <a:stretch>
                <a:fillRect/>
              </a:stretch>
            </p:blipFill>
            <p:spPr>
              <a:xfrm>
                <a:off x="-3492841" y="-218471"/>
                <a:ext cx="24765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4236509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right)">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20080" y="85598"/>
            <a:ext cx="6321152" cy="751114"/>
          </a:xfrm>
          <a:prstGeom prst="rect">
            <a:avLst/>
          </a:prstGeom>
        </p:spPr>
        <p:txBody>
          <a:bodyPr/>
          <a:lstStyle>
            <a:lvl1pPr algn="ctr" defTabSz="457200" rtl="0" eaLnBrk="0" fontAlgn="base" hangingPunct="0">
              <a:spcBef>
                <a:spcPct val="0"/>
              </a:spcBef>
              <a:spcAft>
                <a:spcPct val="0"/>
              </a:spcAft>
              <a:defRPr sz="3800" b="1" kern="1200" spc="-150">
                <a:solidFill>
                  <a:srgbClr val="005A9B"/>
                </a:solidFill>
                <a:latin typeface="Arial"/>
                <a:ea typeface="ＭＳ Ｐゴシック" charset="-128"/>
                <a:cs typeface="Arial"/>
              </a:defRPr>
            </a:lvl1pPr>
            <a:lvl2pPr algn="ctr" defTabSz="457200" rtl="0" eaLnBrk="0" fontAlgn="base" hangingPunct="0">
              <a:spcBef>
                <a:spcPct val="0"/>
              </a:spcBef>
              <a:spcAft>
                <a:spcPct val="0"/>
              </a:spcAft>
              <a:defRPr sz="3800" b="1">
                <a:solidFill>
                  <a:srgbClr val="005A9B"/>
                </a:solidFill>
                <a:latin typeface="Arial" charset="0"/>
                <a:ea typeface="ＭＳ Ｐゴシック" charset="-128"/>
              </a:defRPr>
            </a:lvl2pPr>
            <a:lvl3pPr algn="ctr" defTabSz="457200" rtl="0" eaLnBrk="0" fontAlgn="base" hangingPunct="0">
              <a:spcBef>
                <a:spcPct val="0"/>
              </a:spcBef>
              <a:spcAft>
                <a:spcPct val="0"/>
              </a:spcAft>
              <a:defRPr sz="3800" b="1">
                <a:solidFill>
                  <a:srgbClr val="005A9B"/>
                </a:solidFill>
                <a:latin typeface="Arial" charset="0"/>
                <a:ea typeface="ＭＳ Ｐゴシック" charset="-128"/>
              </a:defRPr>
            </a:lvl3pPr>
            <a:lvl4pPr algn="ctr" defTabSz="457200" rtl="0" eaLnBrk="0" fontAlgn="base" hangingPunct="0">
              <a:spcBef>
                <a:spcPct val="0"/>
              </a:spcBef>
              <a:spcAft>
                <a:spcPct val="0"/>
              </a:spcAft>
              <a:defRPr sz="3800" b="1">
                <a:solidFill>
                  <a:srgbClr val="005A9B"/>
                </a:solidFill>
                <a:latin typeface="Arial" charset="0"/>
                <a:ea typeface="ＭＳ Ｐゴシック" charset="-128"/>
              </a:defRPr>
            </a:lvl4pPr>
            <a:lvl5pPr algn="ctr" defTabSz="457200" rtl="0" eaLnBrk="0" fontAlgn="base" hangingPunct="0">
              <a:spcBef>
                <a:spcPct val="0"/>
              </a:spcBef>
              <a:spcAft>
                <a:spcPct val="0"/>
              </a:spcAft>
              <a:defRPr sz="3800" b="1">
                <a:solidFill>
                  <a:srgbClr val="005A9B"/>
                </a:solidFill>
                <a:latin typeface="Arial" charset="0"/>
                <a:ea typeface="ＭＳ Ｐゴシック" charset="-128"/>
              </a:defRPr>
            </a:lvl5pPr>
            <a:lvl6pPr marL="457200" algn="ctr" defTabSz="457200" rtl="0" fontAlgn="base">
              <a:spcBef>
                <a:spcPct val="0"/>
              </a:spcBef>
              <a:spcAft>
                <a:spcPct val="0"/>
              </a:spcAft>
              <a:defRPr sz="3800">
                <a:solidFill>
                  <a:schemeClr val="tx1"/>
                </a:solidFill>
                <a:latin typeface="Arial" charset="0"/>
                <a:ea typeface="ＭＳ Ｐゴシック" charset="-128"/>
              </a:defRPr>
            </a:lvl6pPr>
            <a:lvl7pPr marL="914400" algn="ctr" defTabSz="457200" rtl="0" fontAlgn="base">
              <a:spcBef>
                <a:spcPct val="0"/>
              </a:spcBef>
              <a:spcAft>
                <a:spcPct val="0"/>
              </a:spcAft>
              <a:defRPr sz="3800">
                <a:solidFill>
                  <a:schemeClr val="tx1"/>
                </a:solidFill>
                <a:latin typeface="Arial" charset="0"/>
                <a:ea typeface="ＭＳ Ｐゴシック" charset="-128"/>
              </a:defRPr>
            </a:lvl7pPr>
            <a:lvl8pPr marL="1371600" algn="ctr" defTabSz="457200" rtl="0" fontAlgn="base">
              <a:spcBef>
                <a:spcPct val="0"/>
              </a:spcBef>
              <a:spcAft>
                <a:spcPct val="0"/>
              </a:spcAft>
              <a:defRPr sz="3800">
                <a:solidFill>
                  <a:schemeClr val="tx1"/>
                </a:solidFill>
                <a:latin typeface="Arial" charset="0"/>
                <a:ea typeface="ＭＳ Ｐゴシック" charset="-128"/>
              </a:defRPr>
            </a:lvl8pPr>
            <a:lvl9pPr marL="1828800" algn="ctr" defTabSz="457200" rtl="0" fontAlgn="base">
              <a:spcBef>
                <a:spcPct val="0"/>
              </a:spcBef>
              <a:spcAft>
                <a:spcPct val="0"/>
              </a:spcAft>
              <a:defRPr sz="3800">
                <a:solidFill>
                  <a:schemeClr val="tx1"/>
                </a:solidFill>
                <a:latin typeface="Arial" charset="0"/>
                <a:ea typeface="ＭＳ Ｐゴシック" charset="-128"/>
              </a:defRPr>
            </a:lvl9pPr>
          </a:lstStyle>
          <a:p>
            <a:r>
              <a:rPr lang="en-US" sz="3200" dirty="0">
                <a:solidFill>
                  <a:schemeClr val="bg1"/>
                </a:solidFill>
              </a:rPr>
              <a:t>Website</a:t>
            </a:r>
            <a:endParaRPr lang="en-AU" sz="3200" dirty="0">
              <a:solidFill>
                <a:schemeClr val="bg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49683" cy="836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0"/>
          <p:cNvSpPr>
            <a:spLocks noGrp="1"/>
          </p:cNvSpPr>
          <p:nvPr>
            <p:ph type="title"/>
          </p:nvPr>
        </p:nvSpPr>
        <p:spPr>
          <a:xfrm>
            <a:off x="1549683" y="141005"/>
            <a:ext cx="6499661" cy="551691"/>
          </a:xfrm>
        </p:spPr>
        <p:txBody>
          <a:bodyPr>
            <a:normAutofit fontScale="90000"/>
          </a:bodyPr>
          <a:lstStyle/>
          <a:p>
            <a:pPr algn="ctr"/>
            <a:r>
              <a:rPr lang="en-US" sz="3200" b="1" dirty="0">
                <a:solidFill>
                  <a:srgbClr val="002060"/>
                </a:solidFill>
                <a:latin typeface="Franklin Gothic Medium" panose="020B0603020102020204" pitchFamily="34" charset="0"/>
              </a:rPr>
              <a:t/>
            </a:r>
            <a:br>
              <a:rPr lang="en-US" sz="3200" b="1" dirty="0">
                <a:solidFill>
                  <a:srgbClr val="002060"/>
                </a:solidFill>
                <a:latin typeface="Franklin Gothic Medium" panose="020B0603020102020204" pitchFamily="34" charset="0"/>
              </a:rPr>
            </a:br>
            <a:r>
              <a:rPr lang="en-US" sz="3200" b="1" dirty="0">
                <a:solidFill>
                  <a:srgbClr val="002060"/>
                </a:solidFill>
                <a:latin typeface="Franklin Gothic Medium" panose="020B0603020102020204" pitchFamily="34" charset="0"/>
              </a:rPr>
              <a:t>Program</a:t>
            </a:r>
            <a:endParaRPr lang="en-CA" sz="3200" dirty="0">
              <a:solidFill>
                <a:srgbClr val="002060"/>
              </a:solidFill>
              <a:latin typeface="Franklin Gothic Medium" panose="020B0603020102020204" pitchFamily="34" charset="0"/>
            </a:endParaRPr>
          </a:p>
        </p:txBody>
      </p:sp>
      <p:sp>
        <p:nvSpPr>
          <p:cNvPr id="8" name="Slide Number Placeholder 7"/>
          <p:cNvSpPr>
            <a:spLocks noGrp="1"/>
          </p:cNvSpPr>
          <p:nvPr>
            <p:ph type="sldNum" sz="quarter" idx="12"/>
          </p:nvPr>
        </p:nvSpPr>
        <p:spPr/>
        <p:txBody>
          <a:bodyPr/>
          <a:lstStyle/>
          <a:p>
            <a:fld id="{F7DF57F7-5E7A-4F25-A562-B6A7987DCEFD}" type="slidenum">
              <a:rPr lang="en-CA" smtClean="0"/>
              <a:t>9</a:t>
            </a:fld>
            <a:endParaRPr lang="en-CA"/>
          </a:p>
        </p:txBody>
      </p:sp>
      <p:pic>
        <p:nvPicPr>
          <p:cNvPr id="3" name="Picture 2" descr="A screenshot of a cell phone&#10;&#10;Description generated with very high confidence">
            <a:extLst>
              <a:ext uri="{FF2B5EF4-FFF2-40B4-BE49-F238E27FC236}">
                <a16:creationId xmlns:a16="http://schemas.microsoft.com/office/drawing/2014/main" id="{B371DCFD-B5FA-40DD-953F-56A5B14CBACA}"/>
              </a:ext>
            </a:extLst>
          </p:cNvPr>
          <p:cNvPicPr>
            <a:picLocks noChangeAspect="1"/>
          </p:cNvPicPr>
          <p:nvPr/>
        </p:nvPicPr>
        <p:blipFill>
          <a:blip r:embed="rId3"/>
          <a:stretch>
            <a:fillRect/>
          </a:stretch>
        </p:blipFill>
        <p:spPr>
          <a:xfrm>
            <a:off x="0" y="1412776"/>
            <a:ext cx="9849544" cy="3502124"/>
          </a:xfrm>
          <a:prstGeom prst="rect">
            <a:avLst/>
          </a:prstGeom>
        </p:spPr>
      </p:pic>
    </p:spTree>
    <p:extLst>
      <p:ext uri="{BB962C8B-B14F-4D97-AF65-F5344CB8AC3E}">
        <p14:creationId xmlns:p14="http://schemas.microsoft.com/office/powerpoint/2010/main" val="100909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NSTO Title">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2018-4x3 (no embedded fonts).pptx" id="{BFFED3E8-D2CC-4FB7-B081-B69B08BEC8E6}" vid="{A959B22E-7076-4738-9EA7-39DF128CFF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CB82539C899543B4716CDCD6D80790" ma:contentTypeVersion="6" ma:contentTypeDescription="Create a new document." ma:contentTypeScope="" ma:versionID="f7be693fd133d8eb07f5f62e2e9421ba">
  <xsd:schema xmlns:xsd="http://www.w3.org/2001/XMLSchema" xmlns:xs="http://www.w3.org/2001/XMLSchema" xmlns:p="http://schemas.microsoft.com/office/2006/metadata/properties" xmlns:ns2="1edda7e6-193b-4bce-ab1b-a31422a6f1c5" targetNamespace="http://schemas.microsoft.com/office/2006/metadata/properties" ma:root="true" ma:fieldsID="5f72919b665e015942cc4f6c4fa9ed0c" ns2:_="">
    <xsd:import namespace="1edda7e6-193b-4bce-ab1b-a31422a6f1c5"/>
    <xsd:element name="properties">
      <xsd:complexType>
        <xsd:sequence>
          <xsd:element name="documentManagement">
            <xsd:complexType>
              <xsd:all>
                <xsd:element ref="ns2:Meeting_x0020_Date" minOccurs="0"/>
                <xsd:element ref="ns2:Agenda" minOccurs="0"/>
                <xsd:element ref="ns2:Minutes" minOccurs="0"/>
                <xsd:element ref="ns2:Annex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dda7e6-193b-4bce-ab1b-a31422a6f1c5" elementFormDefault="qualified">
    <xsd:import namespace="http://schemas.microsoft.com/office/2006/documentManagement/types"/>
    <xsd:import namespace="http://schemas.microsoft.com/office/infopath/2007/PartnerControls"/>
    <xsd:element name="Meeting_x0020_Date" ma:index="1" nillable="true" ma:displayName="Meeting Date" ma:format="DateOnly" ma:internalName="Meeting_x0020_Date">
      <xsd:simpleType>
        <xsd:restriction base="dms:DateTime"/>
      </xsd:simpleType>
    </xsd:element>
    <xsd:element name="Agenda" ma:index="2" nillable="true" ma:displayName="Agenda" ma:internalName="Agenda">
      <xsd:simpleType>
        <xsd:restriction base="dms:Note">
          <xsd:maxLength value="255"/>
        </xsd:restriction>
      </xsd:simpleType>
    </xsd:element>
    <xsd:element name="Minutes" ma:index="3" nillable="true" ma:displayName="Minutes" ma:internalName="Minutes">
      <xsd:simpleType>
        <xsd:restriction base="dms:Note">
          <xsd:maxLength value="255"/>
        </xsd:restriction>
      </xsd:simpleType>
    </xsd:element>
    <xsd:element name="Annexes" ma:index="4" nillable="true" ma:displayName="Annexes" ma:internalName="Annexes">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0"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genda xmlns="1edda7e6-193b-4bce-ab1b-a31422a6f1c5" xsi:nil="true"/>
    <Minutes xmlns="1edda7e6-193b-4bce-ab1b-a31422a6f1c5" xsi:nil="true"/>
    <Meeting_x0020_Date xmlns="1edda7e6-193b-4bce-ab1b-a31422a6f1c5" xsi:nil="true"/>
    <Annexes xmlns="1edda7e6-193b-4bce-ab1b-a31422a6f1c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6868D6-A023-4336-B483-EC4CA2D17B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dda7e6-193b-4bce-ab1b-a31422a6f1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E9E0BE-68EA-471E-A2C2-E04AA13DEE5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1edda7e6-193b-4bce-ab1b-a31422a6f1c5"/>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71AE8F44-EC93-4B07-B6B8-A378720E2E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10849</TotalTime>
  <Words>1131</Words>
  <Application>Microsoft Office PowerPoint</Application>
  <PresentationFormat>A4 Paper (210x297 mm)</PresentationFormat>
  <Paragraphs>247</Paragraphs>
  <Slides>26</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ＭＳ Ｐゴシック</vt:lpstr>
      <vt:lpstr>&amp;quot</vt:lpstr>
      <vt:lpstr>Arial</vt:lpstr>
      <vt:lpstr>Calibri</vt:lpstr>
      <vt:lpstr>Calibri Light</vt:lpstr>
      <vt:lpstr>Franklin Gothic Book</vt:lpstr>
      <vt:lpstr>Franklin Gothic Medium</vt:lpstr>
      <vt:lpstr>Gisha</vt:lpstr>
      <vt:lpstr>Office Theme</vt:lpstr>
      <vt:lpstr>ANSTO Title</vt:lpstr>
      <vt:lpstr>IPAC’19 Facilities &amp; Preparation Presentation to the  JACoW Team Meeting 2018</vt:lpstr>
      <vt:lpstr>PowerPoint Presentation</vt:lpstr>
      <vt:lpstr>PowerPoint Presentation</vt:lpstr>
      <vt:lpstr>PowerPoint Presentation</vt:lpstr>
      <vt:lpstr>IPAC’19 Update Highlights</vt:lpstr>
      <vt:lpstr>Website http://ipac19.org</vt:lpstr>
      <vt:lpstr> ‘In Unity’ – Kelly Saylor</vt:lpstr>
      <vt:lpstr>Local Organising Committee (LOC)</vt:lpstr>
      <vt:lpstr> Program</vt:lpstr>
      <vt:lpstr>Abstracts created as of 1/12/18</vt:lpstr>
      <vt:lpstr>PowerPoint Presentation</vt:lpstr>
      <vt:lpstr>Melbourne Convention &amp; Exhibition Centre  A world class venue on the Yarra River!</vt:lpstr>
      <vt:lpstr>New for IPAC19. Exhibition &amp; poster sessions combined </vt:lpstr>
      <vt:lpstr>Plenary Hall</vt:lpstr>
      <vt:lpstr>Entertainment Talk</vt:lpstr>
      <vt:lpstr>Session for Industry</vt:lpstr>
      <vt:lpstr>Plenary Hall Foyer Welcome Reception &amp; Student  Poster Session Venue</vt:lpstr>
      <vt:lpstr>Goldfields Theatre Conference Banquet Venue</vt:lpstr>
      <vt:lpstr> Metropolis Events, Southbank Chairman's Reception Venue </vt:lpstr>
      <vt:lpstr>PowerPoint Presentation</vt:lpstr>
      <vt:lpstr>Exhibition and Poster Space</vt:lpstr>
      <vt:lpstr>Proceedings Office, Speaker Prep &amp; Author Reception</vt:lpstr>
      <vt:lpstr>PowerPoint Presentation</vt:lpstr>
      <vt:lpstr>Proceedings Team HQ Hotel </vt:lpstr>
      <vt:lpstr>To clarify….</vt:lpstr>
      <vt:lpstr>PowerPoint Presentation</vt:lpstr>
    </vt:vector>
  </TitlesOfParts>
  <Company>ANSTO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O'BRIEN, Clare</dc:creator>
  <cp:lastModifiedBy>Rohan Dowd</cp:lastModifiedBy>
  <cp:revision>242</cp:revision>
  <cp:lastPrinted>2012-08-08T01:47:49Z</cp:lastPrinted>
  <dcterms:created xsi:type="dcterms:W3CDTF">2015-09-04T04:19:26Z</dcterms:created>
  <dcterms:modified xsi:type="dcterms:W3CDTF">2018-12-05T13:13:51Z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0x01010079CB82539C899543B4716CDCD6D80790</vt:lpwstr>
  </property>
</Properties>
</file>