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62" r:id="rId2"/>
    <p:sldMasterId id="2147483672" r:id="rId3"/>
    <p:sldMasterId id="2147483677" r:id="rId4"/>
    <p:sldMasterId id="2147483680" r:id="rId5"/>
    <p:sldMasterId id="2147483683" r:id="rId6"/>
  </p:sldMasterIdLst>
  <p:sldIdLst>
    <p:sldId id="270" r:id="rId7"/>
    <p:sldId id="287" r:id="rId8"/>
    <p:sldId id="288" r:id="rId9"/>
    <p:sldId id="298" r:id="rId10"/>
    <p:sldId id="292" r:id="rId11"/>
    <p:sldId id="299" r:id="rId12"/>
    <p:sldId id="300" r:id="rId13"/>
    <p:sldId id="285" r:id="rId14"/>
    <p:sldId id="279" r:id="rId15"/>
    <p:sldId id="301" r:id="rId16"/>
    <p:sldId id="302" r:id="rId17"/>
    <p:sldId id="303" r:id="rId18"/>
    <p:sldId id="304" r:id="rId19"/>
    <p:sldId id="281" r:id="rId20"/>
    <p:sldId id="307" r:id="rId21"/>
    <p:sldId id="282" r:id="rId22"/>
    <p:sldId id="305" r:id="rId23"/>
    <p:sldId id="297" r:id="rId24"/>
    <p:sldId id="283" r:id="rId25"/>
    <p:sldId id="306" r:id="rId26"/>
    <p:sldId id="275" r:id="rId27"/>
  </p:sldIdLst>
  <p:sldSz cx="12192000" cy="6858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Fira Sans" panose="020B0503050000020004" pitchFamily="34" charset="0"/>
      <p:regular r:id="rId32"/>
      <p:bold r:id="rId33"/>
      <p:italic r:id="rId34"/>
      <p:boldItalic r:id="rId35"/>
    </p:embeddedFont>
    <p:embeddedFont>
      <p:font typeface="Fira Sans ExtraBold" panose="020B0903050000020004" pitchFamily="34" charset="0"/>
      <p:bold r:id="rId36"/>
      <p:boldItalic r:id="rId37"/>
    </p:embeddedFont>
    <p:embeddedFont>
      <p:font typeface="Fira Sans Light" panose="020B0403050000020004" pitchFamily="34" charset="0"/>
      <p:regular r:id="rId38"/>
      <p:italic r:id="rId39"/>
    </p:embeddedFont>
    <p:embeddedFont>
      <p:font typeface="Poppins" panose="00000500000000000000" pitchFamily="2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6164"/>
    <a:srgbClr val="146464"/>
    <a:srgbClr val="145F64"/>
    <a:srgbClr val="1D6164"/>
    <a:srgbClr val="2A6164"/>
    <a:srgbClr val="49BFBE"/>
    <a:srgbClr val="49BDBE"/>
    <a:srgbClr val="54BDBE"/>
    <a:srgbClr val="6ABDBE"/>
    <a:srgbClr val="0A1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C7F20E-856F-443F-B884-24CABB447C51}" v="8" dt="2021-12-15T07:54:50.8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71"/>
  </p:normalViewPr>
  <p:slideViewPr>
    <p:cSldViewPr snapToGrid="0" snapToObjects="1">
      <p:cViewPr varScale="1">
        <p:scale>
          <a:sx n="98" d="100"/>
          <a:sy n="98" d="100"/>
        </p:scale>
        <p:origin x="102" y="4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microsoft.com/office/2016/11/relationships/changesInfo" Target="changesInfos/changesInfo1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UTTON, David" userId="fae79787-f874-4df5-8df2-921994db9024" providerId="ADAL" clId="{A5C7F20E-856F-443F-B884-24CABB447C51}"/>
    <pc:docChg chg="custSel modSld sldOrd">
      <pc:chgData name="BUTTON, David" userId="fae79787-f874-4df5-8df2-921994db9024" providerId="ADAL" clId="{A5C7F20E-856F-443F-B884-24CABB447C51}" dt="2021-12-15T07:49:11.338" v="62" actId="1076"/>
      <pc:docMkLst>
        <pc:docMk/>
      </pc:docMkLst>
      <pc:sldChg chg="addSp modSp">
        <pc:chgData name="BUTTON, David" userId="fae79787-f874-4df5-8df2-921994db9024" providerId="ADAL" clId="{A5C7F20E-856F-443F-B884-24CABB447C51}" dt="2021-12-15T07:49:11.338" v="62" actId="1076"/>
        <pc:sldMkLst>
          <pc:docMk/>
          <pc:sldMk cId="3739891566" sldId="281"/>
        </pc:sldMkLst>
        <pc:picChg chg="add mod">
          <ac:chgData name="BUTTON, David" userId="fae79787-f874-4df5-8df2-921994db9024" providerId="ADAL" clId="{A5C7F20E-856F-443F-B884-24CABB447C51}" dt="2021-12-15T07:49:11.338" v="62" actId="1076"/>
          <ac:picMkLst>
            <pc:docMk/>
            <pc:sldMk cId="3739891566" sldId="281"/>
            <ac:picMk id="9" creationId="{47F9AE02-136B-4096-81B8-92719519BC50}"/>
          </ac:picMkLst>
        </pc:picChg>
      </pc:sldChg>
      <pc:sldChg chg="modSp mod ord">
        <pc:chgData name="BUTTON, David" userId="fae79787-f874-4df5-8df2-921994db9024" providerId="ADAL" clId="{A5C7F20E-856F-443F-B884-24CABB447C51}" dt="2021-12-15T07:45:00.334" v="39"/>
        <pc:sldMkLst>
          <pc:docMk/>
          <pc:sldMk cId="1381538338" sldId="285"/>
        </pc:sldMkLst>
        <pc:spChg chg="mod">
          <ac:chgData name="BUTTON, David" userId="fae79787-f874-4df5-8df2-921994db9024" providerId="ADAL" clId="{A5C7F20E-856F-443F-B884-24CABB447C51}" dt="2021-12-15T07:44:21.685" v="35" actId="113"/>
          <ac:spMkLst>
            <pc:docMk/>
            <pc:sldMk cId="1381538338" sldId="285"/>
            <ac:spMk id="7" creationId="{00000000-0000-0000-0000-000000000000}"/>
          </ac:spMkLst>
        </pc:spChg>
      </pc:sldChg>
      <pc:sldChg chg="addSp modSp mod">
        <pc:chgData name="BUTTON, David" userId="fae79787-f874-4df5-8df2-921994db9024" providerId="ADAL" clId="{A5C7F20E-856F-443F-B884-24CABB447C51}" dt="2021-12-15T07:46:51.710" v="56" actId="207"/>
        <pc:sldMkLst>
          <pc:docMk/>
          <pc:sldMk cId="2781902259" sldId="288"/>
        </pc:sldMkLst>
        <pc:spChg chg="add mod">
          <ac:chgData name="BUTTON, David" userId="fae79787-f874-4df5-8df2-921994db9024" providerId="ADAL" clId="{A5C7F20E-856F-443F-B884-24CABB447C51}" dt="2021-12-15T07:46:40.527" v="55" actId="1076"/>
          <ac:spMkLst>
            <pc:docMk/>
            <pc:sldMk cId="2781902259" sldId="288"/>
            <ac:spMk id="2" creationId="{AD4206BE-617E-4C82-AAA5-D5682F7EFB0C}"/>
          </ac:spMkLst>
        </pc:spChg>
        <pc:spChg chg="mod">
          <ac:chgData name="BUTTON, David" userId="fae79787-f874-4df5-8df2-921994db9024" providerId="ADAL" clId="{A5C7F20E-856F-443F-B884-24CABB447C51}" dt="2021-12-15T07:46:51.710" v="56" actId="207"/>
          <ac:spMkLst>
            <pc:docMk/>
            <pc:sldMk cId="2781902259" sldId="288"/>
            <ac:spMk id="6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9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en-AU" sz="3900" dirty="0">
                <a:solidFill>
                  <a:srgbClr val="002060"/>
                </a:solidFill>
              </a:rPr>
              <a:t>Attendees by Country</a:t>
            </a:r>
          </a:p>
        </c:rich>
      </c:tx>
      <c:layout>
        <c:manualLayout>
          <c:xMode val="edge"/>
          <c:yMode val="edge"/>
          <c:x val="0.32943059730875218"/>
          <c:y val="1.185185185185185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900" b="0" i="0" u="none" strike="noStrike" kern="1200" spc="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Sheet2!$A$2:$A$37</c:f>
              <c:strCache>
                <c:ptCount val="36"/>
                <c:pt idx="0">
                  <c:v>United States of America</c:v>
                </c:pt>
                <c:pt idx="1">
                  <c:v>People's Republic of China</c:v>
                </c:pt>
                <c:pt idx="2">
                  <c:v>Germany</c:v>
                </c:pt>
                <c:pt idx="3">
                  <c:v>Japan</c:v>
                </c:pt>
                <c:pt idx="4">
                  <c:v>Switzerland</c:v>
                </c:pt>
                <c:pt idx="5">
                  <c:v>United Kingdom</c:v>
                </c:pt>
                <c:pt idx="6">
                  <c:v>Australia</c:v>
                </c:pt>
                <c:pt idx="7">
                  <c:v>France</c:v>
                </c:pt>
                <c:pt idx="8">
                  <c:v>Italy</c:v>
                </c:pt>
                <c:pt idx="9">
                  <c:v>Republic of Korea</c:v>
                </c:pt>
                <c:pt idx="10">
                  <c:v>Sweden</c:v>
                </c:pt>
                <c:pt idx="11">
                  <c:v>Canada</c:v>
                </c:pt>
                <c:pt idx="12">
                  <c:v>Russia</c:v>
                </c:pt>
                <c:pt idx="13">
                  <c:v>Taiwan</c:v>
                </c:pt>
                <c:pt idx="14">
                  <c:v>Spain</c:v>
                </c:pt>
                <c:pt idx="15">
                  <c:v>Brazil</c:v>
                </c:pt>
                <c:pt idx="16">
                  <c:v>The Netherlands</c:v>
                </c:pt>
                <c:pt idx="17">
                  <c:v>Slovenia</c:v>
                </c:pt>
                <c:pt idx="18">
                  <c:v>Finland</c:v>
                </c:pt>
                <c:pt idx="19">
                  <c:v>Thailand</c:v>
                </c:pt>
                <c:pt idx="20">
                  <c:v>Austria</c:v>
                </c:pt>
                <c:pt idx="21">
                  <c:v>Hungary</c:v>
                </c:pt>
                <c:pt idx="22">
                  <c:v>New Zealand</c:v>
                </c:pt>
                <c:pt idx="23">
                  <c:v>South Africa</c:v>
                </c:pt>
                <c:pt idx="24">
                  <c:v>Belgium</c:v>
                </c:pt>
                <c:pt idx="25">
                  <c:v>Denmark</c:v>
                </c:pt>
                <c:pt idx="26">
                  <c:v>Poland</c:v>
                </c:pt>
                <c:pt idx="27">
                  <c:v>Ukraine</c:v>
                </c:pt>
                <c:pt idx="28">
                  <c:v>Iran</c:v>
                </c:pt>
                <c:pt idx="29">
                  <c:v>India</c:v>
                </c:pt>
                <c:pt idx="30">
                  <c:v>Czech Republic</c:v>
                </c:pt>
                <c:pt idx="31">
                  <c:v>Greece</c:v>
                </c:pt>
                <c:pt idx="32">
                  <c:v>Norway</c:v>
                </c:pt>
                <c:pt idx="33">
                  <c:v>Israel</c:v>
                </c:pt>
                <c:pt idx="34">
                  <c:v>Kingdom of Saudi Arabia</c:v>
                </c:pt>
                <c:pt idx="35">
                  <c:v>Turkey</c:v>
                </c:pt>
              </c:strCache>
            </c:strRef>
          </c:cat>
          <c:val>
            <c:numRef>
              <c:f>Sheet2!$B$2:$B$37</c:f>
              <c:numCache>
                <c:formatCode>General</c:formatCode>
                <c:ptCount val="36"/>
                <c:pt idx="0">
                  <c:v>194</c:v>
                </c:pt>
                <c:pt idx="1">
                  <c:v>144</c:v>
                </c:pt>
                <c:pt idx="2">
                  <c:v>116</c:v>
                </c:pt>
                <c:pt idx="3">
                  <c:v>115</c:v>
                </c:pt>
                <c:pt idx="4">
                  <c:v>73</c:v>
                </c:pt>
                <c:pt idx="5">
                  <c:v>55</c:v>
                </c:pt>
                <c:pt idx="6">
                  <c:v>42</c:v>
                </c:pt>
                <c:pt idx="7">
                  <c:v>41</c:v>
                </c:pt>
                <c:pt idx="8">
                  <c:v>39</c:v>
                </c:pt>
                <c:pt idx="9">
                  <c:v>37</c:v>
                </c:pt>
                <c:pt idx="10">
                  <c:v>27</c:v>
                </c:pt>
                <c:pt idx="11">
                  <c:v>24</c:v>
                </c:pt>
                <c:pt idx="12">
                  <c:v>18</c:v>
                </c:pt>
                <c:pt idx="13">
                  <c:v>16</c:v>
                </c:pt>
                <c:pt idx="14">
                  <c:v>9</c:v>
                </c:pt>
                <c:pt idx="15">
                  <c:v>8</c:v>
                </c:pt>
                <c:pt idx="16">
                  <c:v>7</c:v>
                </c:pt>
                <c:pt idx="17">
                  <c:v>6</c:v>
                </c:pt>
                <c:pt idx="18">
                  <c:v>5</c:v>
                </c:pt>
                <c:pt idx="19">
                  <c:v>4</c:v>
                </c:pt>
                <c:pt idx="20">
                  <c:v>4</c:v>
                </c:pt>
                <c:pt idx="21">
                  <c:v>3</c:v>
                </c:pt>
                <c:pt idx="22">
                  <c:v>2</c:v>
                </c:pt>
                <c:pt idx="23">
                  <c:v>2</c:v>
                </c:pt>
                <c:pt idx="24">
                  <c:v>2</c:v>
                </c:pt>
                <c:pt idx="25">
                  <c:v>2</c:v>
                </c:pt>
                <c:pt idx="26">
                  <c:v>2</c:v>
                </c:pt>
                <c:pt idx="27">
                  <c:v>2</c:v>
                </c:pt>
                <c:pt idx="28">
                  <c:v>2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74-45B2-8454-799D18AF0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3675648"/>
        <c:axId val="133742976"/>
        <c:axId val="0"/>
      </c:bar3DChart>
      <c:catAx>
        <c:axId val="1336756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742976"/>
        <c:crosses val="autoZero"/>
        <c:auto val="1"/>
        <c:lblAlgn val="ctr"/>
        <c:lblOffset val="100"/>
        <c:noMultiLvlLbl val="0"/>
      </c:catAx>
      <c:valAx>
        <c:axId val="1337429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675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248793172144204E-2"/>
          <c:y val="3.0804376036180952E-2"/>
          <c:w val="0.91575120682785582"/>
          <c:h val="0.86813299377698172"/>
        </c:manualLayout>
      </c:layout>
      <c:lineChart>
        <c:grouping val="standard"/>
        <c:varyColors val="0"/>
        <c:ser>
          <c:idx val="0"/>
          <c:order val="0"/>
          <c:cat>
            <c:strRef>
              <c:f>Sheet1!$E$6:$E$13</c:f>
              <c:strCache>
                <c:ptCount val="8"/>
                <c:pt idx="0">
                  <c:v>IPAC12</c:v>
                </c:pt>
                <c:pt idx="1">
                  <c:v>IPAC13</c:v>
                </c:pt>
                <c:pt idx="2">
                  <c:v>IPAC14</c:v>
                </c:pt>
                <c:pt idx="3">
                  <c:v>IPAC15</c:v>
                </c:pt>
                <c:pt idx="4">
                  <c:v>IPAC16</c:v>
                </c:pt>
                <c:pt idx="5">
                  <c:v>IPAC17</c:v>
                </c:pt>
                <c:pt idx="6">
                  <c:v>IPAC18</c:v>
                </c:pt>
                <c:pt idx="7">
                  <c:v>IPAC19</c:v>
                </c:pt>
              </c:strCache>
            </c:strRef>
          </c:cat>
          <c:val>
            <c:numRef>
              <c:f>Sheet1!$F$6:$F$13</c:f>
              <c:numCache>
                <c:formatCode>_(* #,##0.00_);_(* \(#,##0.00\);_(* "-"??_);_(@_)</c:formatCode>
                <c:ptCount val="8"/>
                <c:pt idx="0">
                  <c:v>68.75</c:v>
                </c:pt>
                <c:pt idx="1">
                  <c:v>69.473684210526315</c:v>
                </c:pt>
                <c:pt idx="2">
                  <c:v>65.150000000000006</c:v>
                </c:pt>
                <c:pt idx="3">
                  <c:v>61</c:v>
                </c:pt>
                <c:pt idx="4">
                  <c:v>63.4</c:v>
                </c:pt>
                <c:pt idx="5">
                  <c:v>51.925925925925924</c:v>
                </c:pt>
                <c:pt idx="6">
                  <c:v>54.5</c:v>
                </c:pt>
                <c:pt idx="7">
                  <c:v>53.846153846153847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0F-4733-A9E7-C5DB6FFA64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073152"/>
        <c:axId val="133099520"/>
      </c:lineChart>
      <c:catAx>
        <c:axId val="1330731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33099520"/>
        <c:crosses val="autoZero"/>
        <c:auto val="1"/>
        <c:lblAlgn val="ctr"/>
        <c:lblOffset val="100"/>
        <c:noMultiLvlLbl val="0"/>
      </c:catAx>
      <c:valAx>
        <c:axId val="133099520"/>
        <c:scaling>
          <c:orientation val="minMax"/>
          <c:max val="70"/>
          <c:min val="50"/>
        </c:scaling>
        <c:delete val="0"/>
        <c:axPos val="l"/>
        <c:majorGridlines/>
        <c:numFmt formatCode="_(* #,##0_);_(* \(#,##0\);_(* &quot;-&quot;_);_(@_)" sourceLinked="0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1330731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6486983179626614E-2"/>
          <c:y val="2.4416760810012102E-2"/>
          <c:w val="0.86314932714443593"/>
          <c:h val="0.87687527046933589"/>
        </c:manualLayout>
      </c:layout>
      <c:lineChart>
        <c:grouping val="standard"/>
        <c:varyColors val="0"/>
        <c:ser>
          <c:idx val="0"/>
          <c:order val="0"/>
          <c:tx>
            <c:v>Count Corrected</c:v>
          </c:tx>
          <c:cat>
            <c:strRef>
              <c:f>Sheet1!$G$17:$G$24</c:f>
              <c:strCache>
                <c:ptCount val="8"/>
                <c:pt idx="0">
                  <c:v>LINAC18</c:v>
                </c:pt>
                <c:pt idx="1">
                  <c:v>IPAC18</c:v>
                </c:pt>
                <c:pt idx="2">
                  <c:v>IPAC17</c:v>
                </c:pt>
                <c:pt idx="3">
                  <c:v>IPAC16</c:v>
                </c:pt>
                <c:pt idx="4">
                  <c:v>IPAC15</c:v>
                </c:pt>
                <c:pt idx="5">
                  <c:v>IPAC14</c:v>
                </c:pt>
                <c:pt idx="6">
                  <c:v>IPAC13</c:v>
                </c:pt>
                <c:pt idx="7">
                  <c:v>IPAC12</c:v>
                </c:pt>
              </c:strCache>
            </c:strRef>
          </c:cat>
          <c:val>
            <c:numRef>
              <c:f>Sheet1!$H$17:$H$24</c:f>
              <c:numCache>
                <c:formatCode>General</c:formatCode>
                <c:ptCount val="8"/>
                <c:pt idx="0">
                  <c:v>203</c:v>
                </c:pt>
                <c:pt idx="1">
                  <c:v>813</c:v>
                </c:pt>
                <c:pt idx="2">
                  <c:v>790</c:v>
                </c:pt>
                <c:pt idx="3">
                  <c:v>511</c:v>
                </c:pt>
                <c:pt idx="4">
                  <c:v>312</c:v>
                </c:pt>
                <c:pt idx="7">
                  <c:v>239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40-4141-ACCC-306C0B36B82B}"/>
            </c:ext>
          </c:extLst>
        </c:ser>
        <c:ser>
          <c:idx val="1"/>
          <c:order val="1"/>
          <c:tx>
            <c:v>Total Papers</c:v>
          </c:tx>
          <c:cat>
            <c:strRef>
              <c:f>Sheet1!$G$17:$G$24</c:f>
              <c:strCache>
                <c:ptCount val="8"/>
                <c:pt idx="0">
                  <c:v>LINAC18</c:v>
                </c:pt>
                <c:pt idx="1">
                  <c:v>IPAC18</c:v>
                </c:pt>
                <c:pt idx="2">
                  <c:v>IPAC17</c:v>
                </c:pt>
                <c:pt idx="3">
                  <c:v>IPAC16</c:v>
                </c:pt>
                <c:pt idx="4">
                  <c:v>IPAC15</c:v>
                </c:pt>
                <c:pt idx="5">
                  <c:v>IPAC14</c:v>
                </c:pt>
                <c:pt idx="6">
                  <c:v>IPAC13</c:v>
                </c:pt>
                <c:pt idx="7">
                  <c:v>IPAC12</c:v>
                </c:pt>
              </c:strCache>
            </c:strRef>
          </c:cat>
          <c:val>
            <c:numRef>
              <c:f>Sheet1!$J$17:$J$24</c:f>
              <c:numCache>
                <c:formatCode>General</c:formatCode>
                <c:ptCount val="8"/>
                <c:pt idx="0">
                  <c:v>258</c:v>
                </c:pt>
                <c:pt idx="1">
                  <c:v>1417</c:v>
                </c:pt>
                <c:pt idx="2">
                  <c:v>1402</c:v>
                </c:pt>
                <c:pt idx="3">
                  <c:v>1268</c:v>
                </c:pt>
                <c:pt idx="4">
                  <c:v>1220</c:v>
                </c:pt>
                <c:pt idx="7">
                  <c:v>1375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540-4141-ACCC-306C0B36B8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657536"/>
        <c:axId val="134659072"/>
      </c:lineChart>
      <c:lineChart>
        <c:grouping val="standard"/>
        <c:varyColors val="0"/>
        <c:ser>
          <c:idx val="2"/>
          <c:order val="2"/>
          <c:tx>
            <c:v>% Requiring Ref Corrections</c:v>
          </c:tx>
          <c:cat>
            <c:strRef>
              <c:f>Sheet1!$G$17:$G$24</c:f>
              <c:strCache>
                <c:ptCount val="8"/>
                <c:pt idx="0">
                  <c:v>LINAC18</c:v>
                </c:pt>
                <c:pt idx="1">
                  <c:v>IPAC18</c:v>
                </c:pt>
                <c:pt idx="2">
                  <c:v>IPAC17</c:v>
                </c:pt>
                <c:pt idx="3">
                  <c:v>IPAC16</c:v>
                </c:pt>
                <c:pt idx="4">
                  <c:v>IPAC15</c:v>
                </c:pt>
                <c:pt idx="5">
                  <c:v>IPAC14</c:v>
                </c:pt>
                <c:pt idx="6">
                  <c:v>IPAC13</c:v>
                </c:pt>
                <c:pt idx="7">
                  <c:v>IPAC12</c:v>
                </c:pt>
              </c:strCache>
            </c:strRef>
          </c:cat>
          <c:val>
            <c:numRef>
              <c:f>Sheet1!$L$17:$L$24</c:f>
              <c:numCache>
                <c:formatCode>0%</c:formatCode>
                <c:ptCount val="8"/>
                <c:pt idx="0">
                  <c:v>0.78682170542635654</c:v>
                </c:pt>
                <c:pt idx="1">
                  <c:v>0.5737473535638673</c:v>
                </c:pt>
                <c:pt idx="2">
                  <c:v>0.56348074179743224</c:v>
                </c:pt>
                <c:pt idx="3">
                  <c:v>0.4029968454258675</c:v>
                </c:pt>
                <c:pt idx="4">
                  <c:v>0.25573770491803277</c:v>
                </c:pt>
                <c:pt idx="7">
                  <c:v>0.17381818181818182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540-4141-ACCC-306C0B36B8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4805760"/>
        <c:axId val="134804224"/>
      </c:lineChart>
      <c:catAx>
        <c:axId val="1346575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4659072"/>
        <c:crosses val="autoZero"/>
        <c:auto val="1"/>
        <c:lblAlgn val="ctr"/>
        <c:lblOffset val="100"/>
        <c:noMultiLvlLbl val="0"/>
      </c:catAx>
      <c:valAx>
        <c:axId val="1346590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4657536"/>
        <c:crosses val="autoZero"/>
        <c:crossBetween val="between"/>
      </c:valAx>
      <c:valAx>
        <c:axId val="134804224"/>
        <c:scaling>
          <c:orientation val="minMax"/>
        </c:scaling>
        <c:delete val="0"/>
        <c:axPos val="r"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134805760"/>
        <c:crosses val="max"/>
        <c:crossBetween val="between"/>
      </c:valAx>
      <c:catAx>
        <c:axId val="13480576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4804224"/>
        <c:crosses val="autoZero"/>
        <c:auto val="1"/>
        <c:lblAlgn val="ctr"/>
        <c:lblOffset val="100"/>
        <c:noMultiLvlLbl val="0"/>
      </c:catAx>
    </c:plotArea>
    <c:legend>
      <c:legendPos val="r"/>
      <c:layout>
        <c:manualLayout>
          <c:xMode val="edge"/>
          <c:yMode val="edge"/>
          <c:x val="0.6201763662828006"/>
          <c:y val="0.27726951090481178"/>
          <c:w val="0.3018333819852197"/>
          <c:h val="0.26699275900182984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</c:spPr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0.21155</cdr:x>
      <cdr:y>0.80684</cdr:y>
    </cdr:from>
    <cdr:to>
      <cdr:x>0.9686</cdr:x>
      <cdr:y>0.90246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84512" y="4726026"/>
          <a:ext cx="7459606" cy="560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AU" sz="2400" b="1" dirty="0"/>
            <a:t>Papers Per Editor - Has Reduced</a:t>
          </a:r>
          <a:r>
            <a:rPr lang="en-AU" sz="2400" b="1" baseline="0" dirty="0"/>
            <a:t> by Approx. 20%</a:t>
          </a:r>
          <a:endParaRPr lang="en-AU" sz="2400" b="1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0.56305</cdr:x>
      <cdr:y>0.65701</cdr:y>
    </cdr:from>
    <cdr:to>
      <cdr:x>0.88712</cdr:x>
      <cdr:y>0.73727</cdr:y>
    </cdr:to>
    <cdr:cxnSp macro="">
      <cdr:nvCxnSpPr>
        <cdr:cNvPr id="5" name="Straight Connector 4">
          <a:extLst xmlns:a="http://schemas.openxmlformats.org/drawingml/2006/main">
            <a:ext uri="{FF2B5EF4-FFF2-40B4-BE49-F238E27FC236}">
              <a16:creationId xmlns:a16="http://schemas.microsoft.com/office/drawing/2014/main" id="{5D5437F3-53AF-4122-94F5-F54AE37749E4}"/>
            </a:ext>
          </a:extLst>
        </cdr:cNvPr>
        <cdr:cNvCxnSpPr/>
      </cdr:nvCxnSpPr>
      <cdr:spPr>
        <a:xfrm xmlns:a="http://schemas.openxmlformats.org/drawingml/2006/main">
          <a:off x="6168428" y="3337042"/>
          <a:ext cx="3550337" cy="407655"/>
        </a:xfrm>
        <a:prstGeom xmlns:a="http://schemas.openxmlformats.org/drawingml/2006/main" prst="line">
          <a:avLst/>
        </a:prstGeom>
        <a:ln xmlns:a="http://schemas.openxmlformats.org/drawingml/2006/main">
          <a:prstDash val="sysDot"/>
        </a:ln>
      </cdr:spPr>
      <cdr:style>
        <a:lnRef xmlns:a="http://schemas.openxmlformats.org/drawingml/2006/main" idx="1">
          <a:schemeClr val="accent3"/>
        </a:lnRef>
        <a:fillRef xmlns:a="http://schemas.openxmlformats.org/drawingml/2006/main" idx="0">
          <a:schemeClr val="accent3"/>
        </a:fillRef>
        <a:effectRef xmlns:a="http://schemas.openxmlformats.org/drawingml/2006/main" idx="0">
          <a:schemeClr val="accent3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0.56013</cdr:x>
      <cdr:y>0.73151</cdr:y>
    </cdr:from>
    <cdr:to>
      <cdr:x>0.88712</cdr:x>
      <cdr:y>0.77328</cdr:y>
    </cdr:to>
    <cdr:cxnSp macro="">
      <cdr:nvCxnSpPr>
        <cdr:cNvPr id="7" name="Straight Connector 6">
          <a:extLst xmlns:a="http://schemas.openxmlformats.org/drawingml/2006/main">
            <a:ext uri="{FF2B5EF4-FFF2-40B4-BE49-F238E27FC236}">
              <a16:creationId xmlns:a16="http://schemas.microsoft.com/office/drawing/2014/main" id="{6843A6DE-5C37-46A4-A7BF-F0E516EF12EC}"/>
            </a:ext>
          </a:extLst>
        </cdr:cNvPr>
        <cdr:cNvCxnSpPr/>
      </cdr:nvCxnSpPr>
      <cdr:spPr>
        <a:xfrm xmlns:a="http://schemas.openxmlformats.org/drawingml/2006/main">
          <a:off x="6136438" y="3715437"/>
          <a:ext cx="3582327" cy="212140"/>
        </a:xfrm>
        <a:prstGeom xmlns:a="http://schemas.openxmlformats.org/drawingml/2006/main" prst="line">
          <a:avLst/>
        </a:prstGeom>
        <a:ln xmlns:a="http://schemas.openxmlformats.org/drawingml/2006/main">
          <a:prstDash val="sysDot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0.23688</cdr:x>
      <cdr:y>0</cdr:y>
    </cdr:from>
    <cdr:to>
      <cdr:x>0.87938</cdr:x>
      <cdr:y>0.93445</cdr:y>
    </cdr:to>
    <cdr:grpSp>
      <cdr:nvGrpSpPr>
        <cdr:cNvPr id="2" name="Group 1">
          <a:extLst xmlns:a="http://schemas.openxmlformats.org/drawingml/2006/main">
            <a:ext uri="{FF2B5EF4-FFF2-40B4-BE49-F238E27FC236}">
              <a16:creationId xmlns:a16="http://schemas.microsoft.com/office/drawing/2014/main" id="{D98A0D69-3FE1-411E-95F7-67D9C644824A}"/>
            </a:ext>
          </a:extLst>
        </cdr:cNvPr>
        <cdr:cNvGrpSpPr/>
      </cdr:nvGrpSpPr>
      <cdr:grpSpPr>
        <a:xfrm xmlns:a="http://schemas.openxmlformats.org/drawingml/2006/main">
          <a:off x="2595111" y="0"/>
          <a:ext cx="7038833" cy="4746197"/>
          <a:chOff x="2595111" y="0"/>
          <a:chExt cx="7038833" cy="4746197"/>
        </a:xfrm>
      </cdr:grpSpPr>
      <cdr:cxnSp macro="">
        <cdr:nvCxnSpPr>
          <cdr:cNvPr id="3" name="Straight Connector 2">
            <a:extLst xmlns:a="http://schemas.openxmlformats.org/drawingml/2006/main">
              <a:ext uri="{FF2B5EF4-FFF2-40B4-BE49-F238E27FC236}">
                <a16:creationId xmlns:a16="http://schemas.microsoft.com/office/drawing/2014/main" id="{49DC947A-DE47-4F1A-82B4-3EDCA30D3794}"/>
              </a:ext>
            </a:extLst>
          </cdr:cNvPr>
          <cdr:cNvCxnSpPr/>
        </cdr:nvCxnSpPr>
        <cdr:spPr>
          <a:xfrm xmlns:a="http://schemas.openxmlformats.org/drawingml/2006/main" flipV="1">
            <a:off x="6147065" y="756740"/>
            <a:ext cx="3486879" cy="436196"/>
          </a:xfrm>
          <a:prstGeom xmlns:a="http://schemas.openxmlformats.org/drawingml/2006/main" prst="line">
            <a:avLst/>
          </a:prstGeom>
          <a:ln xmlns:a="http://schemas.openxmlformats.org/drawingml/2006/main">
            <a:prstDash val="sysDot"/>
          </a:ln>
        </cdr:spPr>
        <cdr:style>
          <a:lnRef xmlns:a="http://schemas.openxmlformats.org/drawingml/2006/main" idx="1">
            <a:schemeClr val="accent2"/>
          </a:lnRef>
          <a:fillRef xmlns:a="http://schemas.openxmlformats.org/drawingml/2006/main" idx="0">
            <a:schemeClr val="accent2"/>
          </a:fillRef>
          <a:effectRef xmlns:a="http://schemas.openxmlformats.org/drawingml/2006/main" idx="0">
            <a:schemeClr val="accent2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8" name="Straight Connector 7">
            <a:extLst xmlns:a="http://schemas.openxmlformats.org/drawingml/2006/main">
              <a:ext uri="{FF2B5EF4-FFF2-40B4-BE49-F238E27FC236}">
                <a16:creationId xmlns:a16="http://schemas.microsoft.com/office/drawing/2014/main" id="{28E3ACFB-849D-4659-ABAB-0767E9CE7933}"/>
              </a:ext>
            </a:extLst>
          </cdr:cNvPr>
          <cdr:cNvCxnSpPr/>
        </cdr:nvCxnSpPr>
        <cdr:spPr>
          <a:xfrm xmlns:a="http://schemas.openxmlformats.org/drawingml/2006/main" flipV="1">
            <a:off x="2595111" y="0"/>
            <a:ext cx="0" cy="4746197"/>
          </a:xfrm>
          <a:prstGeom xmlns:a="http://schemas.openxmlformats.org/drawingml/2006/main" prst="line">
            <a:avLst/>
          </a:prstGeom>
          <a:ln xmlns:a="http://schemas.openxmlformats.org/drawingml/2006/main">
            <a:prstDash val="dashDot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</cdr:grp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51561C7-A2F8-684F-B859-03705CA05A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16" y="532887"/>
            <a:ext cx="3969676" cy="810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66A9A6-43AA-1349-8AD0-23FABF906A6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367" y="6271149"/>
            <a:ext cx="3454429" cy="2381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96923A-B50F-2A44-9C76-3C9FFD0F8E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7070" y="1343988"/>
            <a:ext cx="9144000" cy="2165973"/>
          </a:xfrm>
        </p:spPr>
        <p:txBody>
          <a:bodyPr lIns="0" anchor="b"/>
          <a:lstStyle>
            <a:lvl1pPr algn="l">
              <a:defRPr sz="6000" spc="-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B50290-CA83-1F4F-905C-EBE9354CA9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070" y="3602038"/>
            <a:ext cx="7544451" cy="912812"/>
          </a:xfrm>
        </p:spPr>
        <p:txBody>
          <a:bodyPr lIns="0"/>
          <a:lstStyle>
            <a:lvl1pPr marL="0" indent="0" algn="l">
              <a:buNone/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13CC7-FA84-5249-B18B-5A3E8CCE9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7070" y="6356350"/>
            <a:ext cx="2743200" cy="365125"/>
          </a:xfrm>
        </p:spPr>
        <p:txBody>
          <a:bodyPr lIns="0"/>
          <a:lstStyle/>
          <a:p>
            <a:fld id="{0352A42B-78AF-8D4D-94A5-85285646B5D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89993145-E805-8048-89C8-948B831975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6916" y="4714875"/>
            <a:ext cx="5819775" cy="542925"/>
          </a:xfrm>
        </p:spPr>
        <p:txBody>
          <a:bodyPr lIns="0" anchor="b"/>
          <a:lstStyle>
            <a:lvl1pPr marL="0" indent="0">
              <a:buNone/>
              <a:defRPr b="1" i="0">
                <a:solidFill>
                  <a:schemeClr val="bg2">
                    <a:lumMod val="50000"/>
                  </a:schemeClr>
                </a:solidFill>
                <a:latin typeface="Fira Sans" panose="020B05030500000200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0351F6B-787D-2E4D-AFF5-594834FF43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3" y="5280024"/>
            <a:ext cx="4233862" cy="792163"/>
          </a:xfrm>
        </p:spPr>
        <p:txBody>
          <a:bodyPr lIns="0" tIns="0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798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14/12/2021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1152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14/12/2021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064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14/12/2021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1" i="0" spc="-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8681" y="5034249"/>
            <a:ext cx="10434638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6409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14/12/2021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3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5214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14/12/2021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1" i="0" spc="-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8681" y="5034249"/>
            <a:ext cx="10434638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449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1914ADBB-9B2F-49DA-AF6D-BE3F02D08A96}" type="datetimeFigureOut">
              <a:rPr lang="en-AU" smtClean="0"/>
              <a:pPr/>
              <a:t>14/12/2021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3487" y="947084"/>
            <a:ext cx="9725026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3487" y="3826809"/>
            <a:ext cx="9725026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044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4ADBB-9B2F-49DA-AF6D-BE3F02D08A96}" type="datetimeFigureOut">
              <a:rPr lang="en-AU" smtClean="0"/>
              <a:pPr/>
              <a:t>14/12/2021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87C4289-805A-AA47-A853-BE2F19084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8681" y="800100"/>
            <a:ext cx="10434638" cy="3744865"/>
          </a:xfrm>
        </p:spPr>
        <p:txBody>
          <a:bodyPr anchor="b">
            <a:normAutofit/>
          </a:bodyPr>
          <a:lstStyle>
            <a:lvl1pPr marL="177800" indent="-177800" algn="l">
              <a:tabLst/>
              <a:defRPr sz="5400" b="1" i="0" spc="-5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CB03389-0927-934A-91E4-ADD7A44B2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8681" y="5034249"/>
            <a:ext cx="10434638" cy="797345"/>
          </a:xfrm>
        </p:spPr>
        <p:txBody>
          <a:bodyPr>
            <a:normAutofit/>
          </a:bodyPr>
          <a:lstStyle>
            <a:lvl1pPr marL="0" indent="0" algn="l">
              <a:buNone/>
              <a:defRPr sz="3200" b="0" i="0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5030500000200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7760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14/12/2021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6315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14/12/2021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9213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14/12/2021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4491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7826" y="1600200"/>
            <a:ext cx="559699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5211" y="1600200"/>
            <a:ext cx="5497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14/12/2021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203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535113"/>
            <a:ext cx="57181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7826" y="2174875"/>
            <a:ext cx="57181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14/12/2021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8424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14/12/2021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09310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14/12/2021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92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762F-CA59-49E8-B588-821B631C7A3E}" type="datetimeFigureOut">
              <a:rPr lang="en-AU" smtClean="0"/>
              <a:t>14/12/2021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4B4EA-4D9F-48E4-A7D5-A43E4F5E870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284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43844DF-4E0B-3544-9922-8EB56AE67EB8}"/>
              </a:ext>
            </a:extLst>
          </p:cNvPr>
          <p:cNvSpPr/>
          <p:nvPr userDrawn="1"/>
        </p:nvSpPr>
        <p:spPr>
          <a:xfrm flipH="1">
            <a:off x="3764280" y="2736680"/>
            <a:ext cx="8427720" cy="4121320"/>
          </a:xfrm>
          <a:prstGeom prst="rtTriangle">
            <a:avLst/>
          </a:prstGeom>
          <a:solidFill>
            <a:srgbClr val="1F7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89703" y="3212793"/>
            <a:ext cx="5202297" cy="36416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6A9A6-43AA-1349-8AD0-23FABF906A6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367" y="6271243"/>
            <a:ext cx="3454429" cy="23795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1BD145-B6AE-9B45-8E40-2E6CCAD25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4C053-46DF-1E43-AC20-586C2EC185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>
                <a:solidFill>
                  <a:schemeClr val="tx1">
                    <a:tint val="75000"/>
                  </a:schemeClr>
                </a:solidFill>
                <a:latin typeface="Fira Sans ExtraBold" panose="020B0503050000020004" pitchFamily="34" charset="0"/>
              </a:defRPr>
            </a:lvl1pPr>
          </a:lstStyle>
          <a:p>
            <a:fld id="{0352A42B-78AF-8D4D-94A5-85285646B5D9}" type="datetimeFigureOut">
              <a:rPr lang="en-US" smtClean="0"/>
              <a:pPr/>
              <a:t>12/14/2021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FD59D8F-D370-3847-9360-24C49228DF77}"/>
              </a:ext>
            </a:extLst>
          </p:cNvPr>
          <p:cNvSpPr/>
          <p:nvPr userDrawn="1"/>
        </p:nvSpPr>
        <p:spPr>
          <a:xfrm>
            <a:off x="0" y="0"/>
            <a:ext cx="12192000" cy="91758"/>
          </a:xfrm>
          <a:prstGeom prst="rect">
            <a:avLst/>
          </a:prstGeom>
          <a:solidFill>
            <a:srgbClr val="1F7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3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0" baseline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0">
          <a:solidFill>
            <a:schemeClr val="tx1"/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60F1E91D-5DA8-9746-970C-5CBFB20C5755}"/>
              </a:ext>
            </a:extLst>
          </p:cNvPr>
          <p:cNvSpPr/>
          <p:nvPr userDrawn="1"/>
        </p:nvSpPr>
        <p:spPr>
          <a:xfrm flipH="1">
            <a:off x="9601200" y="5591048"/>
            <a:ext cx="2590800" cy="1266952"/>
          </a:xfrm>
          <a:prstGeom prst="rtTriangle">
            <a:avLst/>
          </a:prstGeom>
          <a:solidFill>
            <a:srgbClr val="1F7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469082-63E2-2742-AF39-91BB6A3B01A0}"/>
              </a:ext>
            </a:extLst>
          </p:cNvPr>
          <p:cNvSpPr/>
          <p:nvPr userDrawn="1"/>
        </p:nvSpPr>
        <p:spPr>
          <a:xfrm>
            <a:off x="0" y="0"/>
            <a:ext cx="12192000" cy="91758"/>
          </a:xfrm>
          <a:prstGeom prst="rect">
            <a:avLst/>
          </a:prstGeom>
          <a:solidFill>
            <a:srgbClr val="1F7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9175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AD4C762F-CA59-49E8-B588-821B631C7A3E}" type="datetimeFigureOut">
              <a:rPr lang="en-AU" smtClean="0"/>
              <a:pPr/>
              <a:t>14/12/2021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47880" y="6356350"/>
            <a:ext cx="69348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  <a:latin typeface="Fira Sans" panose="020B0604020202020204" charset="0"/>
              </a:defRPr>
            </a:lvl1pPr>
          </a:lstStyle>
          <a:p>
            <a:fld id="{9094B4EA-4D9F-48E4-A7D5-A43E4F5E8708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CDF7B-6094-D341-91FD-53AA2397D9E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400" y="6359466"/>
            <a:ext cx="1352296" cy="35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8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tx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268288" indent="-268288" algn="l" defTabSz="914400" rtl="0" eaLnBrk="1" latinLnBrk="0" hangingPunct="1">
        <a:spcBef>
          <a:spcPct val="20000"/>
        </a:spcBef>
        <a:buClr>
          <a:srgbClr val="47B8B2"/>
        </a:buClr>
        <a:buFont typeface="Wingdings" panose="05000000000000000000" pitchFamily="2" charset="2"/>
        <a:buChar char="§"/>
        <a:defRPr sz="32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anose="05000000000000000000" pitchFamily="2" charset="2"/>
        <a:buChar char="§"/>
        <a:defRPr sz="28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Fira Sans" panose="020B0604020202020204" charset="0"/>
        <a:buChar char="›"/>
        <a:defRPr sz="24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»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4pPr>
      <a:lvl5pPr marL="1971675" indent="-142875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Arial" panose="020B0604020202020204" pitchFamily="34" charset="0"/>
        <a:buChar char="­"/>
        <a:defRPr sz="2000" kern="1200" spc="-50" baseline="0">
          <a:solidFill>
            <a:schemeClr val="tx1"/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F75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7392" y="1501629"/>
            <a:ext cx="8339184" cy="5356371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EEDF4D98-E277-7349-8057-8A7000E9D316}"/>
              </a:ext>
            </a:extLst>
          </p:cNvPr>
          <p:cNvSpPr/>
          <p:nvPr userDrawn="1"/>
        </p:nvSpPr>
        <p:spPr>
          <a:xfrm flipH="1">
            <a:off x="9601200" y="5591048"/>
            <a:ext cx="2590800" cy="1266952"/>
          </a:xfrm>
          <a:prstGeom prst="rtTriangle">
            <a:avLst/>
          </a:prstGeom>
          <a:solidFill>
            <a:srgbClr val="2237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14/12/2021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F13723-5348-A140-A426-CB286BCB9C8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400" y="6359466"/>
            <a:ext cx="1352296" cy="35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46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6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37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7392" y="1501629"/>
            <a:ext cx="8339184" cy="5356371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FA148A24-A711-F146-846F-2079683E28A9}"/>
              </a:ext>
            </a:extLst>
          </p:cNvPr>
          <p:cNvSpPr/>
          <p:nvPr userDrawn="1"/>
        </p:nvSpPr>
        <p:spPr>
          <a:xfrm flipH="1">
            <a:off x="9601200" y="5591048"/>
            <a:ext cx="2590800" cy="1266952"/>
          </a:xfrm>
          <a:prstGeom prst="rtTriangle">
            <a:avLst/>
          </a:prstGeom>
          <a:solidFill>
            <a:srgbClr val="0A17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14/12/2021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3">
                    <a:lumMod val="40000"/>
                    <a:lumOff val="6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29009A-88E2-CA47-B749-6C2C6AFD8BB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400" y="6359466"/>
            <a:ext cx="1352296" cy="35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838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3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9BF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47393" y="1501629"/>
            <a:ext cx="8339182" cy="5356370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3EC91E7D-BAD0-8D4D-B6C3-5271994E8762}"/>
              </a:ext>
            </a:extLst>
          </p:cNvPr>
          <p:cNvSpPr/>
          <p:nvPr userDrawn="1"/>
        </p:nvSpPr>
        <p:spPr>
          <a:xfrm flipH="1">
            <a:off x="9601200" y="5591048"/>
            <a:ext cx="2590800" cy="1266952"/>
          </a:xfrm>
          <a:prstGeom prst="rtTriangle">
            <a:avLst/>
          </a:prstGeom>
          <a:solidFill>
            <a:srgbClr val="1361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7826" y="2746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826" y="1600200"/>
            <a:ext cx="1130457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7826" y="6356350"/>
            <a:ext cx="13163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1914ADBB-9B2F-49DA-AF6D-BE3F02D08A96}" type="datetimeFigureOut">
              <a:rPr lang="en-AU" smtClean="0"/>
              <a:pPr/>
              <a:t>14/12/2021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56269" y="6356350"/>
            <a:ext cx="69264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1766" y="6356350"/>
            <a:ext cx="829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2">
                    <a:lumMod val="20000"/>
                    <a:lumOff val="80000"/>
                  </a:schemeClr>
                </a:solidFill>
                <a:latin typeface="Fira Sans" panose="020B0604020202020204" charset="0"/>
              </a:defRPr>
            </a:lvl1pPr>
          </a:lstStyle>
          <a:p>
            <a:fld id="{0A1DFEB5-E876-410F-91D8-857A6666802B}" type="slidenum">
              <a:rPr lang="en-AU" smtClean="0"/>
              <a:pPr/>
              <a:t>‹#›</a:t>
            </a:fld>
            <a:endParaRPr lang="en-AU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EEF9C3-F736-634E-8174-C9C8E8E98C4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3400" y="6359466"/>
            <a:ext cx="1352296" cy="35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16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50" baseline="0">
          <a:solidFill>
            <a:schemeClr val="bg1"/>
          </a:solidFill>
          <a:latin typeface="Poppins" panose="020B0604020202020204" charset="0"/>
          <a:ea typeface="+mj-ea"/>
          <a:cs typeface="Poppins" panose="020B060402020202020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 spc="-50" baseline="0">
          <a:solidFill>
            <a:schemeClr val="accent2">
              <a:lumMod val="20000"/>
              <a:lumOff val="80000"/>
            </a:schemeClr>
          </a:solidFill>
          <a:latin typeface="Fira Sans" panose="020B060402020202020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237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950E861C-D2CE-4E42-83A9-FDB90A512CDF}"/>
              </a:ext>
            </a:extLst>
          </p:cNvPr>
          <p:cNvSpPr/>
          <p:nvPr userDrawn="1"/>
        </p:nvSpPr>
        <p:spPr>
          <a:xfrm flipH="1">
            <a:off x="3764280" y="2736680"/>
            <a:ext cx="8427720" cy="412132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27FABC-47BC-5E42-BDF5-9E184B44EE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4851" y="5580382"/>
            <a:ext cx="5015148" cy="10234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FBC827-767A-EB45-A727-C2A2F6C37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912606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50" baseline="0">
          <a:solidFill>
            <a:schemeClr val="bg1"/>
          </a:solidFill>
          <a:latin typeface="Poppins" pitchFamily="2" charset="77"/>
          <a:ea typeface="+mj-ea"/>
          <a:cs typeface="Poppins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 spc="-150">
          <a:solidFill>
            <a:schemeClr val="accent3">
              <a:lumMod val="40000"/>
              <a:lumOff val="60000"/>
            </a:schemeClr>
          </a:solidFill>
          <a:latin typeface="Fira Sans Light" panose="020B04030500000200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image" Target="../media/image29.jpe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microsoft.com/office/2007/relationships/hdphoto" Target="../media/hdphoto4.wdp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jacow.org/Authors/RefSearchToolHelp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jacow.org/Authors/CSEHelp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hyperlink" Target="http://www.jacow.org/Authors/CSEHelp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microsoft.com/office/2007/relationships/hdphoto" Target="../media/hdphoto6.wdp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1.wdp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vsvr1.ansto.gov.au/EnterpriseVault/Search/htmlview.aspx?VaultId=12833872F7C698B479A281D838FA80D8C1110000evsvr1&amp;SavesetId=201902180483042~201901162352260000~Z~60AAF678A7674F87CB688122BB56B2D1&amp;AttachmentId=1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1C823-4572-E149-BB37-2DB4531C44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JACoW Developments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397EDE-F4D0-B34C-B228-C595FA1F91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Impacts and outcomes: </a:t>
            </a:r>
          </a:p>
          <a:p>
            <a:r>
              <a:rPr lang="en-US" dirty="0"/>
              <a:t>Reference Search Tool &amp; Cat Scan Editor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BFA7BF-7073-C84A-B934-349902396F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pc="-50" dirty="0"/>
              <a:t>Presented by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A90B47-BF11-D249-B3A0-E75BA3A53E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66762" y="5280025"/>
            <a:ext cx="5603557" cy="409576"/>
          </a:xfrm>
        </p:spPr>
        <p:txBody>
          <a:bodyPr/>
          <a:lstStyle/>
          <a:p>
            <a:r>
              <a:rPr lang="en-US" dirty="0"/>
              <a:t>David Button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7679FD-E3D3-9441-B52D-6D5D43707303}"/>
              </a:ext>
            </a:extLst>
          </p:cNvPr>
          <p:cNvSpPr/>
          <p:nvPr/>
        </p:nvSpPr>
        <p:spPr>
          <a:xfrm>
            <a:off x="766763" y="4577430"/>
            <a:ext cx="678426" cy="58993"/>
          </a:xfrm>
          <a:prstGeom prst="rect">
            <a:avLst/>
          </a:prstGeom>
          <a:solidFill>
            <a:srgbClr val="47B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5955" y="4514849"/>
            <a:ext cx="1499254" cy="1766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2831" y="51261"/>
            <a:ext cx="2328330" cy="12422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9419" y="4531709"/>
            <a:ext cx="1580543" cy="162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42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References </a:t>
            </a:r>
            <a:r>
              <a:rPr lang="en-AU"/>
              <a:t>Search &amp; </a:t>
            </a:r>
            <a:r>
              <a:rPr lang="en-AU" dirty="0"/>
              <a:t>Generation Tool</a:t>
            </a:r>
          </a:p>
        </p:txBody>
      </p:sp>
      <p:pic>
        <p:nvPicPr>
          <p:cNvPr id="2050" name="Picture 2" descr="Image result for shoveling coal into the boiler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9806" y="3193674"/>
            <a:ext cx="1780161" cy="148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7165712" y="1181577"/>
            <a:ext cx="5554644" cy="5712561"/>
            <a:chOff x="907347" y="223831"/>
            <a:chExt cx="5554644" cy="5712561"/>
          </a:xfrm>
        </p:grpSpPr>
        <p:grpSp>
          <p:nvGrpSpPr>
            <p:cNvPr id="17" name="Group 16"/>
            <p:cNvGrpSpPr/>
            <p:nvPr/>
          </p:nvGrpSpPr>
          <p:grpSpPr>
            <a:xfrm>
              <a:off x="907347" y="1226838"/>
              <a:ext cx="5554644" cy="4709554"/>
              <a:chOff x="6408016" y="91758"/>
              <a:chExt cx="5554644" cy="470955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78185" y="556943"/>
                <a:ext cx="1506068" cy="2079508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4" cstate="screen">
                <a:clrChange>
                  <a:clrFrom>
                    <a:srgbClr val="DAF0FD"/>
                  </a:clrFrom>
                  <a:clrTo>
                    <a:srgbClr val="DAF0FD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242" b="100000" l="15385" r="85897">
                            <a14:foregroundMark x1="43910" y1="10559" x2="44231" y2="16149"/>
                            <a14:foregroundMark x1="61859" y1="15528" x2="63782" y2="15528"/>
                            <a14:foregroundMark x1="55449" y1="9938" x2="56090" y2="10559"/>
                            <a14:foregroundMark x1="33974" y1="18634" x2="40385" y2="18634"/>
                            <a14:foregroundMark x1="32692" y1="7453" x2="37821" y2="7453"/>
                            <a14:foregroundMark x1="32692" y1="10559" x2="37179" y2="10559"/>
                            <a14:foregroundMark x1="37821" y1="8075" x2="38141" y2="10559"/>
                            <a14:foregroundMark x1="26603" y1="26087" x2="48397" y2="27950"/>
                            <a14:foregroundMark x1="25641" y1="22360" x2="31410" y2="38509"/>
                            <a14:foregroundMark x1="26923" y1="28571" x2="28205" y2="39752"/>
                            <a14:foregroundMark x1="25321" y1="23602" x2="25000" y2="27950"/>
                            <a14:foregroundMark x1="33013" y1="27329" x2="32051" y2="40994"/>
                            <a14:foregroundMark x1="38462" y1="31056" x2="43269" y2="37888"/>
                            <a14:foregroundMark x1="41987" y1="40373" x2="50000" y2="26708"/>
                            <a14:foregroundMark x1="51603" y1="26087" x2="50321" y2="33540"/>
                            <a14:foregroundMark x1="56090" y1="26708" x2="69872" y2="27950"/>
                            <a14:foregroundMark x1="81090" y1="9317" x2="68910" y2="26087"/>
                            <a14:foregroundMark x1="80769" y1="18012" x2="59295" y2="39130"/>
                            <a14:foregroundMark x1="66346" y1="35404" x2="67308" y2="32298"/>
                            <a14:foregroundMark x1="78205" y1="6211" x2="74679" y2="9317"/>
                            <a14:foregroundMark x1="55128" y1="36646" x2="58654" y2="39752"/>
                            <a14:foregroundMark x1="52885" y1="36646" x2="52885" y2="32919"/>
                            <a14:foregroundMark x1="51923" y1="32919" x2="54167" y2="36646"/>
                            <a14:foregroundMark x1="33013" y1="11801" x2="37179" y2="11180"/>
                            <a14:backgroundMark x1="39423" y1="43478" x2="49679" y2="4347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8472" r="16439" b="11747"/>
              <a:stretch/>
            </p:blipFill>
            <p:spPr>
              <a:xfrm>
                <a:off x="6408016" y="3317733"/>
                <a:ext cx="2120395" cy="1483579"/>
              </a:xfrm>
              <a:prstGeom prst="rect">
                <a:avLst/>
              </a:prstGeom>
            </p:spPr>
          </p:pic>
          <p:sp>
            <p:nvSpPr>
              <p:cNvPr id="9" name="Cloud Callout 8"/>
              <p:cNvSpPr/>
              <p:nvPr/>
            </p:nvSpPr>
            <p:spPr>
              <a:xfrm>
                <a:off x="8499779" y="91758"/>
                <a:ext cx="3462881" cy="3055804"/>
              </a:xfrm>
              <a:prstGeom prst="cloudCallout">
                <a:avLst>
                  <a:gd name="adj1" fmla="val -48943"/>
                  <a:gd name="adj2" fmla="val 58250"/>
                </a:avLst>
              </a:prstGeom>
              <a:noFill/>
              <a:ln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222307" y="223831"/>
              <a:ext cx="2564486" cy="2566973"/>
              <a:chOff x="1222307" y="223831"/>
              <a:chExt cx="2564486" cy="256697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22307" y="223831"/>
                <a:ext cx="2564486" cy="2197641"/>
              </a:xfrm>
              <a:prstGeom prst="rect">
                <a:avLst/>
              </a:prstGeom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1222307" y="2421472"/>
                <a:ext cx="2564486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AU" b="1" dirty="0"/>
                  <a:t>Josh Peters (IDS)</a:t>
                </a:r>
                <a:endParaRPr lang="en-AU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-226713" y="1181577"/>
            <a:ext cx="3443435" cy="5629251"/>
            <a:chOff x="433687" y="1181577"/>
            <a:chExt cx="3443435" cy="5629251"/>
          </a:xfrm>
        </p:grpSpPr>
        <p:grpSp>
          <p:nvGrpSpPr>
            <p:cNvPr id="4" name="Group 3"/>
            <p:cNvGrpSpPr/>
            <p:nvPr/>
          </p:nvGrpSpPr>
          <p:grpSpPr>
            <a:xfrm>
              <a:off x="834395" y="1604037"/>
              <a:ext cx="2436878" cy="5146589"/>
              <a:chOff x="9284012" y="1258637"/>
              <a:chExt cx="2436878" cy="5146589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46003" y="1258637"/>
                <a:ext cx="651619" cy="648723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84012" y="2246623"/>
                <a:ext cx="2436878" cy="534180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99469" y="3278112"/>
                <a:ext cx="1998483" cy="621419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35345" y="4595189"/>
                <a:ext cx="1272934" cy="45365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79008" y="5749380"/>
                <a:ext cx="1129271" cy="655846"/>
              </a:xfrm>
              <a:prstGeom prst="rect">
                <a:avLst/>
              </a:prstGeom>
            </p:spPr>
          </p:pic>
        </p:grp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3019169" y="1181577"/>
              <a:ext cx="825823" cy="1119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987040" y="2300875"/>
              <a:ext cx="890082" cy="1062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flipV="1">
              <a:off x="2996485" y="4505545"/>
              <a:ext cx="868478" cy="116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/>
            <p:cNvPicPr>
              <a:picLocks noChangeAspect="1" noChangeArrowheads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63199" y="3362900"/>
              <a:ext cx="737763" cy="11426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43488" y="5667570"/>
              <a:ext cx="777186" cy="1143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433687" y="1193933"/>
              <a:ext cx="256448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AU" b="1" dirty="0"/>
                <a:t>Ronny Billen</a:t>
              </a:r>
              <a:endParaRPr lang="en-AU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5732" y="2277985"/>
              <a:ext cx="1981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AU" b="1" dirty="0"/>
                <a:t>Volker Schaa</a:t>
              </a:r>
              <a:endParaRPr lang="en-AU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81891" y="3362900"/>
              <a:ext cx="1981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AU" b="1" dirty="0"/>
                <a:t>Todd Satogata</a:t>
              </a:r>
              <a:endParaRPr lang="en-AU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15177" y="4505545"/>
              <a:ext cx="1981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AU" b="1" dirty="0"/>
                <a:t>Jan Chrin</a:t>
              </a:r>
              <a:endParaRPr lang="en-AU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62180" y="5700389"/>
              <a:ext cx="198130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AU" b="1" dirty="0"/>
                <a:t>Ivan Andrian</a:t>
              </a:r>
              <a:endParaRPr lang="en-AU" dirty="0"/>
            </a:p>
          </p:txBody>
        </p:sp>
      </p:grpSp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V="1">
            <a:off x="4820973" y="1234757"/>
            <a:ext cx="817828" cy="1048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58" name="Elbow Connector 2057"/>
          <p:cNvCxnSpPr>
            <a:stCxn id="2052" idx="3"/>
          </p:cNvCxnSpPr>
          <p:nvPr/>
        </p:nvCxnSpPr>
        <p:spPr>
          <a:xfrm>
            <a:off x="3216722" y="2831888"/>
            <a:ext cx="1123084" cy="841317"/>
          </a:xfrm>
          <a:prstGeom prst="bent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Straight Connector 2059"/>
          <p:cNvCxnSpPr>
            <a:stCxn id="2054" idx="3"/>
            <a:endCxn id="2050" idx="1"/>
          </p:cNvCxnSpPr>
          <p:nvPr/>
        </p:nvCxnSpPr>
        <p:spPr>
          <a:xfrm flipV="1">
            <a:off x="3140562" y="3934221"/>
            <a:ext cx="1199244" cy="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2051" idx="3"/>
          </p:cNvCxnSpPr>
          <p:nvPr/>
        </p:nvCxnSpPr>
        <p:spPr>
          <a:xfrm>
            <a:off x="3184592" y="1741226"/>
            <a:ext cx="1313519" cy="1452448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0" name="Elbow Connector 2069"/>
          <p:cNvCxnSpPr>
            <a:stCxn id="2053" idx="3"/>
          </p:cNvCxnSpPr>
          <p:nvPr/>
        </p:nvCxnSpPr>
        <p:spPr>
          <a:xfrm flipV="1">
            <a:off x="3204563" y="4244931"/>
            <a:ext cx="1135243" cy="841626"/>
          </a:xfrm>
          <a:prstGeom prst="bentConnector3">
            <a:avLst/>
          </a:prstGeom>
          <a:ln w="38100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2" name="Elbow Connector 2071"/>
          <p:cNvCxnSpPr>
            <a:stCxn id="2055" idx="3"/>
          </p:cNvCxnSpPr>
          <p:nvPr/>
        </p:nvCxnSpPr>
        <p:spPr>
          <a:xfrm flipV="1">
            <a:off x="3160274" y="4665744"/>
            <a:ext cx="1337837" cy="1573455"/>
          </a:xfrm>
          <a:prstGeom prst="bentConnector2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4" name="Straight Connector 2073"/>
          <p:cNvCxnSpPr>
            <a:stCxn id="2056" idx="0"/>
            <a:endCxn id="2050" idx="0"/>
          </p:cNvCxnSpPr>
          <p:nvPr/>
        </p:nvCxnSpPr>
        <p:spPr>
          <a:xfrm>
            <a:off x="5229887" y="2283062"/>
            <a:ext cx="0" cy="910612"/>
          </a:xfrm>
          <a:prstGeom prst="line">
            <a:avLst/>
          </a:prstGeom>
          <a:ln w="76200" cap="rnd" cmpd="tri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590622" y="1181577"/>
            <a:ext cx="256448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AU" b="1" dirty="0"/>
              <a:t>David Button(CAS)</a:t>
            </a:r>
            <a:endParaRPr lang="en-AU" dirty="0"/>
          </a:p>
        </p:txBody>
      </p:sp>
      <p:cxnSp>
        <p:nvCxnSpPr>
          <p:cNvPr id="2079" name="Elbow Connector 2078"/>
          <p:cNvCxnSpPr>
            <a:stCxn id="2050" idx="3"/>
            <a:endCxn id="6" idx="1"/>
          </p:cNvCxnSpPr>
          <p:nvPr/>
        </p:nvCxnSpPr>
        <p:spPr>
          <a:xfrm flipV="1">
            <a:off x="6119967" y="2280398"/>
            <a:ext cx="1360705" cy="1653823"/>
          </a:xfrm>
          <a:prstGeom prst="bentConnector3">
            <a:avLst/>
          </a:prstGeom>
          <a:ln w="127000" cap="rnd" cmpd="tri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2002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refs.jacow.org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221" y="1529398"/>
            <a:ext cx="5400000" cy="419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71260" y="1529398"/>
            <a:ext cx="5400000" cy="4194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04221" y="6119614"/>
            <a:ext cx="6100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Online Help: </a:t>
            </a:r>
            <a:r>
              <a:rPr lang="en-AU" dirty="0">
                <a:hlinkClick r:id="rId4"/>
              </a:rPr>
              <a:t>http://www.jacow.org/Authors/RefSearchToolHelp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401044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600" y="1426185"/>
            <a:ext cx="4314190" cy="462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refs.jacow.org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66191" y="233806"/>
            <a:ext cx="6947983" cy="474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41089" y="4861123"/>
            <a:ext cx="499386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AU" dirty="0"/>
              <a:t>Total  number of References in Database:      70,466</a:t>
            </a:r>
          </a:p>
          <a:p>
            <a:pPr algn="r"/>
            <a:r>
              <a:rPr lang="en-AU" dirty="0"/>
              <a:t>Total number of Authors:      55,463</a:t>
            </a:r>
          </a:p>
          <a:p>
            <a:pPr algn="r"/>
            <a:r>
              <a:rPr lang="en-AU" dirty="0"/>
              <a:t>Proceedings:	232</a:t>
            </a:r>
          </a:p>
          <a:p>
            <a:pPr algn="r"/>
            <a:endParaRPr lang="en-AU" dirty="0"/>
          </a:p>
          <a:p>
            <a:pPr algn="r"/>
            <a:r>
              <a:rPr lang="en-AU" dirty="0"/>
              <a:t>(</a:t>
            </a:r>
            <a:r>
              <a:rPr lang="en-AU" i="1" dirty="0"/>
              <a:t>As of 14 D</a:t>
            </a:r>
            <a:r>
              <a:rPr lang="en-AU" i="1" dirty="0">
                <a:solidFill>
                  <a:schemeClr val="bg1"/>
                </a:solidFill>
              </a:rPr>
              <a:t>ec 2021</a:t>
            </a:r>
            <a:r>
              <a:rPr lang="en-AU" dirty="0">
                <a:solidFill>
                  <a:schemeClr val="bg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2112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7676A1-0E21-47EA-ABE1-B4886BECAD9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322" y="1234758"/>
            <a:ext cx="7515555" cy="4853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World Domination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519160" y="553016"/>
            <a:ext cx="3474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Used in 143 Countries!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85839" y="553016"/>
            <a:ext cx="2377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i="1" dirty="0"/>
              <a:t>As of 14 Dec 2021</a:t>
            </a:r>
          </a:p>
          <a:p>
            <a:endParaRPr lang="en-AU" dirty="0"/>
          </a:p>
          <a:p>
            <a:r>
              <a:rPr lang="en-AU" dirty="0"/>
              <a:t>34,053 	Page Views</a:t>
            </a:r>
          </a:p>
          <a:p>
            <a:r>
              <a:rPr lang="en-AU" dirty="0"/>
              <a:t>22,000 	Sessions</a:t>
            </a:r>
          </a:p>
          <a:p>
            <a:r>
              <a:rPr lang="en-AU" dirty="0"/>
              <a:t>13,000 	Users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8160" y="6313545"/>
            <a:ext cx="5019040" cy="49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9734FC-9D28-4BA9-8114-36EE57FB6F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6619" y="1188879"/>
            <a:ext cx="3061982" cy="428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147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2. Better Paper Preparation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600" y="1849120"/>
            <a:ext cx="3731636" cy="4399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1419" y="1666240"/>
            <a:ext cx="5831601" cy="43737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1420" y="6039941"/>
            <a:ext cx="22860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Rosemary </a:t>
            </a:r>
            <a:r>
              <a:rPr lang="en-AU" b="1" dirty="0" err="1"/>
              <a:t>Waghorn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7917419" y="6039941"/>
            <a:ext cx="17100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Alex Palma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9627514" y="6039940"/>
            <a:ext cx="183550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Andreas Moll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5631420" y="1294030"/>
            <a:ext cx="5831600" cy="3693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Scientific Computing Group (Synch)</a:t>
            </a:r>
            <a:endParaRPr lang="en-AU" dirty="0"/>
          </a:p>
        </p:txBody>
      </p:sp>
      <p:pic>
        <p:nvPicPr>
          <p:cNvPr id="9" name="Picture 2" descr="Latex Logo PNG Transparent &amp;amp; SVG Vector - Freebie Supply">
            <a:extLst>
              <a:ext uri="{FF2B5EF4-FFF2-40B4-BE49-F238E27FC236}">
                <a16:creationId xmlns:a16="http://schemas.microsoft.com/office/drawing/2014/main" id="{47F9AE02-136B-4096-81B8-92719519B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5512" y="1478521"/>
            <a:ext cx="1941543" cy="145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891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59F8CE3-F39D-403D-BAE3-7CF82E6545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466" y="1138806"/>
            <a:ext cx="8073134" cy="5095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93A8F1-CB08-429D-A528-937A11BBE4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6559" y="1234758"/>
            <a:ext cx="2986481" cy="42330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World Domination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0" y="659765"/>
            <a:ext cx="2905760" cy="163639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1800" b="1" i="1" dirty="0"/>
              <a:t>As of 14 Dec 2021</a:t>
            </a:r>
          </a:p>
          <a:p>
            <a:pPr marL="0" indent="0" algn="r">
              <a:buNone/>
            </a:pPr>
            <a:endParaRPr lang="en-AU" sz="1000" b="1" i="1" dirty="0"/>
          </a:p>
          <a:p>
            <a:pPr marL="0" indent="0">
              <a:buNone/>
            </a:pPr>
            <a:r>
              <a:rPr lang="en-AU" sz="1800" dirty="0"/>
              <a:t>       4,000   Users</a:t>
            </a:r>
          </a:p>
          <a:p>
            <a:pPr marL="0" indent="0">
              <a:buNone/>
            </a:pPr>
            <a:r>
              <a:rPr lang="en-AU" sz="1800" dirty="0"/>
              <a:t>      12,636   Scans</a:t>
            </a:r>
          </a:p>
          <a:p>
            <a:pPr marL="0" indent="0">
              <a:buNone/>
            </a:pPr>
            <a:r>
              <a:rPr lang="en-AU" sz="1800" dirty="0"/>
              <a:t>           118   Countries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58160" y="6313545"/>
            <a:ext cx="5019040" cy="49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4490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JACoW Cat Scan Editor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49" y="1297183"/>
            <a:ext cx="5804376" cy="4724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0284" y="1297183"/>
            <a:ext cx="5804376" cy="47244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3549" y="6292334"/>
            <a:ext cx="5173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Online Help: </a:t>
            </a:r>
            <a:r>
              <a:rPr lang="en-AU" dirty="0">
                <a:hlinkClick r:id="rId4"/>
              </a:rPr>
              <a:t>http://www.jacow.org/Authors/CSEHelp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095199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JACoW Cat Scan Editor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173549" y="6292334"/>
            <a:ext cx="5173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Online Help: </a:t>
            </a:r>
            <a:r>
              <a:rPr lang="en-AU" dirty="0">
                <a:hlinkClick r:id="rId2"/>
              </a:rPr>
              <a:t>http://www.jacow.org/Authors/CSEHelp</a:t>
            </a:r>
            <a:endParaRPr lang="en-A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12000" y="3327809"/>
            <a:ext cx="4470400" cy="296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7448" y="1238441"/>
            <a:ext cx="549263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/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Check for JACoW Styles and Template usage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Check Paper and Margin 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Check Proofing Language Settings of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Checks Formatting of Paper 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Checks Formatting of Author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Checks Presence of Abstract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Checks Section, Sub-section, and Third Level Heading Formatting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Checks Paragraphs have initial indent and aligned justified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Searches Document for, Existence, in Text Reference, Sequential Order, Missing, and Duplicated References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Searches Document for, Existence, in Text Reference, Sequential Order, Missing, and Duplicated Figures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Searches Document for, Existence, in Text Reference, Sequential Order, Missing, and Duplicated 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Checks Formatting of Figure Captions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Checks Formatting of Figure Tables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Checks Paper Title Against SPMS Abstract Title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600" dirty="0"/>
              <a:t>Checks Author List Against SPMS Abstract Author List</a:t>
            </a:r>
          </a:p>
        </p:txBody>
      </p:sp>
      <p:sp>
        <p:nvSpPr>
          <p:cNvPr id="8" name="Rectangle 7"/>
          <p:cNvSpPr/>
          <p:nvPr/>
        </p:nvSpPr>
        <p:spPr>
          <a:xfrm>
            <a:off x="6802302" y="2403604"/>
            <a:ext cx="5100320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AU" sz="2400" dirty="0"/>
              <a:t>Generate instant feedback reports to educate authors, and to assist editors.</a:t>
            </a:r>
            <a:endParaRPr lang="en-AU" sz="1600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4193" y1="5948" x2="79668" y2="7187"/>
                        <a14:foregroundMark x1="81171" y1="7931" x2="82595" y2="89963"/>
                        <a14:foregroundMark x1="82199" y1="91574" x2="2690" y2="88600"/>
                        <a14:foregroundMark x1="3956" y1="40273" x2="3165" y2="88971"/>
                        <a14:foregroundMark x1="76978" y1="4585" x2="85206" y2="3222"/>
                        <a14:foregroundMark x1="83544" y1="14250" x2="90269" y2="6568"/>
                        <a14:foregroundMark x1="44066" y1="2354" x2="41297" y2="5700"/>
                        <a14:foregroundMark x1="53797" y1="96778" x2="66772" y2="96530"/>
                        <a14:foregroundMark x1="10285" y1="90458" x2="36709" y2="91822"/>
                        <a14:foregroundMark x1="6013" y1="91574" x2="41139" y2="91945"/>
                        <a14:foregroundMark x1="87658" y1="25155" x2="84177" y2="15861"/>
                        <a14:foregroundMark x1="3085" y1="41884" x2="3085" y2="58116"/>
                        <a14:backgroundMark x1="5459" y1="2354" x2="40427" y2="2230"/>
                        <a14:backgroundMark x1="46994" y1="1611" x2="59810" y2="3594"/>
                        <a14:backgroundMark x1="1661" y1="14498" x2="1582" y2="71004"/>
                        <a14:backgroundMark x1="1582" y1="71128" x2="2057" y2="42999"/>
                        <a14:backgroundMark x1="2532" y1="31475" x2="2532" y2="57745"/>
                        <a14:backgroundMark x1="79272" y1="93556" x2="70807" y2="93185"/>
                        <a14:backgroundMark x1="83228" y1="22057" x2="83544" y2="25774"/>
                        <a14:backgroundMark x1="15506" y1="97150" x2="3323" y2="95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32499" y="91758"/>
            <a:ext cx="3458923" cy="220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Image result for word doc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7095" y="1238441"/>
            <a:ext cx="1571625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Latex Logo PNG Transparent &amp;amp; SVG Vector - Freebie Supply">
            <a:extLst>
              <a:ext uri="{FF2B5EF4-FFF2-40B4-BE49-F238E27FC236}">
                <a16:creationId xmlns:a16="http://schemas.microsoft.com/office/drawing/2014/main" id="{4DEBCD86-56BE-4F19-93E6-299110B4D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1205" y="630472"/>
            <a:ext cx="2718810" cy="2039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000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9" descr="image006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3760" y="1161414"/>
            <a:ext cx="6766560" cy="531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826" y="4606924"/>
            <a:ext cx="2926081" cy="20116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66838"/>
            <a:ext cx="4651249" cy="3042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Game Week -Running Stats</a:t>
            </a:r>
          </a:p>
        </p:txBody>
      </p:sp>
    </p:spTree>
    <p:extLst>
      <p:ext uri="{BB962C8B-B14F-4D97-AF65-F5344CB8AC3E}">
        <p14:creationId xmlns:p14="http://schemas.microsoft.com/office/powerpoint/2010/main" val="4589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Running Stats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9957" y="1541929"/>
            <a:ext cx="7792329" cy="509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21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B7DC5F3-42BF-4491-B7BF-0F8A9B811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39" y="292388"/>
            <a:ext cx="4784526" cy="63793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831CD0-8C0F-45BE-846E-914E2DF208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4690" y="292387"/>
            <a:ext cx="7211117" cy="4056253"/>
          </a:xfrm>
          <a:prstGeom prst="rect">
            <a:avLst/>
          </a:prstGeom>
        </p:spPr>
      </p:pic>
      <p:pic>
        <p:nvPicPr>
          <p:cNvPr id="12" name="Picture 11" descr="A picture containing indoor, table, desk, meal&#10;&#10;Description automatically generated">
            <a:extLst>
              <a:ext uri="{FF2B5EF4-FFF2-40B4-BE49-F238E27FC236}">
                <a16:creationId xmlns:a16="http://schemas.microsoft.com/office/drawing/2014/main" id="{B16A4884-7A44-4FF1-8C98-32B2FDD35E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642088" y="4693542"/>
            <a:ext cx="2260815" cy="1695612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38EC153-30F1-4E13-85D3-A5A93DAB446F}"/>
              </a:ext>
            </a:extLst>
          </p:cNvPr>
          <p:cNvGrpSpPr/>
          <p:nvPr/>
        </p:nvGrpSpPr>
        <p:grpSpPr>
          <a:xfrm>
            <a:off x="9638950" y="4217345"/>
            <a:ext cx="2496857" cy="2454395"/>
            <a:chOff x="4673362" y="1557390"/>
            <a:chExt cx="4469194" cy="4393189"/>
          </a:xfrm>
        </p:grpSpPr>
        <p:pic>
          <p:nvPicPr>
            <p:cNvPr id="16" name="Picture 2" descr="Image result for fighting the clock">
              <a:extLst>
                <a:ext uri="{FF2B5EF4-FFF2-40B4-BE49-F238E27FC236}">
                  <a16:creationId xmlns:a16="http://schemas.microsoft.com/office/drawing/2014/main" id="{7CB287D7-B192-4BAE-B33B-84C2C8C11F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5276" y="3345381"/>
              <a:ext cx="3637280" cy="2605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09B20761-1170-4CB4-8EB0-5DC0119EA8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3362" y="1884515"/>
              <a:ext cx="3051064" cy="36329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3B764AAB-780A-4072-96BA-18D09E1D14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650453" flipH="1">
              <a:off x="5866048" y="1557390"/>
              <a:ext cx="1107481" cy="128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68CD06C-7A30-4503-9181-9C52E61E2EA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1518" y="4410956"/>
            <a:ext cx="3011044" cy="22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24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Freedom Earlier! </a:t>
            </a:r>
          </a:p>
        </p:txBody>
      </p:sp>
      <p:pic>
        <p:nvPicPr>
          <p:cNvPr id="2050" name="Picture 2" descr="Image may contain: 4 people, people smili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0226" y="1305878"/>
            <a:ext cx="6521873" cy="489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may contain: 4 people, people smili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52079" y="2428240"/>
            <a:ext cx="3682373" cy="2285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52078" y="2058908"/>
            <a:ext cx="368237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Certificate of Freedom</a:t>
            </a:r>
          </a:p>
        </p:txBody>
      </p:sp>
    </p:spTree>
    <p:extLst>
      <p:ext uri="{BB962C8B-B14F-4D97-AF65-F5344CB8AC3E}">
        <p14:creationId xmlns:p14="http://schemas.microsoft.com/office/powerpoint/2010/main" val="10914950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2B4C-53DB-9F44-82F9-73D216DF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50422-FEDF-0046-8BC4-0CD421351C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 hope to see ANSTO continue to support these successful tool into the future</a:t>
            </a:r>
          </a:p>
        </p:txBody>
      </p:sp>
    </p:spTree>
    <p:extLst>
      <p:ext uri="{BB962C8B-B14F-4D97-AF65-F5344CB8AC3E}">
        <p14:creationId xmlns:p14="http://schemas.microsoft.com/office/powerpoint/2010/main" val="83073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5335339"/>
              </p:ext>
            </p:extLst>
          </p:nvPr>
        </p:nvGraphicFramePr>
        <p:xfrm>
          <a:off x="0" y="1120140"/>
          <a:ext cx="12503642" cy="5006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97391" y="6109554"/>
            <a:ext cx="230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/>
              <a:t>Total </a:t>
            </a:r>
            <a:r>
              <a:rPr lang="en-AU" b="1" dirty="0">
                <a:solidFill>
                  <a:srgbClr val="00B050"/>
                </a:solidFill>
              </a:rPr>
              <a:t>1,135</a:t>
            </a:r>
            <a:r>
              <a:rPr lang="en-AU" b="1" dirty="0"/>
              <a:t> Attendees</a:t>
            </a:r>
          </a:p>
          <a:p>
            <a:endParaRPr lang="en-AU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0" y="91440"/>
            <a:ext cx="2754630" cy="18364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4206BE-617E-4C82-AAA5-D5682F7EFB0C}"/>
              </a:ext>
            </a:extLst>
          </p:cNvPr>
          <p:cNvSpPr txBox="1"/>
          <p:nvPr/>
        </p:nvSpPr>
        <p:spPr>
          <a:xfrm>
            <a:off x="3210127" y="138450"/>
            <a:ext cx="48346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/>
              <a:t>IPAC’19</a:t>
            </a:r>
          </a:p>
        </p:txBody>
      </p:sp>
    </p:spTree>
    <p:extLst>
      <p:ext uri="{BB962C8B-B14F-4D97-AF65-F5344CB8AC3E}">
        <p14:creationId xmlns:p14="http://schemas.microsoft.com/office/powerpoint/2010/main" val="2781902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99982" y="2022005"/>
            <a:ext cx="11735423" cy="5033798"/>
            <a:chOff x="4693379" y="1167627"/>
            <a:chExt cx="6039391" cy="259053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26380" y="1167627"/>
              <a:ext cx="5406390" cy="1552713"/>
            </a:xfrm>
            <a:prstGeom prst="rect">
              <a:avLst/>
            </a:prstGeom>
          </p:spPr>
        </p:pic>
        <p:pic>
          <p:nvPicPr>
            <p:cNvPr id="8" name="Content Placeholder 3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92" b="99636" l="9989" r="100000">
                          <a14:foregroundMark x1="24629" y1="23564" x2="20890" y2="35477"/>
                          <a14:foregroundMark x1="35331" y1="42860" x2="30337" y2="59709"/>
                          <a14:foregroundMark x1="59389" y1="42961" x2="62300" y2="51133"/>
                          <a14:foregroundMark x1="31307" y1="44337" x2="30622" y2="48867"/>
                          <a14:backgroundMark x1="52711" y1="73402" x2="54709" y2="94316"/>
                          <a14:backgroundMark x1="52197" y1="66667" x2="52711" y2="71622"/>
                          <a14:backgroundMark x1="69207" y1="77306" x2="70719" y2="59931"/>
                          <a14:backgroundMark x1="73231" y1="70206" x2="82220" y2="91141"/>
                          <a14:backgroundMark x1="32705" y1="63127" x2="34189" y2="90069"/>
                          <a14:backgroundMark x1="75713" y1="39361" x2="89241" y2="73402"/>
                          <a14:backgroundMark x1="67580" y1="76861" x2="68693" y2="88087"/>
                          <a14:backgroundMark x1="66324" y1="77447" x2="66752" y2="86893"/>
                          <a14:backgroundMark x1="65925" y1="78034" x2="66039" y2="86509"/>
                          <a14:backgroundMark x1="65211" y1="51052" x2="67295" y2="63552"/>
                          <a14:backgroundMark x1="60502" y1="36165" x2="65782" y2="49858"/>
                          <a14:backgroundMark x1="59789" y1="34304" x2="61330" y2="35275"/>
                          <a14:backgroundMark x1="29909" y1="46015" x2="27825" y2="60599"/>
                          <a14:backgroundMark x1="48545" y1="22087" x2="48545" y2="25344"/>
                          <a14:backgroundMark x1="70890" y1="94438" x2="70890" y2="97229"/>
                          <a14:backgroundMark x1="70748" y1="90433" x2="71147" y2="921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379" y="2013185"/>
              <a:ext cx="1236734" cy="1744981"/>
            </a:xfrm>
            <a:prstGeom prst="rect">
              <a:avLst/>
            </a:prstGeom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Problems with Proceedings Production</a:t>
            </a:r>
          </a:p>
        </p:txBody>
      </p:sp>
      <p:sp>
        <p:nvSpPr>
          <p:cNvPr id="11" name="Oval 10"/>
          <p:cNvSpPr/>
          <p:nvPr/>
        </p:nvSpPr>
        <p:spPr>
          <a:xfrm>
            <a:off x="525780" y="1359065"/>
            <a:ext cx="662940" cy="662940"/>
          </a:xfrm>
          <a:prstGeom prst="ellipse">
            <a:avLst/>
          </a:prstGeom>
          <a:solidFill>
            <a:srgbClr val="00B05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Oval 11"/>
          <p:cNvSpPr/>
          <p:nvPr/>
        </p:nvSpPr>
        <p:spPr>
          <a:xfrm>
            <a:off x="525780" y="2275835"/>
            <a:ext cx="662940" cy="662940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525780" y="3192605"/>
            <a:ext cx="662940" cy="662940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TextBox 13"/>
          <p:cNvSpPr txBox="1"/>
          <p:nvPr/>
        </p:nvSpPr>
        <p:spPr>
          <a:xfrm>
            <a:off x="1188720" y="1485951"/>
            <a:ext cx="4341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with small edits to PDF QA ready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88719" y="2422639"/>
            <a:ext cx="748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modified source file and re-produced PDF, green on author acceptance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8718" y="3333578"/>
            <a:ext cx="748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returned to author for correction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006" l="0" r="100000">
                        <a14:foregroundMark x1="95936" y1="4573" x2="91873" y2="7555"/>
                        <a14:backgroundMark x1="7774" y1="81511" x2="27915" y2="41551"/>
                        <a14:backgroundMark x1="17491" y1="98211" x2="45053" y2="70179"/>
                        <a14:backgroundMark x1="23675" y1="63022" x2="35689" y2="55666"/>
                        <a14:backgroundMark x1="32862" y1="76938" x2="36042" y2="69781"/>
                        <a14:backgroundMark x1="10247" y1="82704" x2="3710" y2="87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679" y="1162385"/>
            <a:ext cx="614511" cy="5465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26130" y="4549140"/>
            <a:ext cx="825627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Resource Draining Problems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Poor quality, incomplete, and incorrect referencing formatting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Poor preparation of Word documents with technical faults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References/Figures/Tables not sighted in main text, out of sequence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Section heading errors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Different Title and Author list to that of the SPMS management system.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dirty="0"/>
              <a:t>Etc…</a:t>
            </a:r>
          </a:p>
        </p:txBody>
      </p:sp>
    </p:spTree>
    <p:extLst>
      <p:ext uri="{BB962C8B-B14F-4D97-AF65-F5344CB8AC3E}">
        <p14:creationId xmlns:p14="http://schemas.microsoft.com/office/powerpoint/2010/main" val="2420430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Problems with Proceedings Production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703545" y="1733469"/>
            <a:ext cx="7488455" cy="3584089"/>
            <a:chOff x="-240632" y="3041583"/>
            <a:chExt cx="7488455" cy="3584089"/>
          </a:xfrm>
        </p:grpSpPr>
        <p:sp>
          <p:nvSpPr>
            <p:cNvPr id="12" name="Flowchart: Data 11"/>
            <p:cNvSpPr/>
            <p:nvPr/>
          </p:nvSpPr>
          <p:spPr>
            <a:xfrm>
              <a:off x="-240632" y="3901807"/>
              <a:ext cx="7488455" cy="2699498"/>
            </a:xfrm>
            <a:prstGeom prst="flowChartInputOutpu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434165" y="3041583"/>
              <a:ext cx="3291840" cy="3276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726005" y="3172731"/>
              <a:ext cx="12320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/>
                <a:t>High Quality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39379" y="5097667"/>
              <a:ext cx="12320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/>
                <a:t>Low Quality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" y="6317895"/>
              <a:ext cx="14341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/>
                <a:t>High Resourced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" y="4049412"/>
              <a:ext cx="155929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/>
                <a:t>Low Resourced</a:t>
              </a:r>
            </a:p>
          </p:txBody>
        </p:sp>
      </p:grp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77826" y="1600200"/>
            <a:ext cx="11304574" cy="512064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AU" b="1" dirty="0"/>
              <a:t>Resource Hungry Activities:</a:t>
            </a:r>
          </a:p>
          <a:p>
            <a:r>
              <a:rPr lang="en-AU" dirty="0"/>
              <a:t>References </a:t>
            </a:r>
          </a:p>
          <a:p>
            <a:r>
              <a:rPr lang="en-AU" dirty="0"/>
              <a:t>Poor Preparation</a:t>
            </a:r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r>
              <a:rPr lang="en-AU" b="1" dirty="0"/>
              <a:t>Cost Per Editor</a:t>
            </a:r>
          </a:p>
          <a:p>
            <a:r>
              <a:rPr lang="en-AU" dirty="0"/>
              <a:t>≈ $3,100 for IPAC’19</a:t>
            </a:r>
          </a:p>
          <a:p>
            <a:pPr lvl="1"/>
            <a:r>
              <a:rPr lang="en-AU" dirty="0"/>
              <a:t>Inclusive of workstation hire, delegate events etc…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30113" y="5073858"/>
            <a:ext cx="1080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>
                <a:solidFill>
                  <a:srgbClr val="FFC000"/>
                </a:solidFill>
              </a:rPr>
              <a:t>$$$</a:t>
            </a:r>
          </a:p>
        </p:txBody>
      </p:sp>
    </p:spTree>
    <p:extLst>
      <p:ext uri="{BB962C8B-B14F-4D97-AF65-F5344CB8AC3E}">
        <p14:creationId xmlns:p14="http://schemas.microsoft.com/office/powerpoint/2010/main" val="1876084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Resourcing Trend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0925200"/>
              </p:ext>
            </p:extLst>
          </p:nvPr>
        </p:nvGraphicFramePr>
        <p:xfrm>
          <a:off x="204882" y="1065429"/>
          <a:ext cx="9853518" cy="58574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Up Arrow 4"/>
          <p:cNvSpPr/>
          <p:nvPr/>
        </p:nvSpPr>
        <p:spPr>
          <a:xfrm>
            <a:off x="2874592" y="2619633"/>
            <a:ext cx="1908588" cy="168051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/>
              <a:t>Added 4</a:t>
            </a:r>
            <a:r>
              <a:rPr lang="en-AU" sz="1200" baseline="30000" dirty="0"/>
              <a:t>th</a:t>
            </a:r>
            <a:r>
              <a:rPr lang="en-AU" sz="1200" dirty="0"/>
              <a:t>  Page for References</a:t>
            </a:r>
          </a:p>
        </p:txBody>
      </p:sp>
      <p:sp>
        <p:nvSpPr>
          <p:cNvPr id="6" name="Up Arrow 5"/>
          <p:cNvSpPr/>
          <p:nvPr/>
        </p:nvSpPr>
        <p:spPr>
          <a:xfrm>
            <a:off x="7366041" y="2619633"/>
            <a:ext cx="1908588" cy="1680518"/>
          </a:xfrm>
          <a:prstGeom prst="up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dirty="0"/>
              <a:t>References</a:t>
            </a:r>
          </a:p>
          <a:p>
            <a:pPr algn="ctr"/>
            <a:r>
              <a:rPr lang="en-AU" sz="1200" dirty="0"/>
              <a:t>Take</a:t>
            </a:r>
          </a:p>
          <a:p>
            <a:pPr algn="ctr"/>
            <a:r>
              <a:rPr lang="en-AU" sz="1200" dirty="0"/>
              <a:t>More Time  </a:t>
            </a:r>
          </a:p>
        </p:txBody>
      </p:sp>
    </p:spTree>
    <p:extLst>
      <p:ext uri="{BB962C8B-B14F-4D97-AF65-F5344CB8AC3E}">
        <p14:creationId xmlns:p14="http://schemas.microsoft.com/office/powerpoint/2010/main" val="3005000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Resourcing Trend </a:t>
            </a:r>
            <a:r>
              <a:rPr lang="en-AU" b="0" i="1" dirty="0"/>
              <a:t>(References)</a:t>
            </a:r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929014"/>
              </p:ext>
            </p:extLst>
          </p:nvPr>
        </p:nvGraphicFramePr>
        <p:xfrm>
          <a:off x="557349" y="1404430"/>
          <a:ext cx="10955382" cy="5079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ight Arrow 4"/>
          <p:cNvSpPr/>
          <p:nvPr/>
        </p:nvSpPr>
        <p:spPr>
          <a:xfrm rot="10800000">
            <a:off x="4763859" y="6251029"/>
            <a:ext cx="1272269" cy="6069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23684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JACoW Proceedings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04"/>
          <a:stretch/>
        </p:blipFill>
        <p:spPr>
          <a:xfrm>
            <a:off x="6705909" y="663258"/>
            <a:ext cx="3997949" cy="59704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974" y="4735817"/>
            <a:ext cx="59675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dirty="0"/>
              <a:t>232 Proceedings published and searchable free to the community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24974" y="1594324"/>
            <a:ext cx="6179445" cy="3537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68288" indent="-268288" algn="l" defTabSz="914400" rtl="0" eaLnBrk="1" latinLnBrk="0" hangingPunct="1">
              <a:spcBef>
                <a:spcPct val="20000"/>
              </a:spcBef>
              <a:buClr>
                <a:srgbClr val="47B8B2"/>
              </a:buClr>
              <a:buFont typeface="Wingdings" panose="05000000000000000000" pitchFamily="2" charset="2"/>
              <a:buChar char="§"/>
              <a:defRPr sz="32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8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Fira Sans" panose="020B0604020202020204" charset="0"/>
              <a:buChar char="›"/>
              <a:defRPr sz="24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»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4pPr>
            <a:lvl5pPr marL="1971675" indent="-142875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­"/>
              <a:defRPr sz="2000" kern="1200" spc="-50" baseline="0">
                <a:solidFill>
                  <a:schemeClr val="tx1"/>
                </a:solidFill>
                <a:latin typeface="Fira Sans" panose="020B060402020202020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333333"/>
              </a:buClr>
              <a:buSzPct val="100000"/>
            </a:pPr>
            <a:r>
              <a:rPr lang="en-GB" sz="2000" dirty="0">
                <a:latin typeface="+mn-lt"/>
              </a:rPr>
              <a:t>International collaboration for the electronic publication of accelerator conference proceedings</a:t>
            </a:r>
          </a:p>
          <a:p>
            <a:pPr>
              <a:buClr>
                <a:srgbClr val="333333"/>
              </a:buClr>
              <a:buSzPct val="100000"/>
            </a:pPr>
            <a:r>
              <a:rPr lang="en-GB" sz="2000" dirty="0">
                <a:latin typeface="+mn-lt"/>
              </a:rPr>
              <a:t>Website</a:t>
            </a:r>
          </a:p>
          <a:p>
            <a:pPr marL="685620" lvl="1" indent="-342900">
              <a:lnSpc>
                <a:spcPct val="150000"/>
              </a:lnSpc>
              <a:spcBef>
                <a:spcPts val="0"/>
              </a:spcBef>
              <a:buClr>
                <a:srgbClr val="333333"/>
              </a:buClr>
              <a:buSzPct val="100000"/>
            </a:pPr>
            <a:r>
              <a:rPr lang="en-GB" sz="2000" dirty="0">
                <a:solidFill>
                  <a:srgbClr val="333333"/>
                </a:solidFill>
                <a:latin typeface="+mn-lt"/>
              </a:rPr>
              <a:t>Proceedings</a:t>
            </a:r>
          </a:p>
          <a:p>
            <a:pPr marL="685620" lvl="1" indent="-342900">
              <a:lnSpc>
                <a:spcPct val="150000"/>
              </a:lnSpc>
              <a:spcBef>
                <a:spcPts val="0"/>
              </a:spcBef>
              <a:buClr>
                <a:srgbClr val="333333"/>
              </a:buClr>
              <a:buSzPct val="100000"/>
            </a:pPr>
            <a:r>
              <a:rPr lang="en-GB" sz="2000" dirty="0">
                <a:solidFill>
                  <a:srgbClr val="333333"/>
                </a:solidFill>
                <a:latin typeface="+mn-lt"/>
              </a:rPr>
              <a:t>Documentation</a:t>
            </a:r>
          </a:p>
          <a:p>
            <a:pPr marL="685620" lvl="1" indent="-342900">
              <a:lnSpc>
                <a:spcPct val="150000"/>
              </a:lnSpc>
              <a:spcBef>
                <a:spcPts val="0"/>
              </a:spcBef>
              <a:buClr>
                <a:srgbClr val="333333"/>
              </a:buClr>
              <a:buSzPct val="100000"/>
            </a:pPr>
            <a:r>
              <a:rPr lang="en-GB" sz="2000" dirty="0">
                <a:solidFill>
                  <a:srgbClr val="333333"/>
                </a:solidFill>
                <a:latin typeface="+mn-lt"/>
              </a:rPr>
              <a:t>Tools</a:t>
            </a:r>
          </a:p>
          <a:p>
            <a:pPr>
              <a:buClr>
                <a:srgbClr val="333333"/>
              </a:buClr>
              <a:buSzPct val="100000"/>
            </a:pPr>
            <a:r>
              <a:rPr lang="en-GB" sz="2000" dirty="0">
                <a:latin typeface="+mn-lt"/>
              </a:rPr>
              <a:t>Team</a:t>
            </a:r>
          </a:p>
          <a:p>
            <a:pPr marL="685620" lvl="1" indent="-342900">
              <a:lnSpc>
                <a:spcPct val="150000"/>
              </a:lnSpc>
              <a:spcBef>
                <a:spcPts val="0"/>
              </a:spcBef>
              <a:buClr>
                <a:srgbClr val="333333"/>
              </a:buClr>
              <a:buSzPct val="100000"/>
            </a:pPr>
            <a:r>
              <a:rPr lang="en-GB" sz="2000" dirty="0">
                <a:solidFill>
                  <a:srgbClr val="333333"/>
                </a:solidFill>
                <a:latin typeface="+mn-lt"/>
              </a:rPr>
              <a:t>People actively working on 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4974" y="5875476"/>
            <a:ext cx="59675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70,466 Individual papers 15 Dec 2021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74433" y="477838"/>
            <a:ext cx="1130457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 spc="-50" baseline="0">
                <a:solidFill>
                  <a:schemeClr val="tx1"/>
                </a:solidFill>
                <a:latin typeface="Poppins" panose="020B0604020202020204" charset="0"/>
                <a:ea typeface="+mj-ea"/>
                <a:cs typeface="Poppins" panose="020B0604020202020204" charset="0"/>
              </a:defRPr>
            </a:lvl1pPr>
          </a:lstStyle>
          <a:p>
            <a:r>
              <a:rPr lang="en-AU" sz="2400" dirty="0"/>
              <a:t>Who is JACoW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815383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1. Quality References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905" y="2201040"/>
            <a:ext cx="2719375" cy="203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09906" y="1435130"/>
            <a:ext cx="4162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/>
              <a:t>Stakeholder</a:t>
            </a:r>
            <a:r>
              <a:rPr lang="en-AU" dirty="0"/>
              <a:t> recognition of contribution to the community, KPI’s, Impact Factors….   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5231" y="5837514"/>
            <a:ext cx="3849489" cy="745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5842" y="2230797"/>
            <a:ext cx="2276475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9906" y="4407525"/>
            <a:ext cx="1582420" cy="217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984240" y="824359"/>
            <a:ext cx="6959600" cy="4829859"/>
            <a:chOff x="5984240" y="1047879"/>
            <a:chExt cx="6959600" cy="4829859"/>
          </a:xfrm>
        </p:grpSpPr>
        <p:sp>
          <p:nvSpPr>
            <p:cNvPr id="3" name="Rectangle 2"/>
            <p:cNvSpPr/>
            <p:nvPr/>
          </p:nvSpPr>
          <p:spPr>
            <a:xfrm>
              <a:off x="6004560" y="2201039"/>
              <a:ext cx="6096000" cy="341632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AU" b="1" dirty="0"/>
                <a:t>D05 Development of Supporting Applications for IPAC19</a:t>
              </a:r>
            </a:p>
            <a:p>
              <a:r>
                <a:rPr lang="en-AU" b="1" i="1" dirty="0"/>
                <a:t>D05.1 Reference Parser/SPMS Search Tool</a:t>
              </a:r>
              <a:endParaRPr lang="en-AU" b="1" dirty="0"/>
            </a:p>
            <a:p>
              <a:endParaRPr lang="en-AU" b="1" dirty="0"/>
            </a:p>
            <a:p>
              <a:r>
                <a:rPr lang="en-AU" b="1" dirty="0"/>
                <a:t>ANSTO IPAC Contact – David Button</a:t>
              </a:r>
              <a:endParaRPr lang="en-AU" dirty="0"/>
            </a:p>
            <a:p>
              <a:endParaRPr lang="en-AU" b="1" dirty="0"/>
            </a:p>
            <a:p>
              <a:r>
                <a:rPr lang="en-AU" b="1" dirty="0"/>
                <a:t>Description</a:t>
              </a:r>
              <a:r>
                <a:rPr lang="en-AU" dirty="0"/>
                <a:t>: The editorial board for IPAC19 requested the development of a tool that allowed searching through papers within the SPMS system and the automatic generation of references within the approved style. It was estimated that 25% of the time spent by editors in the proceedings office is spent generating reference corrections manually from papers already indexed by SPMS.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6014720" y="5508406"/>
              <a:ext cx="6096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en-AU" dirty="0">
                  <a:hlinkClick r:id="rId6"/>
                </a:rPr>
                <a:t>Source</a:t>
              </a:r>
              <a:endParaRPr lang="en-AU" dirty="0"/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5984240" y="1047879"/>
              <a:ext cx="6959600" cy="11430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b="1" kern="1200" spc="-50" baseline="0">
                  <a:solidFill>
                    <a:schemeClr val="tx1"/>
                  </a:solidFill>
                  <a:latin typeface="Poppins" panose="020B0604020202020204" charset="0"/>
                  <a:ea typeface="+mj-ea"/>
                  <a:cs typeface="Poppins" panose="020B0604020202020204" charset="0"/>
                </a:defRPr>
              </a:lvl1pPr>
            </a:lstStyle>
            <a:p>
              <a:r>
                <a:rPr lang="en-AU" sz="3600" b="0" dirty="0"/>
                <a:t>Proposed Development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9383085"/>
      </p:ext>
    </p:extLst>
  </p:cSld>
  <p:clrMapOvr>
    <a:masterClrMapping/>
  </p:clrMapOvr>
</p:sld>
</file>

<file path=ppt/theme/theme1.xml><?xml version="1.0" encoding="utf-8"?>
<a:theme xmlns:a="http://schemas.openxmlformats.org/drawingml/2006/main" name="ANSTO Titl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70835900-DB24-1E4B-9B40-D34C4D8F1E42}" vid="{69AA42AE-D526-B44A-B547-63CED81F3E1C}"/>
    </a:ext>
  </a:extLst>
</a:theme>
</file>

<file path=ppt/theme/theme2.xml><?xml version="1.0" encoding="utf-8"?>
<a:theme xmlns:a="http://schemas.openxmlformats.org/drawingml/2006/main" name="ANSTO Main Content">
  <a:themeElements>
    <a:clrScheme name="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70835900-DB24-1E4B-9B40-D34C4D8F1E42}" vid="{D16FAA05-3DA8-F14D-842C-EFB52E22212E}"/>
    </a:ext>
  </a:extLst>
</a:theme>
</file>

<file path=ppt/theme/theme3.xml><?xml version="1.0" encoding="utf-8"?>
<a:theme xmlns:a="http://schemas.openxmlformats.org/drawingml/2006/main" name="ANSTO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70835900-DB24-1E4B-9B40-D34C4D8F1E42}" vid="{E3F1BEE3-0D6F-0A43-BF38-EF93417307AD}"/>
    </a:ext>
  </a:extLst>
</a:theme>
</file>

<file path=ppt/theme/theme4.xml><?xml version="1.0" encoding="utf-8"?>
<a:theme xmlns:a="http://schemas.openxmlformats.org/drawingml/2006/main" name="ANSTO Dark blue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70835900-DB24-1E4B-9B40-D34C4D8F1E42}" vid="{0187362D-D8D4-7748-9442-5A3F9C811044}"/>
    </a:ext>
  </a:extLst>
</a:theme>
</file>

<file path=ppt/theme/theme5.xml><?xml version="1.0" encoding="utf-8"?>
<a:theme xmlns:a="http://schemas.openxmlformats.org/drawingml/2006/main" name="ANSTO Teal slides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70835900-DB24-1E4B-9B40-D34C4D8F1E42}" vid="{45049870-FAC7-D541-8A40-EF1B244BC2EA}"/>
    </a:ext>
  </a:extLst>
</a:theme>
</file>

<file path=ppt/theme/theme6.xml><?xml version="1.0" encoding="utf-8"?>
<a:theme xmlns:a="http://schemas.openxmlformats.org/drawingml/2006/main" name="ANSTO Thank you slide">
  <a:themeElements>
    <a:clrScheme name="ANSTO">
      <a:dk1>
        <a:srgbClr val="4C4D4C"/>
      </a:dk1>
      <a:lt1>
        <a:srgbClr val="FFFFFF"/>
      </a:lt1>
      <a:dk2>
        <a:srgbClr val="44546A"/>
      </a:dk2>
      <a:lt2>
        <a:srgbClr val="E7E6E6"/>
      </a:lt2>
      <a:accent1>
        <a:srgbClr val="006CA9"/>
      </a:accent1>
      <a:accent2>
        <a:srgbClr val="47B7B1"/>
      </a:accent2>
      <a:accent3>
        <a:srgbClr val="1E3054"/>
      </a:accent3>
      <a:accent4>
        <a:srgbClr val="4C4D4C"/>
      </a:accent4>
      <a:accent5>
        <a:srgbClr val="006F3A"/>
      </a:accent5>
      <a:accent6>
        <a:srgbClr val="F1AB46"/>
      </a:accent6>
      <a:hlink>
        <a:srgbClr val="006CA9"/>
      </a:hlink>
      <a:folHlink>
        <a:srgbClr val="1E305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70835900-DB24-1E4B-9B40-D34C4D8F1E42}" vid="{AFDF4BAD-DAD5-664B-9F2B-BE4D436AC10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IPAC'19 Developements</Template>
  <TotalTime>4354</TotalTime>
  <Words>646</Words>
  <Application>Microsoft Office PowerPoint</Application>
  <PresentationFormat>Widescreen</PresentationFormat>
  <Paragraphs>124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Poppins</vt:lpstr>
      <vt:lpstr>Calibri</vt:lpstr>
      <vt:lpstr>Fira Sans</vt:lpstr>
      <vt:lpstr>Fira Sans ExtraBold</vt:lpstr>
      <vt:lpstr>Wingdings</vt:lpstr>
      <vt:lpstr>Fira Sans Light</vt:lpstr>
      <vt:lpstr>Arial</vt:lpstr>
      <vt:lpstr>ANSTO Title</vt:lpstr>
      <vt:lpstr>ANSTO Main Content</vt:lpstr>
      <vt:lpstr>ANSTO Blue slides</vt:lpstr>
      <vt:lpstr>ANSTO Dark blue slides</vt:lpstr>
      <vt:lpstr>ANSTO Teal slides</vt:lpstr>
      <vt:lpstr>ANSTO Thank you slide</vt:lpstr>
      <vt:lpstr>JACoW Developments</vt:lpstr>
      <vt:lpstr>PowerPoint Presentation</vt:lpstr>
      <vt:lpstr>PowerPoint Presentation</vt:lpstr>
      <vt:lpstr>Problems with Proceedings Production</vt:lpstr>
      <vt:lpstr>Problems with Proceedings Production</vt:lpstr>
      <vt:lpstr>Resourcing Trend</vt:lpstr>
      <vt:lpstr>Resourcing Trend (References)</vt:lpstr>
      <vt:lpstr>JACoW Proceedings</vt:lpstr>
      <vt:lpstr>1. Quality References</vt:lpstr>
      <vt:lpstr>References Search &amp; Generation Tool</vt:lpstr>
      <vt:lpstr>refs.jacow.org</vt:lpstr>
      <vt:lpstr>refs.jacow.org</vt:lpstr>
      <vt:lpstr>World Domination</vt:lpstr>
      <vt:lpstr>2. Better Paper Preparation</vt:lpstr>
      <vt:lpstr>World Domination</vt:lpstr>
      <vt:lpstr>JACoW Cat Scan Editor </vt:lpstr>
      <vt:lpstr>JACoW Cat Scan Editor</vt:lpstr>
      <vt:lpstr>Game Week -Running Stats</vt:lpstr>
      <vt:lpstr>Running Stats</vt:lpstr>
      <vt:lpstr>Freedom Earlier! </vt:lpstr>
      <vt:lpstr>Thank you</vt:lpstr>
    </vt:vector>
  </TitlesOfParts>
  <Company>ANSTO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IPAC’19 JACoW Developments</dc:title>
  <dc:creator>BUTTON, David</dc:creator>
  <cp:lastModifiedBy>BUTTON, David</cp:lastModifiedBy>
  <cp:revision>78</cp:revision>
  <dcterms:created xsi:type="dcterms:W3CDTF">2019-06-07T01:51:17Z</dcterms:created>
  <dcterms:modified xsi:type="dcterms:W3CDTF">2021-12-15T07:54:56Z</dcterms:modified>
</cp:coreProperties>
</file>