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58" r:id="rId5"/>
    <p:sldId id="264" r:id="rId6"/>
    <p:sldId id="265" r:id="rId7"/>
    <p:sldId id="262" r:id="rId8"/>
    <p:sldId id="259" r:id="rId9"/>
    <p:sldId id="260" r:id="rId10"/>
    <p:sldId id="261" r:id="rId11"/>
    <p:sldId id="270" r:id="rId12"/>
    <p:sldId id="263" r:id="rId13"/>
    <p:sldId id="266" r:id="rId14"/>
    <p:sldId id="267" r:id="rId15"/>
    <p:sldId id="271" r:id="rId16"/>
    <p:sldId id="272" r:id="rId17"/>
    <p:sldId id="276" r:id="rId18"/>
    <p:sldId id="274" r:id="rId19"/>
    <p:sldId id="268" r:id="rId20"/>
    <p:sldId id="269" r:id="rId21"/>
    <p:sldId id="277" r:id="rId22"/>
    <p:sldId id="279" r:id="rId23"/>
    <p:sldId id="27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1C4CE9-6624-4BE4-AF87-2E068D50117C}" v="4" dt="2022-11-09T03:31:53.0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710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031977252843395"/>
          <c:y val="0.11342592592592593"/>
          <c:w val="0.52222222222222225"/>
          <c:h val="0.87037037037037035"/>
        </c:manualLayout>
      </c:layout>
      <c:pie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624F-4C7A-A052-9E96D77EEF00}"/>
              </c:ext>
            </c:extLst>
          </c:dPt>
          <c:dPt>
            <c:idx val="1"/>
            <c:bubble3D val="0"/>
            <c:explosion val="3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3-624F-4C7A-A052-9E96D77EEF0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624F-4C7A-A052-9E96D77EEF00}"/>
              </c:ext>
            </c:extLst>
          </c:dPt>
          <c:dLbls>
            <c:dLbl>
              <c:idx val="0"/>
              <c:layout>
                <c:manualLayout>
                  <c:x val="-1.8336990371526071E-2"/>
                  <c:y val="-3.70213119836347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4F-4C7A-A052-9E96D77EEF00}"/>
                </c:ext>
              </c:extLst>
            </c:dLbl>
            <c:dLbl>
              <c:idx val="1"/>
              <c:layout>
                <c:manualLayout>
                  <c:x val="5.6357108225538674E-2"/>
                  <c:y val="9.457503886529188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FF0000"/>
                        </a:solidFill>
                      </a:rPr>
                      <a:t>55.08%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24F-4C7A-A052-9E96D77EEF00}"/>
                </c:ext>
              </c:extLst>
            </c:dLbl>
            <c:dLbl>
              <c:idx val="2"/>
              <c:layout>
                <c:manualLayout>
                  <c:x val="7.9604757376293498E-4"/>
                  <c:y val="-5.45867833115717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24F-4C7A-A052-9E96D77EEF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Sheet1!$E$4:$E$6</c:f>
              <c:strCache>
                <c:ptCount val="3"/>
                <c:pt idx="0">
                  <c:v>Open Office</c:v>
                </c:pt>
                <c:pt idx="1">
                  <c:v>Word</c:v>
                </c:pt>
                <c:pt idx="2">
                  <c:v>LaTeX</c:v>
                </c:pt>
              </c:strCache>
            </c:strRef>
          </c:cat>
          <c:val>
            <c:numRef>
              <c:f>Sheet1!$F$4:$F$6</c:f>
              <c:numCache>
                <c:formatCode>0.00%</c:formatCode>
                <c:ptCount val="3"/>
                <c:pt idx="0">
                  <c:v>7.9000000000000008E-3</c:v>
                </c:pt>
                <c:pt idx="1">
                  <c:v>0.55079999999999996</c:v>
                </c:pt>
                <c:pt idx="2">
                  <c:v>0.44130000000000003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24F-4C7A-A052-9E96D77EEF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9286198600174975"/>
          <c:y val="0.37905365995917178"/>
          <c:w val="0.18213801399825025"/>
          <c:h val="0.2511515748031495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67513717569929E-2"/>
          <c:y val="7.9790513448300335E-2"/>
          <c:w val="0.54279993583346153"/>
          <c:h val="0.73240144418423103"/>
        </c:manualLayout>
      </c:layout>
      <c:pieChart>
        <c:varyColors val="1"/>
        <c:ser>
          <c:idx val="0"/>
          <c:order val="0"/>
          <c:tx>
            <c:strRef>
              <c:f>Sheet3!$C$2:$C$6</c:f>
              <c:strCache>
                <c:ptCount val="1"/>
                <c:pt idx="0">
                  <c:v>TC06 Reference or Reference formatting incorrect TC04 Figure formatting incorrect TC02 Text formatting incorrect TC03 Table formatting incorrect TC01 Incorrect Title, Authors, Affiliation formatting</c:v>
                </c:pt>
              </c:strCache>
            </c:strRef>
          </c:tx>
          <c:explosion val="7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Sheet3!$C$2:$C$6</c:f>
              <c:strCache>
                <c:ptCount val="5"/>
                <c:pt idx="0">
                  <c:v>TC06 Reference or Reference formatting incorrect</c:v>
                </c:pt>
                <c:pt idx="1">
                  <c:v>TC04 Figure formatting incorrect</c:v>
                </c:pt>
                <c:pt idx="2">
                  <c:v>TC02 Text formatting incorrect</c:v>
                </c:pt>
                <c:pt idx="3">
                  <c:v>TC03 Table formatting incorrect</c:v>
                </c:pt>
                <c:pt idx="4">
                  <c:v>TC01 Incorrect Title, Authors, Affiliation formatting</c:v>
                </c:pt>
              </c:strCache>
            </c:strRef>
          </c:cat>
          <c:val>
            <c:numRef>
              <c:f>Sheet3!$B$2:$B$6</c:f>
              <c:numCache>
                <c:formatCode>0.00%</c:formatCode>
                <c:ptCount val="5"/>
                <c:pt idx="0">
                  <c:v>0.2344</c:v>
                </c:pt>
                <c:pt idx="1">
                  <c:v>0.13650000000000001</c:v>
                </c:pt>
                <c:pt idx="2">
                  <c:v>0.1225</c:v>
                </c:pt>
                <c:pt idx="3">
                  <c:v>0.1</c:v>
                </c:pt>
                <c:pt idx="4">
                  <c:v>8.1600000000000006E-2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FF-4C09-B5C6-52E48690D6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5602565624021572"/>
          <c:y val="3.3012339368728008E-2"/>
          <c:w val="0.44397434375978428"/>
          <c:h val="0.83597032886371858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1845-2557-42D6-8A02-1EB32CBCA444}" type="datetimeFigureOut">
              <a:rPr lang="en-AU" smtClean="0"/>
              <a:t>8/11/2022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E470-74BD-4F92-A0F8-15A658C4552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2236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1845-2557-42D6-8A02-1EB32CBCA444}" type="datetimeFigureOut">
              <a:rPr lang="en-AU" smtClean="0"/>
              <a:t>8/11/2022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E470-74BD-4F92-A0F8-15A658C4552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5004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1845-2557-42D6-8A02-1EB32CBCA444}" type="datetimeFigureOut">
              <a:rPr lang="en-AU" smtClean="0"/>
              <a:t>8/11/2022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E470-74BD-4F92-A0F8-15A658C4552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2048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1845-2557-42D6-8A02-1EB32CBCA444}" type="datetimeFigureOut">
              <a:rPr lang="en-AU" smtClean="0"/>
              <a:t>8/11/2022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E470-74BD-4F92-A0F8-15A658C4552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182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1845-2557-42D6-8A02-1EB32CBCA444}" type="datetimeFigureOut">
              <a:rPr lang="en-AU" smtClean="0"/>
              <a:t>8/11/2022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E470-74BD-4F92-A0F8-15A658C4552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3718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1845-2557-42D6-8A02-1EB32CBCA444}" type="datetimeFigureOut">
              <a:rPr lang="en-AU" smtClean="0"/>
              <a:t>8/11/2022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E470-74BD-4F92-A0F8-15A658C4552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859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1845-2557-42D6-8A02-1EB32CBCA444}" type="datetimeFigureOut">
              <a:rPr lang="en-AU" smtClean="0"/>
              <a:t>8/11/2022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E470-74BD-4F92-A0F8-15A658C4552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7506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1845-2557-42D6-8A02-1EB32CBCA444}" type="datetimeFigureOut">
              <a:rPr lang="en-AU" smtClean="0"/>
              <a:t>8/11/2022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E470-74BD-4F92-A0F8-15A658C4552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4584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1845-2557-42D6-8A02-1EB32CBCA444}" type="datetimeFigureOut">
              <a:rPr lang="en-AU" smtClean="0"/>
              <a:t>8/11/2022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E470-74BD-4F92-A0F8-15A658C4552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7146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1845-2557-42D6-8A02-1EB32CBCA444}" type="datetimeFigureOut">
              <a:rPr lang="en-AU" smtClean="0"/>
              <a:t>8/11/2022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E470-74BD-4F92-A0F8-15A658C4552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0925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1845-2557-42D6-8A02-1EB32CBCA444}" type="datetimeFigureOut">
              <a:rPr lang="en-AU" smtClean="0"/>
              <a:t>8/11/2022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E470-74BD-4F92-A0F8-15A658C4552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549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A1845-2557-42D6-8A02-1EB32CBCA444}" type="datetimeFigureOut">
              <a:rPr lang="en-AU" smtClean="0"/>
              <a:t>8/11/2022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2E470-74BD-4F92-A0F8-15A658C4552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377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cow.org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jacow.org/Authors/FormattingCitation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7823" y="1052736"/>
            <a:ext cx="7772400" cy="1470025"/>
          </a:xfrm>
        </p:spPr>
        <p:txBody>
          <a:bodyPr/>
          <a:lstStyle/>
          <a:p>
            <a:r>
              <a:rPr lang="en-AU" dirty="0"/>
              <a:t>Word Editing Tips and Tricks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122888" y="2172644"/>
            <a:ext cx="7128792" cy="4705120"/>
            <a:chOff x="1122888" y="2172644"/>
            <a:chExt cx="7128792" cy="4705120"/>
          </a:xfrm>
        </p:grpSpPr>
        <p:grpSp>
          <p:nvGrpSpPr>
            <p:cNvPr id="8" name="Group 7"/>
            <p:cNvGrpSpPr/>
            <p:nvPr/>
          </p:nvGrpSpPr>
          <p:grpSpPr>
            <a:xfrm>
              <a:off x="1122888" y="2172644"/>
              <a:ext cx="7128792" cy="4705120"/>
              <a:chOff x="1619672" y="2434772"/>
              <a:chExt cx="6120680" cy="3593040"/>
            </a:xfrm>
          </p:grpSpPr>
          <p:pic>
            <p:nvPicPr>
              <p:cNvPr id="1026" name="Picture 2" descr="Image result for ninja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672" y="2636912"/>
                <a:ext cx="6000750" cy="3390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 rot="1284105">
                <a:off x="5148064" y="5176778"/>
                <a:ext cx="25922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600" b="1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WORD</a:t>
                </a: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4211960" y="3645024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 rot="821310">
                <a:off x="1694924" y="2434772"/>
                <a:ext cx="25922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600" b="1" dirty="0">
                    <a:solidFill>
                      <a:srgbClr val="FFC000"/>
                    </a:solidFill>
                    <a:latin typeface="Comic Sans MS" panose="030F0702030302020204" pitchFamily="66" charset="0"/>
                  </a:rPr>
                  <a:t>David </a:t>
                </a:r>
              </a:p>
            </p:txBody>
          </p:sp>
          <p:sp>
            <p:nvSpPr>
              <p:cNvPr id="6" name="Rectangle 5"/>
              <p:cNvSpPr/>
              <p:nvPr/>
            </p:nvSpPr>
            <p:spPr>
              <a:xfrm rot="1333178">
                <a:off x="1803866" y="2834503"/>
                <a:ext cx="10102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AU" b="1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Button</a:t>
                </a:r>
                <a:r>
                  <a:rPr lang="en-AU" b="1" dirty="0">
                    <a:solidFill>
                      <a:srgbClr val="FFC000"/>
                    </a:solidFill>
                    <a:latin typeface="Comic Sans MS" panose="030F0702030302020204" pitchFamily="66" charset="0"/>
                  </a:rPr>
                  <a:t> 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371423" y="4020304"/>
              <a:ext cx="20162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00" b="1" dirty="0">
                  <a:solidFill>
                    <a:schemeClr val="bg1"/>
                  </a:solidFill>
                  <a:latin typeface="Bradley Hand ITC" panose="03070402050302030203" pitchFamily="66" charset="0"/>
                </a:rPr>
                <a:t>JACoW TM </a:t>
              </a:r>
              <a:r>
                <a:rPr lang="en-AU" sz="1100" b="1">
                  <a:solidFill>
                    <a:schemeClr val="bg1"/>
                  </a:solidFill>
                  <a:latin typeface="Bradley Hand ITC" panose="03070402050302030203" pitchFamily="66" charset="0"/>
                </a:rPr>
                <a:t>2022 Knoxville</a:t>
              </a:r>
              <a:endParaRPr lang="en-AU" sz="1100" b="1" dirty="0">
                <a:solidFill>
                  <a:schemeClr val="bg1"/>
                </a:solidFill>
                <a:latin typeface="Bradley Hand ITC" panose="03070402050302030203" pitchFamily="66" charset="0"/>
              </a:endParaRPr>
            </a:p>
          </p:txBody>
        </p:sp>
      </p:grpSp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8976" y="239539"/>
            <a:ext cx="2688976" cy="268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274235"/>
            <a:ext cx="1692696" cy="1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-2799184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471" y="7029400"/>
            <a:ext cx="1692696" cy="1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04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38889E-6 1.48148E-6 L 1.27708 0.9199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54" y="4599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38889E-6 1.85185E-6 L -0.82691 0.90301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54" y="45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38889E-6 1.85185E-6 L -0.82691 0.90301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54" y="45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2361 -0.02107 L -0.31337 -1.07894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7" y="-5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/>
              <a:t>Visualisation</a:t>
            </a:r>
            <a:br>
              <a:rPr lang="en-AU" dirty="0"/>
            </a:br>
            <a:r>
              <a:rPr lang="en-AU" sz="3600" dirty="0"/>
              <a:t>Show Text Boundaries</a:t>
            </a:r>
            <a:endParaRPr lang="en-AU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2113416"/>
            <a:ext cx="9106719" cy="3475824"/>
            <a:chOff x="0" y="1230312"/>
            <a:chExt cx="9106719" cy="347582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24" t="8142" r="23075" b="13256"/>
            <a:stretch/>
          </p:blipFill>
          <p:spPr bwMode="auto">
            <a:xfrm>
              <a:off x="5436096" y="1700808"/>
              <a:ext cx="3670623" cy="3005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674" b="25794"/>
            <a:stretch/>
          </p:blipFill>
          <p:spPr bwMode="auto">
            <a:xfrm>
              <a:off x="156584" y="1700808"/>
              <a:ext cx="4919472" cy="3005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ight Arrow 2"/>
            <p:cNvSpPr/>
            <p:nvPr/>
          </p:nvSpPr>
          <p:spPr>
            <a:xfrm rot="5400000">
              <a:off x="0" y="1230312"/>
              <a:ext cx="576064" cy="576064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AU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4901560" y="2217056"/>
              <a:ext cx="576064" cy="576064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rtlCol="0" anchor="ctr"/>
            <a:lstStyle/>
            <a:p>
              <a:pPr algn="ctr"/>
              <a:r>
                <a:rPr lang="en-AU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4" name="Down Arrow 3"/>
            <p:cNvSpPr/>
            <p:nvPr/>
          </p:nvSpPr>
          <p:spPr>
            <a:xfrm rot="5400000">
              <a:off x="577266" y="3369926"/>
              <a:ext cx="585152" cy="559284"/>
            </a:xfrm>
            <a:prstGeom prst="down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AU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8316416" y="2420888"/>
              <a:ext cx="648072" cy="576064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AU" sz="1000" dirty="0">
                  <a:solidFill>
                    <a:schemeClr val="tx1"/>
                  </a:solidFill>
                </a:rPr>
                <a:t>Scroll</a:t>
              </a:r>
            </a:p>
            <a:p>
              <a:pPr algn="ctr"/>
              <a:r>
                <a:rPr lang="en-AU" sz="1000" dirty="0">
                  <a:solidFill>
                    <a:schemeClr val="tx1"/>
                  </a:solidFill>
                </a:rPr>
                <a:t>Down</a:t>
              </a:r>
              <a:endParaRPr lang="en-AU" sz="2000" dirty="0">
                <a:solidFill>
                  <a:schemeClr val="tx1"/>
                </a:solidFill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5538584" y="3897624"/>
              <a:ext cx="576064" cy="576064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rtlCol="0" anchor="ctr"/>
            <a:lstStyle/>
            <a:p>
              <a:pPr algn="ctr"/>
              <a:r>
                <a:rPr lang="en-AU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-9513" y="59399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File &gt; Options &gt; Advanced &gt; (Check) Show Text Boundaries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6" y="20442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How to Turn On Text Boundaries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15852" cy="133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62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81" y="955664"/>
            <a:ext cx="1800000" cy="160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/>
              <a:t>Visualisation</a:t>
            </a:r>
            <a:br>
              <a:rPr lang="en-AU" dirty="0"/>
            </a:br>
            <a:r>
              <a:rPr lang="en-AU" sz="3600" dirty="0"/>
              <a:t>Show Text Boundaries</a:t>
            </a:r>
            <a:endParaRPr lang="en-A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5" t="37408" r="17014" b="31296"/>
          <a:stretch/>
        </p:blipFill>
        <p:spPr bwMode="auto">
          <a:xfrm>
            <a:off x="251520" y="2564903"/>
            <a:ext cx="8640960" cy="283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2420888"/>
            <a:ext cx="8640960" cy="1440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/>
        </p:nvSpPr>
        <p:spPr>
          <a:xfrm>
            <a:off x="251520" y="5398646"/>
            <a:ext cx="8640960" cy="1434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Down Arrow 8"/>
          <p:cNvSpPr/>
          <p:nvPr/>
        </p:nvSpPr>
        <p:spPr>
          <a:xfrm>
            <a:off x="7325315" y="1268760"/>
            <a:ext cx="1211397" cy="13080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AU" dirty="0"/>
              <a:t>Outside Margin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301257" y="3284984"/>
            <a:ext cx="1368152" cy="1152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Indented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15852" cy="1331624"/>
          </a:xfrm>
          <a:prstGeom prst="rect">
            <a:avLst/>
          </a:prstGeom>
        </p:spPr>
      </p:pic>
      <p:pic>
        <p:nvPicPr>
          <p:cNvPr id="22" name="Picture 2" descr="Image result for ninj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68"/>
          <a:stretch/>
        </p:blipFill>
        <p:spPr bwMode="auto">
          <a:xfrm>
            <a:off x="2555776" y="4738488"/>
            <a:ext cx="6989109" cy="211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ee the source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346" y="206894"/>
            <a:ext cx="328612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62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2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2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" fill="hold"/>
                                            <p:tgtEl>
                                              <p:spTgt spid="6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" fill="hold"/>
                                            <p:tgtEl>
                                              <p:spTgt spid="6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" fill="hold"/>
                                            <p:tgtEl>
                                              <p:spTgt spid="6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" fill="hold"/>
                                            <p:tgtEl>
                                              <p:spTgt spid="6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"/>
          <a:stretch/>
        </p:blipFill>
        <p:spPr bwMode="auto">
          <a:xfrm>
            <a:off x="107504" y="1268760"/>
            <a:ext cx="3648135" cy="273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38828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Red</a:t>
            </a:r>
            <a:r>
              <a:rPr lang="es-ES" dirty="0"/>
              <a:t> </a:t>
            </a:r>
            <a:r>
              <a:rPr lang="es-ES" dirty="0" err="1"/>
              <a:t>Dot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>
                <a:solidFill>
                  <a:srgbClr val="FF0000"/>
                </a:solidFill>
              </a:rPr>
              <a:t>Red</a:t>
            </a:r>
            <a:r>
              <a:rPr lang="es-ES" dirty="0"/>
              <a:t> </a:t>
            </a:r>
            <a:r>
              <a:rPr lang="es-ES" dirty="0" err="1"/>
              <a:t>Dot</a:t>
            </a:r>
            <a:endParaRPr lang="es-ES" dirty="0"/>
          </a:p>
        </p:txBody>
      </p:sp>
      <p:sp>
        <p:nvSpPr>
          <p:cNvPr id="3" name="Rectangle 2"/>
          <p:cNvSpPr/>
          <p:nvPr/>
        </p:nvSpPr>
        <p:spPr>
          <a:xfrm>
            <a:off x="107504" y="4119407"/>
            <a:ext cx="8928992" cy="26314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1100" dirty="0">
                <a:solidFill>
                  <a:srgbClr val="FF0000"/>
                </a:solidFill>
                <a:latin typeface="Arial monospaced for SAP" panose="020B0609020202030204" pitchFamily="49" charset="0"/>
              </a:rPr>
              <a:t>TUPAB044 - RED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Please download and use the current template and copy and used the paste as unformatted feature to each section so that the formatting of the template is correct.</a:t>
            </a:r>
          </a:p>
          <a:p>
            <a:endParaRPr lang="en-AU" sz="1100" dirty="0">
              <a:latin typeface="Arial monospaced for SAP" panose="020B0609020202030204" pitchFamily="49" charset="0"/>
            </a:endParaRPr>
          </a:p>
          <a:p>
            <a:r>
              <a:rPr lang="en-AU" sz="1100" dirty="0">
                <a:latin typeface="Arial monospaced for SAP" panose="020B0609020202030204" pitchFamily="49" charset="0"/>
              </a:rPr>
              <a:t>* Abstract title formatting wrong, this should be Title case not All Uppercase.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Footnote formatting wrong. see JACoW template.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Do not use hyperlinks in the document, remove using "control + k".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Margin and column widths are different to the template.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Figure caption formatting incorrect, see template.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In text figure references wrong, see template.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Wrong font sizes and types used throughout document, and paragraph line </a:t>
            </a:r>
            <a:r>
              <a:rPr lang="en-AU" sz="1100" dirty="0" err="1">
                <a:latin typeface="Arial monospaced for SAP" panose="020B0609020202030204" pitchFamily="49" charset="0"/>
              </a:rPr>
              <a:t>spacings</a:t>
            </a:r>
            <a:r>
              <a:rPr lang="en-AU" sz="1100" dirty="0">
                <a:latin typeface="Arial monospaced for SAP" panose="020B0609020202030204" pitchFamily="49" charset="0"/>
              </a:rPr>
              <a:t>, see template.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Figure 11 split across pages.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Reference list formatting wrong, see template, and JACoW website references and citations.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You are allowed 3 pages + 4th page for references only.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Figure 12 not referenced in main text.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6424" y="3676962"/>
            <a:ext cx="5220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/>
              <a:t>Send Clear instructions back to the author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430016" y="1412776"/>
            <a:ext cx="6534472" cy="1152129"/>
            <a:chOff x="2141984" y="1412776"/>
            <a:chExt cx="6534472" cy="1152129"/>
          </a:xfrm>
        </p:grpSpPr>
        <p:grpSp>
          <p:nvGrpSpPr>
            <p:cNvPr id="16" name="Group 15"/>
            <p:cNvGrpSpPr/>
            <p:nvPr/>
          </p:nvGrpSpPr>
          <p:grpSpPr>
            <a:xfrm>
              <a:off x="2141984" y="1412776"/>
              <a:ext cx="6534472" cy="1152129"/>
              <a:chOff x="1781944" y="1412776"/>
              <a:chExt cx="6534472" cy="1152129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781944" y="1412776"/>
                <a:ext cx="558011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AU" sz="2800" dirty="0"/>
                  <a:t>2x Resources</a:t>
                </a:r>
              </a:p>
              <a:p>
                <a:pPr algn="ctr"/>
                <a:r>
                  <a:rPr lang="en-AU" sz="2000" b="1" dirty="0"/>
                  <a:t>Author  </a:t>
                </a:r>
                <a:r>
                  <a:rPr lang="en-AU" dirty="0"/>
                  <a:t> +   Editor </a:t>
                </a:r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6228184" y="1543775"/>
                <a:ext cx="2088232" cy="1021130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000" b="1" dirty="0">
                    <a:solidFill>
                      <a:schemeClr val="accent1">
                        <a:lumMod val="50000"/>
                      </a:schemeClr>
                    </a:solidFill>
                  </a:rPr>
                  <a:t>Editors Time is a Premium!!!</a:t>
                </a:r>
              </a:p>
            </p:txBody>
          </p:sp>
          <p:cxnSp>
            <p:nvCxnSpPr>
              <p:cNvPr id="8" name="Straight Arrow Connector 7"/>
              <p:cNvCxnSpPr>
                <a:stCxn id="5" idx="1"/>
              </p:cNvCxnSpPr>
              <p:nvPr/>
            </p:nvCxnSpPr>
            <p:spPr>
              <a:xfrm flipH="1">
                <a:off x="5436096" y="2054340"/>
                <a:ext cx="792088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Oval 3"/>
            <p:cNvSpPr/>
            <p:nvPr/>
          </p:nvSpPr>
          <p:spPr>
            <a:xfrm>
              <a:off x="3949329" y="1828274"/>
              <a:ext cx="936104" cy="41549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4" name="Down Arrow 13"/>
          <p:cNvSpPr/>
          <p:nvPr/>
        </p:nvSpPr>
        <p:spPr>
          <a:xfrm rot="13860793">
            <a:off x="3733973" y="2040541"/>
            <a:ext cx="585152" cy="559284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1131" name="Picture 1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73100"/>
            <a:ext cx="1632436" cy="130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4" name="Picture 110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9"/>
          <a:stretch/>
        </p:blipFill>
        <p:spPr bwMode="auto">
          <a:xfrm>
            <a:off x="7308304" y="620688"/>
            <a:ext cx="1073098" cy="9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641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/>
              <a:t>Search’s</a:t>
            </a:r>
            <a:br>
              <a:rPr lang="en-AU" dirty="0"/>
            </a:br>
            <a:r>
              <a:rPr lang="en-AU" sz="3600" dirty="0"/>
              <a:t>Find (ctrl – f)</a:t>
            </a:r>
            <a:endParaRPr lang="en-AU" dirty="0"/>
          </a:p>
        </p:txBody>
      </p:sp>
      <p:sp>
        <p:nvSpPr>
          <p:cNvPr id="6" name="Rectangle 5"/>
          <p:cNvSpPr/>
          <p:nvPr/>
        </p:nvSpPr>
        <p:spPr>
          <a:xfrm>
            <a:off x="100608" y="5396680"/>
            <a:ext cx="8928992" cy="12772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1100" dirty="0">
                <a:solidFill>
                  <a:srgbClr val="FF0000"/>
                </a:solidFill>
                <a:latin typeface="Arial monospaced for SAP" panose="020B0609020202030204" pitchFamily="49" charset="0"/>
              </a:rPr>
              <a:t>TUPIK103 - RED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Figure captions.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Title text spacing between Author list and text paragraphs.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Sub Section Headings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Reference list indenting and formatting.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Random line next to abstract.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Figure 1,4,6,7,8,9, and 10 not referenced in text.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560" y="1988840"/>
            <a:ext cx="8208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The find tool can be use to locate existence of in text references such 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Figure references (</a:t>
            </a:r>
            <a:r>
              <a:rPr lang="en-AU" i="1" dirty="0"/>
              <a:t>search for “fig.”)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Sighting of reference in text (</a:t>
            </a:r>
            <a:r>
              <a:rPr lang="en-AU" i="1" dirty="0"/>
              <a:t>search for “[”)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Table references (</a:t>
            </a:r>
            <a:r>
              <a:rPr lang="en-AU" i="1" dirty="0"/>
              <a:t>search for “table”)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Etc.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2"/>
          <a:stretch/>
        </p:blipFill>
        <p:spPr bwMode="auto">
          <a:xfrm>
            <a:off x="4438668" y="2924944"/>
            <a:ext cx="4493339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 rot="5400000">
            <a:off x="8417640" y="2951803"/>
            <a:ext cx="613234" cy="4154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3" b="82412"/>
          <a:stretch/>
        </p:blipFill>
        <p:spPr bwMode="auto">
          <a:xfrm>
            <a:off x="7236296" y="318427"/>
            <a:ext cx="1584176" cy="142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>
            <a:stCxn id="10" idx="2"/>
          </p:cNvCxnSpPr>
          <p:nvPr/>
        </p:nvCxnSpPr>
        <p:spPr>
          <a:xfrm flipH="1" flipV="1">
            <a:off x="8316416" y="1628800"/>
            <a:ext cx="407841" cy="12241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635896" y="3159552"/>
            <a:ext cx="929208" cy="6294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36044" y="3789040"/>
            <a:ext cx="1702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Home Ribbon</a:t>
            </a:r>
          </a:p>
        </p:txBody>
      </p:sp>
    </p:spTree>
    <p:extLst>
      <p:ext uri="{BB962C8B-B14F-4D97-AF65-F5344CB8AC3E}">
        <p14:creationId xmlns:p14="http://schemas.microsoft.com/office/powerpoint/2010/main" val="675204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5" name="Picture 39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5" y="585499"/>
            <a:ext cx="1294471" cy="86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19550" r="24236" b="32221"/>
          <a:stretch/>
        </p:blipFill>
        <p:spPr bwMode="auto">
          <a:xfrm>
            <a:off x="4974776" y="2924944"/>
            <a:ext cx="4053253" cy="21168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/>
              <a:t>Search’s</a:t>
            </a:r>
            <a:br>
              <a:rPr lang="en-AU" dirty="0"/>
            </a:br>
            <a:r>
              <a:rPr lang="en-AU" sz="3600" dirty="0"/>
              <a:t>Replace (ctrl – h)</a:t>
            </a:r>
            <a:endParaRPr lang="en-AU" dirty="0"/>
          </a:p>
        </p:txBody>
      </p:sp>
      <p:sp>
        <p:nvSpPr>
          <p:cNvPr id="6" name="Rectangle 5"/>
          <p:cNvSpPr/>
          <p:nvPr/>
        </p:nvSpPr>
        <p:spPr>
          <a:xfrm>
            <a:off x="100608" y="5013176"/>
            <a:ext cx="8928992" cy="16158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1100" dirty="0">
                <a:solidFill>
                  <a:srgbClr val="FF0000"/>
                </a:solidFill>
                <a:latin typeface="Arial monospaced for SAP" panose="020B0609020202030204" pitchFamily="49" charset="0"/>
              </a:rPr>
              <a:t>THPIK003 - RED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Indent missing at start.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Figure Captions wrong.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table title wrong.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Figure 4 caption indented, remove.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Figure 3 formatting really wrong.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Figure 5 indented not centred, </a:t>
            </a:r>
            <a:r>
              <a:rPr lang="en-AU" sz="1100" dirty="0" err="1">
                <a:latin typeface="Arial monospaced for SAP" panose="020B0609020202030204" pitchFamily="49" charset="0"/>
              </a:rPr>
              <a:t>center</a:t>
            </a:r>
            <a:r>
              <a:rPr lang="en-AU" sz="1100" dirty="0">
                <a:latin typeface="Arial monospaced for SAP" panose="020B0609020202030204" pitchFamily="49" charset="0"/>
              </a:rPr>
              <a:t> as per template descriptions.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Figure 7 hanging outside margin, </a:t>
            </a:r>
            <a:r>
              <a:rPr lang="en-AU" sz="1100" dirty="0" err="1">
                <a:latin typeface="Arial monospaced for SAP" panose="020B0609020202030204" pitchFamily="49" charset="0"/>
              </a:rPr>
              <a:t>center</a:t>
            </a:r>
            <a:r>
              <a:rPr lang="en-AU" sz="1100" dirty="0">
                <a:latin typeface="Arial monospaced for SAP" panose="020B0609020202030204" pitchFamily="49" charset="0"/>
              </a:rPr>
              <a:t> to column.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Equations, there is a section on this in the template as well, </a:t>
            </a:r>
            <a:r>
              <a:rPr lang="en-AU" sz="900" dirty="0">
                <a:latin typeface="Arial monospaced for SAP" panose="020B0609020202030204" pitchFamily="49" charset="0"/>
              </a:rPr>
              <a:t>consider using same method as that of </a:t>
            </a:r>
            <a:r>
              <a:rPr lang="en-AU" sz="900" dirty="0" err="1">
                <a:latin typeface="Arial monospaced for SAP" panose="020B0609020202030204" pitchFamily="49" charset="0"/>
              </a:rPr>
              <a:t>eq</a:t>
            </a:r>
            <a:r>
              <a:rPr lang="en-AU" sz="900" dirty="0">
                <a:latin typeface="Arial monospaced for SAP" panose="020B0609020202030204" pitchFamily="49" charset="0"/>
              </a:rPr>
              <a:t>(1).</a:t>
            </a:r>
            <a:endParaRPr lang="en-AU" sz="1100" dirty="0">
              <a:latin typeface="Arial monospaced for SAP" panose="020B0609020202030204" pitchFamily="49" charset="0"/>
            </a:endParaRPr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9" t="28642" r="22223" b="26901"/>
          <a:stretch/>
        </p:blipFill>
        <p:spPr bwMode="auto">
          <a:xfrm>
            <a:off x="86298" y="1662891"/>
            <a:ext cx="4710193" cy="21801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94283" y="3357769"/>
            <a:ext cx="338976" cy="2033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ounded Rectangle 14"/>
          <p:cNvSpPr/>
          <p:nvPr/>
        </p:nvSpPr>
        <p:spPr>
          <a:xfrm>
            <a:off x="2492546" y="2651285"/>
            <a:ext cx="338976" cy="2033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2" name="Straight Arrow Connector 11"/>
          <p:cNvCxnSpPr>
            <a:endCxn id="5" idx="0"/>
          </p:cNvCxnSpPr>
          <p:nvPr/>
        </p:nvCxnSpPr>
        <p:spPr>
          <a:xfrm flipH="1">
            <a:off x="763771" y="1256120"/>
            <a:ext cx="508463" cy="210164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272234" y="1256120"/>
            <a:ext cx="1389800" cy="139516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10" name="Picture 1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5" t="19551" r="24097" b="53580"/>
          <a:stretch/>
        </p:blipFill>
        <p:spPr bwMode="auto">
          <a:xfrm>
            <a:off x="5959899" y="1662891"/>
            <a:ext cx="3080792" cy="119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5496" y="3823300"/>
            <a:ext cx="481062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Can iterate through document, and replace appropriate as “Found” in sequence, only replace the ones required.  </a:t>
            </a:r>
          </a:p>
          <a:p>
            <a:endParaRPr lang="en-AU" sz="500" dirty="0"/>
          </a:p>
          <a:p>
            <a:r>
              <a:rPr lang="en-AU" sz="1600" dirty="0"/>
              <a:t>More accurate than scanning and replacing by eye…</a:t>
            </a:r>
          </a:p>
          <a:p>
            <a:endParaRPr lang="en-AU" sz="400" dirty="0"/>
          </a:p>
          <a:p>
            <a:r>
              <a:rPr lang="en-AU" sz="1600" b="1" dirty="0"/>
              <a:t>Note: </a:t>
            </a:r>
            <a:r>
              <a:rPr lang="en-AU" sz="1600" b="1" u="sng" dirty="0"/>
              <a:t>Do Not</a:t>
            </a:r>
            <a:r>
              <a:rPr lang="en-AU" sz="1600" dirty="0"/>
              <a:t> use “</a:t>
            </a:r>
            <a:r>
              <a:rPr lang="en-AU" sz="1600" b="1" dirty="0"/>
              <a:t>Replace All</a:t>
            </a:r>
            <a:r>
              <a:rPr lang="en-AU" sz="1600" dirty="0"/>
              <a:t>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51368" y="1078116"/>
            <a:ext cx="1897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Find What:  “Fig.”</a:t>
            </a:r>
          </a:p>
          <a:p>
            <a:pPr algn="ctr"/>
            <a:r>
              <a:rPr lang="en-AU" sz="1400" dirty="0"/>
              <a:t>Replace With:  “Figure</a:t>
            </a:r>
            <a:r>
              <a:rPr lang="en-AU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162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/>
              <a:t>Formatting</a:t>
            </a:r>
            <a:br>
              <a:rPr lang="en-AU" dirty="0"/>
            </a:br>
            <a:r>
              <a:rPr lang="en-AU" sz="3600" dirty="0"/>
              <a:t>Styles</a:t>
            </a:r>
            <a:endParaRPr lang="en-AU" dirty="0"/>
          </a:p>
        </p:txBody>
      </p:sp>
      <p:sp>
        <p:nvSpPr>
          <p:cNvPr id="19" name="TextBox 18"/>
          <p:cNvSpPr txBox="1"/>
          <p:nvPr/>
        </p:nvSpPr>
        <p:spPr>
          <a:xfrm>
            <a:off x="35496" y="1124744"/>
            <a:ext cx="908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The template comes with JACoW required styles as displayed on the Home Ribbon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2860" y="1412776"/>
            <a:ext cx="8964488" cy="678561"/>
            <a:chOff x="65112" y="1484784"/>
            <a:chExt cx="8964488" cy="678561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6" b="83827"/>
            <a:stretch/>
          </p:blipFill>
          <p:spPr bwMode="auto">
            <a:xfrm>
              <a:off x="65112" y="1484784"/>
              <a:ext cx="8964488" cy="678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3491880" y="1484784"/>
              <a:ext cx="4680520" cy="678561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391916"/>
              </p:ext>
            </p:extLst>
          </p:nvPr>
        </p:nvGraphicFramePr>
        <p:xfrm>
          <a:off x="395535" y="2154064"/>
          <a:ext cx="8208913" cy="4802077"/>
        </p:xfrm>
        <a:graphic>
          <a:graphicData uri="http://schemas.openxmlformats.org/drawingml/2006/table">
            <a:tbl>
              <a:tblPr/>
              <a:tblGrid>
                <a:gridCol w="2098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5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33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1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1998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1" kern="800" dirty="0">
                          <a:effectLst/>
                          <a:latin typeface="+mj-lt"/>
                          <a:ea typeface="Times New Roman"/>
                        </a:rPr>
                        <a:t>Style</a:t>
                      </a:r>
                      <a:endParaRPr lang="en-AU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5699" marR="6569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Font</a:t>
                      </a:r>
                      <a:endParaRPr lang="en-AU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699" marR="6569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1" kern="800" dirty="0">
                          <a:effectLst/>
                          <a:latin typeface="+mj-lt"/>
                          <a:ea typeface="Times New Roman"/>
                        </a:rPr>
                        <a:t>Space</a:t>
                      </a:r>
                      <a:r>
                        <a:rPr lang="en-GB" sz="1600" b="0" kern="1200" baseline="0" dirty="0">
                          <a:effectLst/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en-GB" sz="1600" b="1" kern="800" dirty="0">
                          <a:effectLst/>
                          <a:latin typeface="+mj-lt"/>
                          <a:ea typeface="Times New Roman"/>
                        </a:rPr>
                        <a:t>Before</a:t>
                      </a:r>
                      <a:endParaRPr lang="en-AU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5699" marR="6569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1" kern="800" dirty="0">
                          <a:effectLst/>
                          <a:latin typeface="+mj-lt"/>
                          <a:ea typeface="Times New Roman"/>
                        </a:rPr>
                        <a:t>Space</a:t>
                      </a:r>
                      <a:r>
                        <a:rPr lang="en-GB" sz="1600" b="0" kern="1200" baseline="0" dirty="0">
                          <a:effectLst/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en-GB" sz="1600" b="1" kern="800" dirty="0">
                          <a:effectLst/>
                          <a:latin typeface="+mj-lt"/>
                          <a:ea typeface="Times New Roman"/>
                        </a:rPr>
                        <a:t>After</a:t>
                      </a:r>
                      <a:endParaRPr lang="en-AU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5699" marR="6569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047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b="1" kern="800" dirty="0">
                          <a:effectLst/>
                          <a:latin typeface="Times New Roman"/>
                          <a:ea typeface="Times New Roman"/>
                        </a:rPr>
                        <a:t>PAPER TITLE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14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b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050" b="1" kern="800" dirty="0">
                          <a:effectLst/>
                          <a:latin typeface="Times New Roman"/>
                          <a:ea typeface="Times New Roman"/>
                        </a:rPr>
                        <a:t>UPPERCASE EXCEPT FOR REQUIRED lowercase letters</a:t>
                      </a:r>
                      <a:br>
                        <a:rPr lang="en-GB" sz="1050" b="1" kern="8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050" b="1" kern="800" dirty="0">
                          <a:effectLst/>
                          <a:latin typeface="Times New Roman"/>
                          <a:ea typeface="Times New Roman"/>
                        </a:rPr>
                        <a:t>Bold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0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dirty="0">
                          <a:effectLst/>
                          <a:latin typeface="Times New Roman"/>
                          <a:ea typeface="Times New Roman"/>
                        </a:rPr>
                        <a:t>3 </a:t>
                      </a:r>
                      <a:r>
                        <a:rPr lang="en-GB" sz="105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996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kern="800" dirty="0">
                          <a:effectLst/>
                          <a:latin typeface="Times New Roman"/>
                          <a:ea typeface="Times New Roman"/>
                        </a:rPr>
                        <a:t>Author List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12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b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UPPER- and lowercase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>
                          <a:effectLst/>
                          <a:latin typeface="Times New Roman"/>
                          <a:ea typeface="Times New Roman"/>
                        </a:rPr>
                        <a:t>9 pt</a:t>
                      </a:r>
                      <a:endParaRPr lang="en-A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12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996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i="1" kern="800" dirty="0">
                          <a:effectLst/>
                          <a:latin typeface="Times New Roman"/>
                          <a:ea typeface="Times New Roman"/>
                        </a:rPr>
                        <a:t>Abstract Title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12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b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050" i="1" kern="800" dirty="0">
                          <a:effectLst/>
                          <a:latin typeface="Times New Roman"/>
                          <a:ea typeface="Times New Roman"/>
                        </a:rPr>
                        <a:t>Initial Caps</a:t>
                      </a:r>
                      <a:br>
                        <a:rPr lang="en-GB" sz="1050" i="1" kern="8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050" i="1" kern="800" dirty="0">
                          <a:effectLst/>
                          <a:latin typeface="Times New Roman"/>
                          <a:ea typeface="Times New Roman"/>
                        </a:rPr>
                        <a:t>Italic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>
                          <a:effectLst/>
                          <a:latin typeface="Times New Roman"/>
                          <a:ea typeface="Times New Roman"/>
                        </a:rPr>
                        <a:t>0 pt</a:t>
                      </a:r>
                      <a:endParaRPr lang="en-A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>
                          <a:effectLst/>
                          <a:latin typeface="Times New Roman"/>
                          <a:ea typeface="Times New Roman"/>
                        </a:rPr>
                        <a:t>3 pt</a:t>
                      </a:r>
                      <a:endParaRPr lang="en-A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996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b="1" kern="800" dirty="0">
                          <a:effectLst/>
                          <a:latin typeface="Times New Roman"/>
                          <a:ea typeface="Times New Roman"/>
                        </a:rPr>
                        <a:t>SECTION</a:t>
                      </a:r>
                      <a:br>
                        <a:rPr lang="en-GB" sz="1400" b="1" kern="8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400" b="1" kern="800" dirty="0">
                          <a:effectLst/>
                          <a:latin typeface="Times New Roman"/>
                          <a:ea typeface="Times New Roman"/>
                        </a:rPr>
                        <a:t>HEADING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12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b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050" b="1" kern="800" dirty="0">
                          <a:effectLst/>
                          <a:latin typeface="Times New Roman"/>
                          <a:ea typeface="Times New Roman"/>
                        </a:rPr>
                        <a:t>UPPERCASE</a:t>
                      </a:r>
                      <a:b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050" b="1" kern="800" dirty="0">
                          <a:effectLst/>
                          <a:latin typeface="Times New Roman"/>
                          <a:ea typeface="Times New Roman"/>
                        </a:rPr>
                        <a:t>Bold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9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>
                          <a:effectLst/>
                          <a:latin typeface="Times New Roman"/>
                          <a:ea typeface="Times New Roman"/>
                        </a:rPr>
                        <a:t>3 pt</a:t>
                      </a:r>
                      <a:endParaRPr lang="en-A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7996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i="1" kern="800" dirty="0">
                          <a:effectLst/>
                          <a:latin typeface="Times New Roman"/>
                          <a:ea typeface="Times New Roman"/>
                        </a:rPr>
                        <a:t>Subsection</a:t>
                      </a:r>
                      <a:br>
                        <a:rPr lang="en-GB" sz="1400" i="1" kern="8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400" i="1" kern="800" dirty="0">
                          <a:effectLst/>
                          <a:latin typeface="Times New Roman"/>
                          <a:ea typeface="Times New Roman"/>
                        </a:rPr>
                        <a:t>Heading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12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b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050" i="1" kern="800" dirty="0">
                          <a:effectLst/>
                          <a:latin typeface="Times New Roman"/>
                          <a:ea typeface="Times New Roman"/>
                        </a:rPr>
                        <a:t>Initial Caps</a:t>
                      </a:r>
                      <a:br>
                        <a:rPr lang="en-GB" sz="1050" i="1" kern="8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050" i="1" kern="800" dirty="0">
                          <a:effectLst/>
                          <a:latin typeface="Times New Roman"/>
                          <a:ea typeface="Times New Roman"/>
                        </a:rPr>
                        <a:t>Italic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6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>
                          <a:effectLst/>
                          <a:latin typeface="Times New Roman"/>
                          <a:ea typeface="Times New Roman"/>
                        </a:rPr>
                        <a:t>3 pt</a:t>
                      </a:r>
                      <a:endParaRPr lang="en-A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996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b="1" kern="800" dirty="0">
                          <a:effectLst/>
                          <a:latin typeface="Times New Roman"/>
                          <a:ea typeface="Times New Roman"/>
                        </a:rPr>
                        <a:t>Third-level Heading 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10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br>
                        <a:rPr lang="en-GB" sz="105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050" b="1" dirty="0">
                          <a:effectLst/>
                          <a:latin typeface="Times New Roman"/>
                          <a:ea typeface="Times New Roman"/>
                        </a:rPr>
                        <a:t>Initial Caps</a:t>
                      </a:r>
                      <a:br>
                        <a:rPr lang="en-GB" sz="1050" b="1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050" b="1" dirty="0">
                          <a:effectLst/>
                          <a:latin typeface="Times New Roman"/>
                          <a:ea typeface="Times New Roman"/>
                        </a:rPr>
                        <a:t>Bold 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6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>
                          <a:effectLst/>
                          <a:latin typeface="Times New Roman"/>
                          <a:ea typeface="Times New Roman"/>
                        </a:rPr>
                        <a:t>0 pt</a:t>
                      </a:r>
                      <a:endParaRPr lang="en-A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1998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kern="800" dirty="0">
                          <a:effectLst/>
                          <a:latin typeface="Times New Roman"/>
                          <a:ea typeface="Times New Roman"/>
                        </a:rPr>
                        <a:t>Figure</a:t>
                      </a:r>
                      <a:br>
                        <a:rPr lang="en-GB" sz="1400" kern="8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400" kern="800" dirty="0">
                          <a:effectLst/>
                          <a:latin typeface="Times New Roman"/>
                          <a:ea typeface="Times New Roman"/>
                        </a:rPr>
                        <a:t>Caption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10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3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≥3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1998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kern="800" dirty="0">
                          <a:effectLst/>
                          <a:latin typeface="Times New Roman"/>
                          <a:ea typeface="Times New Roman"/>
                        </a:rPr>
                        <a:t>Table</a:t>
                      </a:r>
                      <a:br>
                        <a:rPr lang="en-GB" sz="1400" kern="8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400" kern="800" dirty="0">
                          <a:effectLst/>
                          <a:latin typeface="Times New Roman"/>
                          <a:ea typeface="Times New Roman"/>
                        </a:rPr>
                        <a:t>Caption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10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≥3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3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5999"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8600" algn="l"/>
                        </a:tabLst>
                      </a:pPr>
                      <a:r>
                        <a:rPr lang="en-GB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Equation</a:t>
                      </a:r>
                      <a:endParaRPr lang="en-AU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>
                          <a:effectLst/>
                          <a:latin typeface="Times New Roman"/>
                          <a:ea typeface="Times New Roman"/>
                        </a:rPr>
                        <a:t>10 pt base font</a:t>
                      </a:r>
                      <a:endParaRPr lang="en-A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12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12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7996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References</a:t>
                      </a:r>
                      <a:r>
                        <a:rPr lang="en-GB" sz="1400" baseline="30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en-GB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when ≤ 9 </a:t>
                      </a:r>
                      <a:endParaRPr lang="en-AU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9 </a:t>
                      </a:r>
                      <a:r>
                        <a:rPr lang="en-GB" sz="105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pt</a:t>
                      </a:r>
                      <a:r>
                        <a:rPr lang="en-GB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justified with 0.52 cm (0.2 in) hanging indent </a:t>
                      </a:r>
                      <a:endParaRPr lang="en-AU" sz="105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 </a:t>
                      </a:r>
                      <a:r>
                        <a:rPr lang="en-GB" sz="105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 </a:t>
                      </a:r>
                      <a:r>
                        <a:rPr lang="en-GB" sz="105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4900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/>
              <a:t>Formatting</a:t>
            </a:r>
            <a:br>
              <a:rPr lang="en-AU" dirty="0"/>
            </a:br>
            <a:r>
              <a:rPr lang="en-AU" sz="3600" dirty="0"/>
              <a:t>Styles</a:t>
            </a:r>
            <a:endParaRPr lang="en-AU" dirty="0"/>
          </a:p>
        </p:txBody>
      </p:sp>
      <p:sp>
        <p:nvSpPr>
          <p:cNvPr id="19" name="TextBox 18"/>
          <p:cNvSpPr txBox="1"/>
          <p:nvPr/>
        </p:nvSpPr>
        <p:spPr>
          <a:xfrm>
            <a:off x="35496" y="1124744"/>
            <a:ext cx="908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The template comes with JACoW required styles as displayed on the Home Ribbon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860" y="5214232"/>
            <a:ext cx="4233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If “Automatically update” is checked then every time you modify the justification of one caption, it will change for every caption in the document of that type. </a:t>
            </a:r>
            <a:r>
              <a:rPr lang="en-AU" b="1" dirty="0"/>
              <a:t>Un-Check </a:t>
            </a:r>
            <a:r>
              <a:rPr lang="en-AU" dirty="0"/>
              <a:t>if</a:t>
            </a:r>
            <a:r>
              <a:rPr lang="en-AU" b="1" dirty="0"/>
              <a:t> Checked</a:t>
            </a:r>
            <a:r>
              <a:rPr lang="en-AU" dirty="0"/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0179" y="2326291"/>
            <a:ext cx="1186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Right Click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2860" y="1484784"/>
            <a:ext cx="8964488" cy="5112566"/>
            <a:chOff x="82860" y="1484784"/>
            <a:chExt cx="8964488" cy="5112566"/>
          </a:xfrm>
        </p:grpSpPr>
        <p:grpSp>
          <p:nvGrpSpPr>
            <p:cNvPr id="7" name="Group 6"/>
            <p:cNvGrpSpPr/>
            <p:nvPr/>
          </p:nvGrpSpPr>
          <p:grpSpPr>
            <a:xfrm>
              <a:off x="82860" y="1484784"/>
              <a:ext cx="8964488" cy="678561"/>
              <a:chOff x="65112" y="1484784"/>
              <a:chExt cx="8964488" cy="678561"/>
            </a:xfrm>
          </p:grpSpPr>
          <p:pic>
            <p:nvPicPr>
              <p:cNvPr id="7172" name="Picture 4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16" b="83827"/>
              <a:stretch/>
            </p:blipFill>
            <p:spPr bwMode="auto">
              <a:xfrm>
                <a:off x="65112" y="1484784"/>
                <a:ext cx="8964488" cy="6785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ounded Rectangle 3"/>
              <p:cNvSpPr/>
              <p:nvPr/>
            </p:nvSpPr>
            <p:spPr>
              <a:xfrm>
                <a:off x="3491880" y="1484784"/>
                <a:ext cx="4680520" cy="678561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1024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06" t="3457" r="42500" b="71482"/>
            <a:stretch/>
          </p:blipFill>
          <p:spPr bwMode="auto">
            <a:xfrm>
              <a:off x="899592" y="2713649"/>
              <a:ext cx="2523068" cy="171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94" t="15432" r="32916" b="22840"/>
            <a:stretch/>
          </p:blipFill>
          <p:spPr bwMode="auto">
            <a:xfrm>
              <a:off x="4746435" y="2713647"/>
              <a:ext cx="3790494" cy="3883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Arrow Connector 4"/>
            <p:cNvCxnSpPr>
              <a:endCxn id="10242" idx="0"/>
            </p:cNvCxnSpPr>
            <p:nvPr/>
          </p:nvCxnSpPr>
          <p:spPr>
            <a:xfrm flipH="1">
              <a:off x="2161126" y="1988840"/>
              <a:ext cx="1546778" cy="72480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endCxn id="10243" idx="1"/>
            </p:cNvCxnSpPr>
            <p:nvPr/>
          </p:nvCxnSpPr>
          <p:spPr>
            <a:xfrm>
              <a:off x="2730211" y="3501007"/>
              <a:ext cx="2016224" cy="115449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>
              <a:off x="5724128" y="5949280"/>
              <a:ext cx="917554" cy="21602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069009" y="2819068"/>
              <a:ext cx="720079" cy="57606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4248345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/>
              <a:t>Formatting</a:t>
            </a:r>
            <a:br>
              <a:rPr lang="en-AU" dirty="0"/>
            </a:br>
            <a:r>
              <a:rPr lang="en-AU" sz="3600" dirty="0"/>
              <a:t>Format Painter Tool</a:t>
            </a:r>
            <a:endParaRPr lang="en-AU" dirty="0"/>
          </a:p>
        </p:txBody>
      </p:sp>
      <p:grpSp>
        <p:nvGrpSpPr>
          <p:cNvPr id="10" name="Group 9"/>
          <p:cNvGrpSpPr/>
          <p:nvPr/>
        </p:nvGrpSpPr>
        <p:grpSpPr>
          <a:xfrm>
            <a:off x="63933" y="1887159"/>
            <a:ext cx="3292475" cy="4370564"/>
            <a:chOff x="-62570" y="908720"/>
            <a:chExt cx="3292475" cy="4370564"/>
          </a:xfrm>
        </p:grpSpPr>
        <p:grpSp>
          <p:nvGrpSpPr>
            <p:cNvPr id="9" name="Group 8"/>
            <p:cNvGrpSpPr/>
            <p:nvPr/>
          </p:nvGrpSpPr>
          <p:grpSpPr>
            <a:xfrm>
              <a:off x="-62570" y="908720"/>
              <a:ext cx="3292475" cy="4370564"/>
              <a:chOff x="-62570" y="-819472"/>
              <a:chExt cx="3292475" cy="4370564"/>
            </a:xfrm>
          </p:grpSpPr>
          <p:pic>
            <p:nvPicPr>
              <p:cNvPr id="13315" name="Picture 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0069" b="84114"/>
              <a:stretch/>
            </p:blipFill>
            <p:spPr bwMode="auto">
              <a:xfrm>
                <a:off x="395536" y="1412776"/>
                <a:ext cx="2376264" cy="2138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16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2570" y="-819472"/>
                <a:ext cx="3292475" cy="228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2" name="Rounded Rectangle 21"/>
            <p:cNvSpPr/>
            <p:nvPr/>
          </p:nvSpPr>
          <p:spPr>
            <a:xfrm>
              <a:off x="1000039" y="4509120"/>
              <a:ext cx="1571514" cy="45670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3419872" y="4119407"/>
            <a:ext cx="5616624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900" dirty="0">
                <a:solidFill>
                  <a:srgbClr val="FF0000"/>
                </a:solidFill>
                <a:latin typeface="Arial monospaced for SAP" panose="020B0609020202030204" pitchFamily="49" charset="0"/>
              </a:rPr>
              <a:t>TUPAB044 - RED</a:t>
            </a:r>
          </a:p>
          <a:p>
            <a:r>
              <a:rPr lang="en-AU" sz="900" dirty="0">
                <a:latin typeface="Arial monospaced for SAP" panose="020B0609020202030204" pitchFamily="49" charset="0"/>
              </a:rPr>
              <a:t>* Please download and use the current template and copy and used the paste as unformatted feature to each section so that the formatting of the template is correct.</a:t>
            </a:r>
          </a:p>
          <a:p>
            <a:endParaRPr lang="en-AU" sz="900" dirty="0">
              <a:latin typeface="Arial monospaced for SAP" panose="020B0609020202030204" pitchFamily="49" charset="0"/>
            </a:endParaRPr>
          </a:p>
          <a:p>
            <a:r>
              <a:rPr lang="en-AU" sz="900" dirty="0">
                <a:latin typeface="Arial monospaced for SAP" panose="020B0609020202030204" pitchFamily="49" charset="0"/>
              </a:rPr>
              <a:t>* Abstract title formatting wrong, this should be Title case not All Uppercase.</a:t>
            </a:r>
          </a:p>
          <a:p>
            <a:r>
              <a:rPr lang="en-AU" sz="900" dirty="0">
                <a:latin typeface="Arial monospaced for SAP" panose="020B0609020202030204" pitchFamily="49" charset="0"/>
              </a:rPr>
              <a:t>* Footnote formatting wrong. see JACoW template.</a:t>
            </a:r>
          </a:p>
          <a:p>
            <a:r>
              <a:rPr lang="en-AU" sz="900" dirty="0">
                <a:latin typeface="Arial monospaced for SAP" panose="020B0609020202030204" pitchFamily="49" charset="0"/>
              </a:rPr>
              <a:t>* Do not use hyperlinks in the document, remove using "control + k".</a:t>
            </a:r>
          </a:p>
          <a:p>
            <a:r>
              <a:rPr lang="en-AU" sz="900" dirty="0">
                <a:latin typeface="Arial monospaced for SAP" panose="020B0609020202030204" pitchFamily="49" charset="0"/>
              </a:rPr>
              <a:t>* Margin and column widths are different to the template.</a:t>
            </a:r>
          </a:p>
          <a:p>
            <a:r>
              <a:rPr lang="en-AU" sz="900" dirty="0">
                <a:latin typeface="Arial monospaced for SAP" panose="020B0609020202030204" pitchFamily="49" charset="0"/>
              </a:rPr>
              <a:t>* Figure caption formatting incorrect, see template.</a:t>
            </a:r>
          </a:p>
          <a:p>
            <a:r>
              <a:rPr lang="en-AU" sz="900" dirty="0">
                <a:latin typeface="Arial monospaced for SAP" panose="020B0609020202030204" pitchFamily="49" charset="0"/>
              </a:rPr>
              <a:t>* In text figure references wrong, see template.</a:t>
            </a:r>
          </a:p>
          <a:p>
            <a:r>
              <a:rPr lang="en-AU" sz="900" dirty="0">
                <a:latin typeface="Arial monospaced for SAP" panose="020B0609020202030204" pitchFamily="49" charset="0"/>
              </a:rPr>
              <a:t>* Wrong font sizes and types used throughout document, and paragraph line spacing's, see template.</a:t>
            </a:r>
          </a:p>
          <a:p>
            <a:r>
              <a:rPr lang="en-AU" sz="900" dirty="0">
                <a:latin typeface="Arial monospaced for SAP" panose="020B0609020202030204" pitchFamily="49" charset="0"/>
              </a:rPr>
              <a:t>* Figure 11 split across pages.</a:t>
            </a:r>
          </a:p>
          <a:p>
            <a:r>
              <a:rPr lang="en-AU" sz="900" dirty="0">
                <a:latin typeface="Arial monospaced for SAP" panose="020B0609020202030204" pitchFamily="49" charset="0"/>
              </a:rPr>
              <a:t>* Reference list formatting wrong, see template, and JACoW website references and citations.</a:t>
            </a:r>
          </a:p>
          <a:p>
            <a:r>
              <a:rPr lang="en-AU" sz="900" dirty="0">
                <a:latin typeface="Arial monospaced for SAP" panose="020B0609020202030204" pitchFamily="49" charset="0"/>
              </a:rPr>
              <a:t>* You are allowed 3 pages + 4th page for references only.</a:t>
            </a:r>
          </a:p>
          <a:p>
            <a:r>
              <a:rPr lang="en-AU" sz="900" dirty="0">
                <a:latin typeface="Arial monospaced for SAP" panose="020B0609020202030204" pitchFamily="49" charset="0"/>
              </a:rPr>
              <a:t>* Figure 12 not referenced in main text.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19872" y="1887159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AU" dirty="0"/>
              <a:t>Highlight the text which is formatted the way you want to copy.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With the select brush paint the text you want to have the same formatting. </a:t>
            </a:r>
          </a:p>
        </p:txBody>
      </p:sp>
    </p:spTree>
    <p:extLst>
      <p:ext uri="{BB962C8B-B14F-4D97-AF65-F5344CB8AC3E}">
        <p14:creationId xmlns:p14="http://schemas.microsoft.com/office/powerpoint/2010/main" val="1972166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64"/>
            <a:ext cx="8229600" cy="1538828"/>
          </a:xfrm>
        </p:spPr>
        <p:txBody>
          <a:bodyPr>
            <a:normAutofit fontScale="90000"/>
          </a:bodyPr>
          <a:lstStyle/>
          <a:p>
            <a:r>
              <a:rPr lang="en-AU" dirty="0"/>
              <a:t>Formatting</a:t>
            </a:r>
            <a:br>
              <a:rPr lang="en-AU" dirty="0"/>
            </a:br>
            <a:r>
              <a:rPr lang="en-AU" sz="3600" dirty="0"/>
              <a:t>Fudging Line Spacing's (Shift + Ctrl + “&lt;“ OR “&gt;”)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1700808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In </a:t>
            </a:r>
            <a:r>
              <a:rPr lang="en-AU" dirty="0" err="1"/>
              <a:t>Pitspot</a:t>
            </a:r>
            <a:r>
              <a:rPr lang="en-AU" dirty="0"/>
              <a:t> the editor will use the move tools to improve the layout and distribution of text. You can use a small trick to do this in word. This is done by increasing or decreasing the font size on a line.</a:t>
            </a:r>
          </a:p>
          <a:p>
            <a:endParaRPr lang="en-AU" dirty="0"/>
          </a:p>
          <a:p>
            <a:r>
              <a:rPr lang="en-AU" dirty="0"/>
              <a:t>  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9" t="23086" r="44306" b="17284"/>
          <a:stretch/>
        </p:blipFill>
        <p:spPr bwMode="auto">
          <a:xfrm>
            <a:off x="539552" y="2852936"/>
            <a:ext cx="3600400" cy="36533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755576" y="3933056"/>
            <a:ext cx="4032448" cy="16561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88024" y="3573016"/>
            <a:ext cx="3700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1. Select Blank Line</a:t>
            </a:r>
          </a:p>
          <a:p>
            <a:r>
              <a:rPr lang="en-AU" dirty="0"/>
              <a:t>2. Use Shift + Ctrl AND “&lt;“ or “&gt;”  </a:t>
            </a:r>
          </a:p>
        </p:txBody>
      </p:sp>
    </p:spTree>
    <p:extLst>
      <p:ext uri="{BB962C8B-B14F-4D97-AF65-F5344CB8AC3E}">
        <p14:creationId xmlns:p14="http://schemas.microsoft.com/office/powerpoint/2010/main" val="375476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/>
              <a:t>Formatting</a:t>
            </a:r>
            <a:br>
              <a:rPr lang="en-AU" dirty="0"/>
            </a:br>
            <a:r>
              <a:rPr lang="en-AU" sz="3600" dirty="0"/>
              <a:t>Inline with text</a:t>
            </a:r>
            <a:endParaRPr lang="en-AU" dirty="0"/>
          </a:p>
        </p:txBody>
      </p:sp>
      <p:sp>
        <p:nvSpPr>
          <p:cNvPr id="6" name="Rectangle 5"/>
          <p:cNvSpPr/>
          <p:nvPr/>
        </p:nvSpPr>
        <p:spPr>
          <a:xfrm>
            <a:off x="100608" y="5827911"/>
            <a:ext cx="8928992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1100" dirty="0">
                <a:solidFill>
                  <a:srgbClr val="FFC000"/>
                </a:solidFill>
                <a:latin typeface="Arial monospaced for SAP" panose="020B0609020202030204" pitchFamily="49" charset="0"/>
              </a:rPr>
              <a:t>WEPIK008 - YELLOW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Sub-section headings.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All figure captions. All were text boxes, content moved inline with text.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PRESENT STATUS AND PLAN  make bold.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81128" y="1669450"/>
            <a:ext cx="4183360" cy="3969103"/>
            <a:chOff x="100608" y="1669450"/>
            <a:chExt cx="4183360" cy="3969103"/>
          </a:xfrm>
        </p:grpSpPr>
        <p:sp>
          <p:nvSpPr>
            <p:cNvPr id="7" name="TextBox 6"/>
            <p:cNvSpPr txBox="1"/>
            <p:nvPr/>
          </p:nvSpPr>
          <p:spPr>
            <a:xfrm>
              <a:off x="100608" y="1669450"/>
              <a:ext cx="41833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dirty="0"/>
                <a:t>Author has constructed figure in a text box </a:t>
              </a:r>
            </a:p>
            <a:p>
              <a:pPr algn="just"/>
              <a:r>
                <a:rPr lang="en-AU" dirty="0"/>
                <a:t>with text wrapped around the shape.</a:t>
              </a:r>
            </a:p>
            <a:p>
              <a:pPr algn="just"/>
              <a:endParaRPr lang="en-AU" dirty="0"/>
            </a:p>
            <a:p>
              <a:r>
                <a:rPr lang="en-AU" sz="1400" i="1" dirty="0"/>
                <a:t>(</a:t>
              </a:r>
              <a:r>
                <a:rPr lang="en-AU" sz="1400" b="1" i="1" dirty="0"/>
                <a:t>To Get Menu</a:t>
              </a:r>
              <a:r>
                <a:rPr lang="en-AU" sz="1400" i="1" dirty="0"/>
                <a:t>: Select Shape/Object, Right Click)</a:t>
              </a:r>
              <a:r>
                <a:rPr lang="en-AU" dirty="0"/>
                <a:t> </a:t>
              </a: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81" t="15309" r="23610" b="11605"/>
            <a:stretch/>
          </p:blipFill>
          <p:spPr bwMode="auto">
            <a:xfrm>
              <a:off x="100608" y="2852936"/>
              <a:ext cx="3571424" cy="2785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>
              <a:off x="1979712" y="3908400"/>
              <a:ext cx="1800200" cy="38469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9512" y="1700808"/>
            <a:ext cx="41044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dirty="0"/>
              <a:t>Documents which have figures or objects which are not inline with text are highly unstable and almost impossible to edit without document layout changing unpredictably.</a:t>
            </a:r>
          </a:p>
          <a:p>
            <a:pPr algn="just"/>
            <a:endParaRPr lang="en-AU" dirty="0"/>
          </a:p>
          <a:p>
            <a:pPr algn="just"/>
            <a:endParaRPr lang="en-AU" dirty="0"/>
          </a:p>
          <a:p>
            <a:pPr algn="just"/>
            <a:r>
              <a:rPr lang="en-AU" dirty="0"/>
              <a:t>You need to place the figures/objects inline with text.</a:t>
            </a:r>
          </a:p>
          <a:p>
            <a:pPr algn="just"/>
            <a:endParaRPr lang="en-AU" dirty="0"/>
          </a:p>
          <a:p>
            <a:pPr algn="just"/>
            <a:endParaRPr lang="en-AU" dirty="0"/>
          </a:p>
          <a:p>
            <a:pPr algn="just"/>
            <a:r>
              <a:rPr lang="en-AU" b="1" dirty="0"/>
              <a:t>Note:</a:t>
            </a:r>
            <a:r>
              <a:rPr lang="en-AU" dirty="0"/>
              <a:t> You may have to use the “</a:t>
            </a:r>
            <a:r>
              <a:rPr lang="en-AU" b="1" dirty="0"/>
              <a:t>Group</a:t>
            </a:r>
            <a:r>
              <a:rPr lang="en-AU" dirty="0"/>
              <a:t>”  tool if the figure are made up of a number of objects.    </a:t>
            </a:r>
          </a:p>
        </p:txBody>
      </p:sp>
    </p:spTree>
    <p:extLst>
      <p:ext uri="{BB962C8B-B14F-4D97-AF65-F5344CB8AC3E}">
        <p14:creationId xmlns:p14="http://schemas.microsoft.com/office/powerpoint/2010/main" val="442514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 Disclosure Statement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2785"/>
            <a:ext cx="4771431" cy="284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1" y="1268760"/>
            <a:ext cx="4089986" cy="351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929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/>
              <a:t>Formatting</a:t>
            </a:r>
            <a:br>
              <a:rPr lang="en-AU" dirty="0"/>
            </a:br>
            <a:r>
              <a:rPr lang="en-AU" sz="3600" dirty="0"/>
              <a:t>Inline with text -Grouping</a:t>
            </a:r>
            <a:endParaRPr lang="en-AU" dirty="0"/>
          </a:p>
        </p:txBody>
      </p:sp>
      <p:sp>
        <p:nvSpPr>
          <p:cNvPr id="6" name="Rectangle 5"/>
          <p:cNvSpPr/>
          <p:nvPr/>
        </p:nvSpPr>
        <p:spPr>
          <a:xfrm>
            <a:off x="100608" y="5827911"/>
            <a:ext cx="8928992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1100" dirty="0">
                <a:solidFill>
                  <a:srgbClr val="FFC000"/>
                </a:solidFill>
                <a:latin typeface="Arial monospaced for SAP" panose="020B0609020202030204" pitchFamily="49" charset="0"/>
              </a:rPr>
              <a:t>WEPIK008 - YELLOW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Sub-section headings.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All figure captions. All were text boxes, content moved inline with text.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PRESENT STATUS AND PLAN  make bold.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13667"/>
            <a:ext cx="3670300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9" t="35555" r="18264" b="29876"/>
          <a:stretch/>
        </p:blipFill>
        <p:spPr bwMode="auto">
          <a:xfrm>
            <a:off x="5186281" y="2149790"/>
            <a:ext cx="3346160" cy="300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9552" y="1844824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Objects to Group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24211" y="1835532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Can now be place inline with text</a:t>
            </a:r>
          </a:p>
        </p:txBody>
      </p:sp>
    </p:spTree>
    <p:extLst>
      <p:ext uri="{BB962C8B-B14F-4D97-AF65-F5344CB8AC3E}">
        <p14:creationId xmlns:p14="http://schemas.microsoft.com/office/powerpoint/2010/main" val="530448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/>
              <a:t>Formatting</a:t>
            </a:r>
            <a:br>
              <a:rPr lang="en-AU" dirty="0"/>
            </a:br>
            <a:r>
              <a:rPr lang="en-AU" sz="3600" dirty="0"/>
              <a:t>Removing Hyperlinks (ctrl + k)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100608" y="1844824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The final PDF JACoW format document should not have any hyper links.  To remove hyperlinks in the word document use the “Ctrl + K” Edit Hyperlink menu, click “Remove Link”.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00779" y="2631860"/>
            <a:ext cx="5579533" cy="3101396"/>
            <a:chOff x="1907704" y="2492896"/>
            <a:chExt cx="5579533" cy="3101396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33" t="29345" r="28403" b="25432"/>
            <a:stretch/>
          </p:blipFill>
          <p:spPr bwMode="auto">
            <a:xfrm>
              <a:off x="1907704" y="2492896"/>
              <a:ext cx="5579533" cy="310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ounded Rectangle 11"/>
            <p:cNvSpPr/>
            <p:nvPr/>
          </p:nvSpPr>
          <p:spPr>
            <a:xfrm>
              <a:off x="6507749" y="4847455"/>
              <a:ext cx="900100" cy="31268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811653" y="5853277"/>
            <a:ext cx="1692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hlinkClick r:id="rId3"/>
              </a:rPr>
              <a:t>www.jacow.org</a:t>
            </a:r>
            <a:r>
              <a:rPr lang="en-A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7267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988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/>
              <a:t>Formatting</a:t>
            </a:r>
            <a:br>
              <a:rPr lang="en-AU" dirty="0"/>
            </a:br>
            <a:r>
              <a:rPr lang="en-AU" sz="3600" dirty="0"/>
              <a:t>Breaks</a:t>
            </a:r>
            <a:endParaRPr lang="en-AU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442905"/>
              </p:ext>
            </p:extLst>
          </p:nvPr>
        </p:nvGraphicFramePr>
        <p:xfrm>
          <a:off x="323527" y="2602240"/>
          <a:ext cx="8496945" cy="422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2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Paragraph Break</a:t>
                      </a:r>
                      <a:r>
                        <a:rPr lang="en-AU" baseline="0" dirty="0"/>
                        <a:t> New Line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Standard carriage return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Line Break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aseline="0" dirty="0"/>
                        <a:t>Shift + Enter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Goes to</a:t>
                      </a:r>
                      <a:r>
                        <a:rPr lang="en-AU" baseline="0" dirty="0"/>
                        <a:t> next line without new paragraph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Page Break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err="1"/>
                        <a:t>Crtl</a:t>
                      </a:r>
                      <a:r>
                        <a:rPr lang="en-AU" dirty="0"/>
                        <a:t> + 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Starts text on</a:t>
                      </a:r>
                      <a:r>
                        <a:rPr lang="en-AU" baseline="0" dirty="0"/>
                        <a:t> next page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Column Break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Ctrl + Shift + 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Starts</a:t>
                      </a:r>
                      <a:r>
                        <a:rPr lang="en-AU" baseline="0" dirty="0"/>
                        <a:t> text in top next column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AU" dirty="0"/>
                        <a:t>Section Break (Continues Break)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Page Layout</a:t>
                      </a:r>
                    </a:p>
                    <a:p>
                      <a:pPr algn="ctr"/>
                      <a:r>
                        <a:rPr lang="en-AU" dirty="0"/>
                        <a:t>Page Setup</a:t>
                      </a:r>
                    </a:p>
                    <a:p>
                      <a:pPr algn="ctr"/>
                      <a:r>
                        <a:rPr lang="en-AU" dirty="0"/>
                        <a:t>Breaks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Used when changing from column</a:t>
                      </a:r>
                      <a:r>
                        <a:rPr lang="en-AU" baseline="0" dirty="0"/>
                        <a:t> sections 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AU" dirty="0"/>
                        <a:t>Unbreakable 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Ctrl + Shit + 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Use to adjoin item such as units which should remain to adjacent values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307595"/>
                  </a:ext>
                </a:extLst>
              </a:tr>
            </a:tbl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39"/>
          <a:stretch/>
        </p:blipFill>
        <p:spPr bwMode="auto">
          <a:xfrm>
            <a:off x="0" y="0"/>
            <a:ext cx="2271217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999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872" y="-603448"/>
            <a:ext cx="2443943" cy="258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544011">
            <a:off x="2895421" y="1512936"/>
            <a:ext cx="2781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5975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43 0.01667 L 0.26597 -0.09004 C 0.32378 -0.1162 0.39375 -0.10463 0.45486 -0.06435 C 0.52482 -0.01805 0.57031 0.04792 0.58993 0.12524 L 0.69375 0.47778 " pathEditMode="relative" rAng="1583861" ptsTypes="FffFF">
                                      <p:cBhvr>
                                        <p:cTn id="6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47" y="76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700" fill="hold"/>
                                        <p:tgtEl>
                                          <p:spTgt spid="1126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176464"/>
          </a:xfrm>
        </p:spPr>
        <p:txBody>
          <a:bodyPr>
            <a:noAutofit/>
          </a:bodyPr>
          <a:lstStyle/>
          <a:p>
            <a:r>
              <a:rPr lang="en-AU" sz="1400" b="1" dirty="0"/>
              <a:t>Prerequisites</a:t>
            </a:r>
          </a:p>
          <a:p>
            <a:pPr lvl="1"/>
            <a:r>
              <a:rPr lang="en-AU" sz="1200" dirty="0"/>
              <a:t>Template </a:t>
            </a:r>
          </a:p>
          <a:p>
            <a:pPr lvl="1"/>
            <a:r>
              <a:rPr lang="en-AU" sz="1200" dirty="0"/>
              <a:t>Common Oversights/Mistakes </a:t>
            </a:r>
          </a:p>
          <a:p>
            <a:pPr lvl="1"/>
            <a:r>
              <a:rPr lang="en-AU" sz="1200" dirty="0"/>
              <a:t>Must fix vs Time Dependant fix</a:t>
            </a:r>
            <a:endParaRPr lang="en-AU" sz="1200" b="1" dirty="0">
              <a:solidFill>
                <a:srgbClr val="FF0000"/>
              </a:solidFill>
            </a:endParaRPr>
          </a:p>
          <a:p>
            <a:r>
              <a:rPr lang="en-AU" sz="1400" b="1" dirty="0"/>
              <a:t>Visualisation </a:t>
            </a:r>
          </a:p>
          <a:p>
            <a:pPr lvl="1"/>
            <a:r>
              <a:rPr lang="en-AU" sz="1200" dirty="0"/>
              <a:t>Print Layout View (default)</a:t>
            </a:r>
          </a:p>
          <a:p>
            <a:pPr lvl="1"/>
            <a:r>
              <a:rPr lang="en-AU" sz="1200" dirty="0"/>
              <a:t>Outline View</a:t>
            </a:r>
          </a:p>
          <a:p>
            <a:pPr lvl="1"/>
            <a:r>
              <a:rPr lang="en-AU" sz="1200" dirty="0"/>
              <a:t>Text Boundaries</a:t>
            </a:r>
          </a:p>
          <a:p>
            <a:pPr lvl="1"/>
            <a:r>
              <a:rPr lang="en-AU" sz="1200" dirty="0"/>
              <a:t>Punctuation and hidden symbols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AU" sz="1600" b="1" dirty="0"/>
              <a:t>Red</a:t>
            </a:r>
            <a:r>
              <a:rPr lang="en-AU" sz="1600" b="1" dirty="0">
                <a:solidFill>
                  <a:srgbClr val="FF0000"/>
                </a:solidFill>
              </a:rPr>
              <a:t> Dot</a:t>
            </a:r>
            <a:r>
              <a:rPr lang="en-AU" sz="1600" b="1" dirty="0"/>
              <a:t> is a Red </a:t>
            </a:r>
            <a:r>
              <a:rPr lang="en-AU" sz="1600" b="1" dirty="0">
                <a:solidFill>
                  <a:srgbClr val="FF0000"/>
                </a:solidFill>
              </a:rPr>
              <a:t>Dot</a:t>
            </a:r>
          </a:p>
          <a:p>
            <a:r>
              <a:rPr lang="en-AU" sz="1400" b="1" dirty="0"/>
              <a:t>Search's</a:t>
            </a:r>
          </a:p>
          <a:p>
            <a:pPr lvl="1"/>
            <a:r>
              <a:rPr lang="en-AU" sz="1200" dirty="0"/>
              <a:t>Find</a:t>
            </a:r>
          </a:p>
          <a:p>
            <a:pPr lvl="1"/>
            <a:r>
              <a:rPr lang="en-AU" sz="1200" dirty="0"/>
              <a:t>Find and Replace</a:t>
            </a:r>
          </a:p>
          <a:p>
            <a:r>
              <a:rPr lang="en-AU" sz="1400" b="1" dirty="0"/>
              <a:t>Formatting</a:t>
            </a:r>
          </a:p>
          <a:p>
            <a:pPr lvl="1"/>
            <a:r>
              <a:rPr lang="en-AU" sz="1200" dirty="0"/>
              <a:t>Styles</a:t>
            </a:r>
          </a:p>
          <a:p>
            <a:pPr lvl="1"/>
            <a:r>
              <a:rPr lang="en-AU" sz="1200" dirty="0"/>
              <a:t>Format Paint Tool</a:t>
            </a:r>
          </a:p>
          <a:p>
            <a:pPr lvl="1"/>
            <a:r>
              <a:rPr lang="en-AU" sz="1200" dirty="0"/>
              <a:t>Fudging Line Spacing's (Shift + Ctrl + “&lt;“ OR “&gt;”)</a:t>
            </a:r>
          </a:p>
          <a:p>
            <a:pPr lvl="1"/>
            <a:r>
              <a:rPr lang="en-AU" sz="1200" dirty="0"/>
              <a:t>Insert Objects Inline with Text   </a:t>
            </a:r>
          </a:p>
          <a:p>
            <a:pPr lvl="1"/>
            <a:r>
              <a:rPr lang="en-AU" sz="1200" dirty="0"/>
              <a:t>Remove Hyper Links</a:t>
            </a:r>
          </a:p>
          <a:p>
            <a:pPr lvl="1"/>
            <a:r>
              <a:rPr lang="en-AU" sz="1200" dirty="0"/>
              <a:t>Breaks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4398881"/>
              </p:ext>
            </p:extLst>
          </p:nvPr>
        </p:nvGraphicFramePr>
        <p:xfrm>
          <a:off x="3923928" y="1698928"/>
          <a:ext cx="5544616" cy="3535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04248" y="162880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IPAC’17 Stats</a:t>
            </a:r>
          </a:p>
        </p:txBody>
      </p:sp>
    </p:spTree>
    <p:extLst>
      <p:ext uri="{BB962C8B-B14F-4D97-AF65-F5344CB8AC3E}">
        <p14:creationId xmlns:p14="http://schemas.microsoft.com/office/powerpoint/2010/main" val="3851720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84176"/>
          </a:xfrm>
        </p:spPr>
        <p:txBody>
          <a:bodyPr>
            <a:normAutofit/>
          </a:bodyPr>
          <a:lstStyle/>
          <a:p>
            <a:r>
              <a:rPr lang="en-AU" dirty="0"/>
              <a:t>Prerequisites</a:t>
            </a:r>
            <a:br>
              <a:rPr lang="en-AU" dirty="0"/>
            </a:br>
            <a:r>
              <a:rPr lang="en-AU" sz="3600" dirty="0"/>
              <a:t>Resources</a:t>
            </a:r>
            <a:endParaRPr lang="en-AU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097774"/>
              </p:ext>
            </p:extLst>
          </p:nvPr>
        </p:nvGraphicFramePr>
        <p:xfrm>
          <a:off x="539552" y="2204864"/>
          <a:ext cx="8136904" cy="421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6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JACoW Template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http://www.jacow.org/Authors/MSWord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Citation 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>
                          <a:hlinkClick r:id="rId2"/>
                        </a:rPr>
                        <a:t>http://www.jacow.org/Authors/FormattingCitations</a:t>
                      </a:r>
                      <a:endParaRPr lang="en-AU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Annex B of Full Template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Statistic of paper</a:t>
                      </a:r>
                      <a:r>
                        <a:rPr lang="en-AU" baseline="0" dirty="0"/>
                        <a:t> errors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987014" y="3923764"/>
            <a:ext cx="1745226" cy="2016224"/>
            <a:chOff x="4267200" y="4411134"/>
            <a:chExt cx="1888976" cy="218229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31" t="24664" r="12507" b="43376"/>
            <a:stretch/>
          </p:blipFill>
          <p:spPr bwMode="auto">
            <a:xfrm>
              <a:off x="4267200" y="4411134"/>
              <a:ext cx="1888976" cy="2182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Down Arrow 11"/>
            <p:cNvSpPr/>
            <p:nvPr/>
          </p:nvSpPr>
          <p:spPr>
            <a:xfrm rot="5400000">
              <a:off x="5143597" y="5911412"/>
              <a:ext cx="585152" cy="559284"/>
            </a:xfrm>
            <a:prstGeom prst="down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069571" y="3606697"/>
            <a:ext cx="5580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/>
              <a:t>“</a:t>
            </a:r>
            <a:r>
              <a:rPr lang="en-AU" i="1" dirty="0"/>
              <a:t>Arm Yourself with Knowledge</a:t>
            </a:r>
            <a:r>
              <a:rPr lang="en-AU" dirty="0"/>
              <a:t>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3096344" y="6005028"/>
            <a:ext cx="5580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/>
              <a:t>https://</a:t>
            </a:r>
            <a:r>
              <a:rPr lang="en-A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[your_previous_instance]</a:t>
            </a:r>
            <a:r>
              <a:rPr lang="en-AU" dirty="0"/>
              <a:t>/rpt_stats.html</a:t>
            </a:r>
          </a:p>
        </p:txBody>
      </p:sp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8640"/>
            <a:ext cx="1800000" cy="20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505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16632"/>
            <a:ext cx="6084168" cy="1538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/>
              <a:t>Prerequisites - Resources</a:t>
            </a:r>
            <a:br>
              <a:rPr lang="en-AU" dirty="0"/>
            </a:br>
            <a:r>
              <a:rPr lang="en-AU" sz="3600" dirty="0"/>
              <a:t>Common Errors 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533064" y="6143198"/>
            <a:ext cx="8149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Top 5 IPAC’17 Errors </a:t>
            </a:r>
            <a:endParaRPr lang="en-AU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079873"/>
              </p:ext>
            </p:extLst>
          </p:nvPr>
        </p:nvGraphicFramePr>
        <p:xfrm>
          <a:off x="6084168" y="18316"/>
          <a:ext cx="3059832" cy="6839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2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7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3797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23.44%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TC06 Reference or Reference formatting incorrect </a:t>
                      </a:r>
                      <a:r>
                        <a:rPr lang="en-AU" sz="700" u="none" strike="noStrike" dirty="0">
                          <a:effectLst/>
                        </a:rPr>
                        <a:t>(missing, multiply defined, wrong order, indentation, hyperlink, inconsistent, wrong, incomplete)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452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13.65%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TC04 Figure formatting incorrect </a:t>
                      </a:r>
                      <a:r>
                        <a:rPr lang="en-AU" sz="700" u="none" strike="noStrike" dirty="0">
                          <a:effectLst/>
                        </a:rPr>
                        <a:t>(caption missing, outside margins, single/multiple line caption not centred/justified/placed above, caption wrongly </a:t>
                      </a:r>
                      <a:r>
                        <a:rPr lang="en-AU" sz="700" u="none" strike="noStrike" dirty="0" err="1">
                          <a:effectLst/>
                        </a:rPr>
                        <a:t>labeled</a:t>
                      </a:r>
                      <a:r>
                        <a:rPr lang="en-AU" sz="700" u="none" strike="noStrike" dirty="0">
                          <a:effectLst/>
                        </a:rPr>
                        <a:t> [abbreviated, colon missing, wrong font size, bold/italic])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797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12.25%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TC02 Text formatting incorrect </a:t>
                      </a:r>
                      <a:r>
                        <a:rPr lang="en-AU" sz="700" u="none" strike="noStrike" dirty="0">
                          <a:effectLst/>
                        </a:rPr>
                        <a:t>(paragraphs, section/sub-section headings, indentation, column/</a:t>
                      </a:r>
                      <a:r>
                        <a:rPr lang="en-AU" sz="700" u="none" strike="noStrike" dirty="0" err="1">
                          <a:effectLst/>
                        </a:rPr>
                        <a:t>intercolumn</a:t>
                      </a:r>
                      <a:r>
                        <a:rPr lang="en-AU" sz="700" u="none" strike="noStrike" dirty="0">
                          <a:effectLst/>
                        </a:rPr>
                        <a:t> width, wrong text flow, number/unit split over lines)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797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10.00%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TC03 Table formatting incorrect </a:t>
                      </a:r>
                      <a:r>
                        <a:rPr lang="en-AU" sz="700" u="none" strike="noStrike" dirty="0">
                          <a:effectLst/>
                        </a:rPr>
                        <a:t>(not </a:t>
                      </a:r>
                      <a:r>
                        <a:rPr lang="en-AU" sz="700" u="none" strike="noStrike" dirty="0" err="1">
                          <a:effectLst/>
                        </a:rPr>
                        <a:t>centered</a:t>
                      </a:r>
                      <a:r>
                        <a:rPr lang="en-AU" sz="700" u="none" strike="noStrike" dirty="0">
                          <a:effectLst/>
                        </a:rPr>
                        <a:t>, outside margins, caption below table, wrongly </a:t>
                      </a:r>
                      <a:r>
                        <a:rPr lang="en-AU" sz="700" u="none" strike="noStrike" dirty="0" err="1">
                          <a:effectLst/>
                        </a:rPr>
                        <a:t>labeled</a:t>
                      </a:r>
                      <a:r>
                        <a:rPr lang="en-AU" sz="700" u="none" strike="noStrike" dirty="0">
                          <a:effectLst/>
                        </a:rPr>
                        <a:t>, not in Initial Caps, single/multiple line caption not centred/justified)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797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8.16%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TC01 Incorrect Title, Authors, Affiliation formatting </a:t>
                      </a:r>
                      <a:r>
                        <a:rPr lang="en-AU" sz="700" u="none" strike="noStrike" dirty="0">
                          <a:effectLst/>
                        </a:rPr>
                        <a:t>(size, full UPPER/lowercase, not in required lowercase [MHz], country missing)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801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5.07%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TC08 Figure/Table/Reference not referenced in text or missing</a:t>
                      </a:r>
                      <a:endParaRPr lang="en-A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4488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3.83%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TC00 General Problems related to formatting</a:t>
                      </a:r>
                      <a:endParaRPr lang="en-A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9143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3.80%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TC05 Footnote formatting incorrect </a:t>
                      </a:r>
                      <a:r>
                        <a:rPr lang="en-AU" sz="700" u="none" strike="noStrike" dirty="0">
                          <a:effectLst/>
                        </a:rPr>
                        <a:t>(outside margins, no line above, not at bottom/first column, missing)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4488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2.64%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MP04 Comments to the Author/Editor in Chief</a:t>
                      </a:r>
                      <a:endParaRPr lang="en-A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4488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1.99%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MP00 Miscellaneous or Formatting Problems</a:t>
                      </a:r>
                      <a:endParaRPr lang="en-A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9143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1.93%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TC09 Equation/Eq., Figure/Fig., Table wrongly used in text </a:t>
                      </a:r>
                      <a:r>
                        <a:rPr lang="en-AU" sz="700" u="none" strike="noStrike" dirty="0">
                          <a:effectLst/>
                        </a:rPr>
                        <a:t>(lower case, abbreviated, period missing)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9143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1.63%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TC07 Figure/Table/Equation/Reference </a:t>
                      </a:r>
                      <a:r>
                        <a:rPr lang="en-AU" sz="700" u="none" strike="noStrike" dirty="0">
                          <a:effectLst/>
                        </a:rPr>
                        <a:t>numbers not in sequence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4488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1.45%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MP02 Spelling Corrections</a:t>
                      </a:r>
                      <a:endParaRPr lang="en-A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4488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>
                          <a:effectLst/>
                        </a:rPr>
                        <a:t>1.33%</a:t>
                      </a:r>
                      <a:endParaRPr lang="en-A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MP03 Too many pages, blank pages</a:t>
                      </a:r>
                      <a:endParaRPr lang="en-A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4488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1.28%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UT00 General problems with template usage</a:t>
                      </a:r>
                      <a:endParaRPr lang="en-A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3797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1.16%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UT01 Template </a:t>
                      </a:r>
                      <a:r>
                        <a:rPr lang="en-AU" sz="700" u="none" strike="noStrike" dirty="0">
                          <a:effectLst/>
                        </a:rPr>
                        <a:t>not used or parameter change; Bounding Box wrong; Incorrect column and/or </a:t>
                      </a:r>
                      <a:r>
                        <a:rPr lang="en-AU" sz="700" u="none" strike="noStrike" dirty="0" err="1">
                          <a:effectLst/>
                        </a:rPr>
                        <a:t>intercolumn</a:t>
                      </a:r>
                      <a:r>
                        <a:rPr lang="en-AU" sz="700" u="none" strike="noStrike" dirty="0">
                          <a:effectLst/>
                        </a:rPr>
                        <a:t> widths; old template used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4488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1.13%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FC01 PS/EPS/PDF/source </a:t>
                      </a:r>
                      <a:r>
                        <a:rPr lang="en-AU" sz="700" u="none" strike="noStrike" dirty="0">
                          <a:effectLst/>
                        </a:rPr>
                        <a:t>or supporting file(s) missing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9143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1.07%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u="none" strike="noStrike" dirty="0">
                          <a:effectLst/>
                        </a:rPr>
                        <a:t>FC06 LaTeX (error: not </a:t>
                      </a:r>
                      <a:r>
                        <a:rPr lang="en-AU" sz="700" u="none" strike="noStrike" dirty="0" err="1">
                          <a:effectLst/>
                        </a:rPr>
                        <a:t>compilable</a:t>
                      </a:r>
                      <a:r>
                        <a:rPr lang="en-AU" sz="700" u="none" strike="noStrike" dirty="0">
                          <a:effectLst/>
                        </a:rPr>
                        <a:t>, package missing, multiply defined labels, or other </a:t>
                      </a:r>
                      <a:r>
                        <a:rPr lang="en-AU" sz="700" u="none" strike="noStrike" dirty="0" err="1">
                          <a:effectLst/>
                        </a:rPr>
                        <a:t>infos</a:t>
                      </a:r>
                      <a:r>
                        <a:rPr lang="en-AU" sz="700" u="none" strike="noStrike" dirty="0">
                          <a:effectLst/>
                        </a:rPr>
                        <a:t>)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4488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1.04%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FC00 General Problems with files</a:t>
                      </a:r>
                      <a:endParaRPr lang="en-A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63797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0.77%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FP01 Font Problems (</a:t>
                      </a:r>
                      <a:r>
                        <a:rPr lang="en-AU" sz="700" u="none" strike="noStrike" dirty="0">
                          <a:effectLst/>
                        </a:rPr>
                        <a:t>wrong font, wrong font size, not embedded, Type3/bitmap font as main text, too many fonts &gt;50))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9143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0.68%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TC11 Equation formatting incorrect </a:t>
                      </a:r>
                      <a:r>
                        <a:rPr lang="en-AU" sz="700" u="none" strike="noStrike" dirty="0">
                          <a:effectLst/>
                        </a:rPr>
                        <a:t>(outside margins, Eq. number outside, not Eq. (x))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63797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0.62%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FC02 Problem with pictures (</a:t>
                      </a:r>
                      <a:r>
                        <a:rPr lang="en-AU" sz="700" u="none" strike="noStrike" dirty="0">
                          <a:effectLst/>
                        </a:rPr>
                        <a:t>too big, </a:t>
                      </a:r>
                      <a:r>
                        <a:rPr lang="en-AU" sz="700" u="none" strike="noStrike" dirty="0" err="1">
                          <a:effectLst/>
                        </a:rPr>
                        <a:t>color</a:t>
                      </a:r>
                      <a:r>
                        <a:rPr lang="en-AU" sz="700" u="none" strike="noStrike" dirty="0">
                          <a:effectLst/>
                        </a:rPr>
                        <a:t> conversion in PDF fails, lines/</a:t>
                      </a:r>
                      <a:r>
                        <a:rPr lang="en-AU" sz="700" u="none" strike="noStrike" dirty="0" err="1">
                          <a:effectLst/>
                        </a:rPr>
                        <a:t>colors</a:t>
                      </a:r>
                      <a:r>
                        <a:rPr lang="en-AU" sz="700" u="none" strike="noStrike" dirty="0">
                          <a:effectLst/>
                        </a:rPr>
                        <a:t> disappearing, numbers not readable, internal problems)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34488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0.30%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FP00 General Problems with Fonts</a:t>
                      </a:r>
                      <a:endParaRPr lang="en-A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49143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0.24%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TC10 Graphics problem </a:t>
                      </a:r>
                      <a:r>
                        <a:rPr lang="en-AU" sz="700" u="none" strike="noStrike" dirty="0">
                          <a:effectLst/>
                        </a:rPr>
                        <a:t>(too slow displaying, too small, resolution too low/high, text not readable)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363797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>
                          <a:effectLst/>
                        </a:rPr>
                        <a:t>0.18%</a:t>
                      </a:r>
                      <a:endParaRPr lang="en-A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FP02 Font Problems </a:t>
                      </a:r>
                      <a:r>
                        <a:rPr lang="en-AU" sz="700" u="none" strike="noStrike" dirty="0">
                          <a:effectLst/>
                        </a:rPr>
                        <a:t>(missing character, unknown glyph, unknown encoding: PDF doesn't contain readable text for search/export)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34488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>
                          <a:effectLst/>
                        </a:rPr>
                        <a:t>0.15%</a:t>
                      </a:r>
                      <a:endParaRPr lang="en-A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FC04 Multiple or Unusable Files</a:t>
                      </a:r>
                      <a:endParaRPr lang="en-A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29309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0.12%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u="none" strike="noStrike" dirty="0">
                          <a:effectLst/>
                        </a:rPr>
                        <a:t>FC05 Bad EPS/PS/PDF: Scale to fit; Colour image printed B/W; PostScript/EPS doesn't </a:t>
                      </a:r>
                      <a:r>
                        <a:rPr lang="en-AU" sz="700" u="none" strike="noStrike" dirty="0" err="1">
                          <a:effectLst/>
                        </a:rPr>
                        <a:t>distill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0.12%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u="none" strike="noStrike" dirty="0">
                          <a:effectLst/>
                        </a:rPr>
                        <a:t>UT02 A4 on US or US on A4 to produce PostScript/PDF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1294827"/>
              </p:ext>
            </p:extLst>
          </p:nvPr>
        </p:nvGraphicFramePr>
        <p:xfrm>
          <a:off x="0" y="2348880"/>
          <a:ext cx="6084168" cy="450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9891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/>
              <a:t>Visualisation</a:t>
            </a:r>
            <a:br>
              <a:rPr lang="en-AU" dirty="0"/>
            </a:br>
            <a:r>
              <a:rPr lang="en-AU" sz="3600" dirty="0"/>
              <a:t>Print Layout View</a:t>
            </a:r>
            <a:endParaRPr lang="en-AU" dirty="0"/>
          </a:p>
        </p:txBody>
      </p:sp>
      <p:grpSp>
        <p:nvGrpSpPr>
          <p:cNvPr id="6" name="Group 5"/>
          <p:cNvGrpSpPr/>
          <p:nvPr/>
        </p:nvGrpSpPr>
        <p:grpSpPr>
          <a:xfrm>
            <a:off x="354008" y="1211992"/>
            <a:ext cx="8323976" cy="4593272"/>
            <a:chOff x="424488" y="1500024"/>
            <a:chExt cx="8323976" cy="4593272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66"/>
            <a:stretch/>
          </p:blipFill>
          <p:spPr bwMode="auto">
            <a:xfrm>
              <a:off x="598064" y="1823452"/>
              <a:ext cx="8150400" cy="4269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ight Arrow 9"/>
            <p:cNvSpPr/>
            <p:nvPr/>
          </p:nvSpPr>
          <p:spPr>
            <a:xfrm rot="5400000">
              <a:off x="424488" y="1500024"/>
              <a:ext cx="576064" cy="576064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787040" y="1806724"/>
              <a:ext cx="360040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33064" y="5949280"/>
            <a:ext cx="8149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Default view we are all use to viewing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Gives as name suggests the view of what the document will look like when printed.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15852" cy="133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46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/>
              <a:t>Visualisation</a:t>
            </a:r>
            <a:br>
              <a:rPr lang="en-AU" dirty="0"/>
            </a:br>
            <a:r>
              <a:rPr lang="en-AU" sz="3600" dirty="0"/>
              <a:t>Document Outline</a:t>
            </a:r>
            <a:endParaRPr lang="en-A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4"/>
          <a:stretch/>
        </p:blipFill>
        <p:spPr bwMode="auto">
          <a:xfrm>
            <a:off x="467544" y="1556792"/>
            <a:ext cx="8150400" cy="416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064" y="5949280"/>
            <a:ext cx="8149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Flattens document into linear sequence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Good for finding tricky formatting issue in the document, elements which have moved outside of workable view.  </a:t>
            </a:r>
          </a:p>
        </p:txBody>
      </p:sp>
      <p:sp>
        <p:nvSpPr>
          <p:cNvPr id="7" name="Right Arrow 6"/>
          <p:cNvSpPr/>
          <p:nvPr/>
        </p:nvSpPr>
        <p:spPr>
          <a:xfrm rot="5400000">
            <a:off x="994460" y="1196752"/>
            <a:ext cx="576064" cy="57606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991252" y="1556792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15852" cy="133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12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/>
              <a:t>Visualisation</a:t>
            </a:r>
            <a:br>
              <a:rPr lang="en-AU" dirty="0"/>
            </a:br>
            <a:r>
              <a:rPr lang="en-AU" sz="3600" dirty="0"/>
              <a:t>Punctuation and hidden symbols</a:t>
            </a:r>
            <a:endParaRPr lang="en-A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6"/>
          <a:stretch/>
        </p:blipFill>
        <p:spPr bwMode="auto">
          <a:xfrm>
            <a:off x="533064" y="1609030"/>
            <a:ext cx="8149965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3419872" y="1772816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533064" y="5949280"/>
            <a:ext cx="8149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Displays non-visual text layout and punctuation characters as symbols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Can give editor clues as to what the author has don during construction of their document, can however flow your view.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15852" cy="133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97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/>
              <a:t>Visualisation</a:t>
            </a:r>
            <a:br>
              <a:rPr lang="en-AU" dirty="0"/>
            </a:br>
            <a:r>
              <a:rPr lang="en-AU" sz="3600" dirty="0"/>
              <a:t>Show Text Boundaries</a:t>
            </a:r>
            <a:endParaRPr lang="en-A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6"/>
          <a:stretch/>
        </p:blipFill>
        <p:spPr bwMode="auto">
          <a:xfrm>
            <a:off x="539552" y="1700808"/>
            <a:ext cx="8150400" cy="426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33064" y="5949280"/>
            <a:ext cx="8149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Shows the boundaries to which sections of text can exist within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Good for giving simple clues to the layout problem in document such as figure and table placement and oversize, indenting in place of cantering, etc.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15852" cy="133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27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2090</Words>
  <Application>Microsoft Office PowerPoint</Application>
  <PresentationFormat>On-screen Show (4:3)</PresentationFormat>
  <Paragraphs>301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monospaced for SAP</vt:lpstr>
      <vt:lpstr>Bradley Hand ITC</vt:lpstr>
      <vt:lpstr>Calibri</vt:lpstr>
      <vt:lpstr>Comic Sans MS</vt:lpstr>
      <vt:lpstr>Times</vt:lpstr>
      <vt:lpstr>Times New Roman</vt:lpstr>
      <vt:lpstr>Office Theme</vt:lpstr>
      <vt:lpstr>Word Editing Tips and Tricks</vt:lpstr>
      <vt:lpstr>Method Disclosure Statement</vt:lpstr>
      <vt:lpstr>Overview</vt:lpstr>
      <vt:lpstr>Prerequisites Resources</vt:lpstr>
      <vt:lpstr>PowerPoint Presentation</vt:lpstr>
      <vt:lpstr>Visualisation Print Layout View</vt:lpstr>
      <vt:lpstr>Visualisation Document Outline</vt:lpstr>
      <vt:lpstr>Visualisation Punctuation and hidden symbols</vt:lpstr>
      <vt:lpstr>Visualisation Show Text Boundaries</vt:lpstr>
      <vt:lpstr>Visualisation Show Text Boundaries</vt:lpstr>
      <vt:lpstr>Visualisation Show Text Boundaries</vt:lpstr>
      <vt:lpstr>Red Dot is a Red Dot</vt:lpstr>
      <vt:lpstr>Search’s Find (ctrl – f)</vt:lpstr>
      <vt:lpstr>Search’s Replace (ctrl – h)</vt:lpstr>
      <vt:lpstr>Formatting Styles</vt:lpstr>
      <vt:lpstr>Formatting Styles</vt:lpstr>
      <vt:lpstr>Formatting Format Painter Tool</vt:lpstr>
      <vt:lpstr>Formatting Fudging Line Spacing's (Shift + Ctrl + “&lt;“ OR “&gt;”)</vt:lpstr>
      <vt:lpstr>Formatting Inline with text</vt:lpstr>
      <vt:lpstr>Formatting Inline with text -Grouping</vt:lpstr>
      <vt:lpstr>Formatting Removing Hyperlinks (ctrl + k)</vt:lpstr>
      <vt:lpstr>Formatting Breaks</vt:lpstr>
      <vt:lpstr>PowerPoint Presentation</vt:lpstr>
    </vt:vector>
  </TitlesOfParts>
  <Company>ANSTO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Word Editing Tips and Tricks</dc:title>
  <dc:creator>BUTTON, David</dc:creator>
  <cp:lastModifiedBy>BUTTON, David</cp:lastModifiedBy>
  <cp:revision>89</cp:revision>
  <dcterms:created xsi:type="dcterms:W3CDTF">2017-11-24T05:30:36Z</dcterms:created>
  <dcterms:modified xsi:type="dcterms:W3CDTF">2022-11-09T03:37:36Z</dcterms:modified>
</cp:coreProperties>
</file>